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3" r:id="rId7"/>
    <p:sldId id="261" r:id="rId8"/>
    <p:sldId id="262" r:id="rId9"/>
    <p:sldId id="263" r:id="rId10"/>
    <p:sldId id="264" r:id="rId11"/>
    <p:sldId id="272" r:id="rId12"/>
    <p:sldId id="271" r:id="rId13"/>
    <p:sldId id="265" r:id="rId14"/>
    <p:sldId id="266" r:id="rId15"/>
    <p:sldId id="274" r:id="rId16"/>
    <p:sldId id="267" r:id="rId17"/>
    <p:sldId id="268" r:id="rId18"/>
    <p:sldId id="270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279" autoAdjust="0"/>
    <p:restoredTop sz="94660"/>
  </p:normalViewPr>
  <p:slideViewPr>
    <p:cSldViewPr snapToGrid="0">
      <p:cViewPr varScale="1">
        <p:scale>
          <a:sx n="91" d="100"/>
          <a:sy n="91" d="100"/>
        </p:scale>
        <p:origin x="105" y="8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915127" y="1330774"/>
            <a:ext cx="8361229" cy="2098226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預支單核銷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679904" y="3754056"/>
            <a:ext cx="6831673" cy="1086237"/>
          </a:xfrm>
        </p:spPr>
        <p:txBody>
          <a:bodyPr>
            <a:normAutofit/>
          </a:bodyPr>
          <a:lstStyle/>
          <a:p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操作說明</a:t>
            </a:r>
          </a:p>
        </p:txBody>
      </p:sp>
    </p:spTree>
    <p:extLst>
      <p:ext uri="{BB962C8B-B14F-4D97-AF65-F5344CB8AC3E}">
        <p14:creationId xmlns:p14="http://schemas.microsoft.com/office/powerpoint/2010/main" val="321566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一、路徑作業說明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校務系統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舊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→財務系統→</a:t>
            </a:r>
            <a:r>
              <a:rPr lang="en-US" altLang="zh-TW" sz="24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F01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預算管理系統→預算執行模組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→預支單核銷</a:t>
            </a:r>
          </a:p>
        </p:txBody>
      </p:sp>
      <p:pic>
        <p:nvPicPr>
          <p:cNvPr id="9" name="內容版面配置區 8">
            <a:extLst>
              <a:ext uri="{FF2B5EF4-FFF2-40B4-BE49-F238E27FC236}">
                <a16:creationId xmlns:a16="http://schemas.microsoft.com/office/drawing/2014/main" id="{DAE49E87-0038-4BD7-ACFC-FB1663F832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32384" y="2248761"/>
            <a:ext cx="4765431" cy="3687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46663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010191"/>
          </a:xfrm>
        </p:spPr>
        <p:txBody>
          <a:bodyPr>
            <a:normAutofit fontScale="90000"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二、操作步驟說明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3600" dirty="0"/>
            </a:br>
            <a:r>
              <a:rPr lang="zh-TW" altLang="en-US" sz="3600" dirty="0"/>
              <a:t>       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STEP 1: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選擇「預算來源」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內容版面配置區 2">
            <a:extLst>
              <a:ext uri="{FF2B5EF4-FFF2-40B4-BE49-F238E27FC236}">
                <a16:creationId xmlns:a16="http://schemas.microsoft.com/office/drawing/2014/main" id="{1100D71C-1CA8-4DC4-80CA-4A5EDFF36E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1600" y="1695991"/>
            <a:ext cx="9741877" cy="1940725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14A46A2E-34A9-4E8C-B9DC-EF95B697B3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4370302"/>
            <a:ext cx="9741877" cy="1977745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83798CFF-EBC9-434F-822B-51E068C2A03B}"/>
              </a:ext>
            </a:extLst>
          </p:cNvPr>
          <p:cNvSpPr/>
          <p:nvPr/>
        </p:nvSpPr>
        <p:spPr>
          <a:xfrm>
            <a:off x="2195146" y="3793916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STEP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「新增」核字單</a:t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653957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71600" y="294290"/>
            <a:ext cx="9601200" cy="6563710"/>
          </a:xfrm>
        </p:spPr>
        <p:txBody>
          <a:bodyPr/>
          <a:lstStyle/>
          <a:p>
            <a:pPr marL="530352" lvl="1" indent="0">
              <a:buNone/>
            </a:pPr>
            <a:r>
              <a:rPr lang="en-US" altLang="zh-TW" dirty="0"/>
              <a:t>	</a:t>
            </a:r>
            <a:r>
              <a:rPr lang="en-US" altLang="zh-TW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STEP</a:t>
            </a:r>
            <a:r>
              <a:rPr lang="zh-TW" altLang="en-US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3:</a:t>
            </a:r>
            <a:r>
              <a:rPr lang="zh-TW" altLang="en-US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依計畫類型點選「</a:t>
            </a:r>
            <a:r>
              <a:rPr lang="zh-TW" altLang="en-US" sz="2400" b="1" i="0" dirty="0">
                <a:latin typeface="標楷體" panose="03000509000000000000" pitchFamily="65" charset="-120"/>
                <a:ea typeface="標楷體" panose="03000509000000000000" pitchFamily="65" charset="-120"/>
              </a:rPr>
              <a:t>憑證黏存單種類</a:t>
            </a:r>
            <a:r>
              <a:rPr lang="zh-TW" altLang="en-US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br>
              <a:rPr lang="en-US" altLang="zh-TW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</a:t>
            </a:r>
            <a:r>
              <a:rPr lang="zh-TW" altLang="en-US" i="0" dirty="0">
                <a:latin typeface="標楷體" panose="03000509000000000000" pitchFamily="65" charset="-120"/>
                <a:ea typeface="標楷體" panose="03000509000000000000" pitchFamily="65" charset="-120"/>
              </a:rPr>
              <a:t>計畫</a:t>
            </a:r>
            <a:r>
              <a:rPr lang="en-US" altLang="zh-TW" i="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i="0" dirty="0">
                <a:latin typeface="標楷體" panose="03000509000000000000" pitchFamily="65" charset="-120"/>
                <a:ea typeface="標楷體" panose="03000509000000000000" pitchFamily="65" charset="-120"/>
              </a:rPr>
              <a:t>泛指政府單位補助計畫</a:t>
            </a:r>
            <a:r>
              <a:rPr lang="en-US" altLang="zh-TW" i="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i="0" dirty="0">
                <a:latin typeface="標楷體" panose="03000509000000000000" pitchFamily="65" charset="-120"/>
                <a:ea typeface="標楷體" panose="03000509000000000000" pitchFamily="65" charset="-120"/>
              </a:rPr>
              <a:t>目前學輔計畫一致勾選*計畫</a:t>
            </a:r>
            <a:r>
              <a:rPr lang="en-US" altLang="zh-TW" i="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530352" lvl="1" indent="0">
              <a:buNone/>
            </a:pPr>
            <a:r>
              <a:rPr lang="zh-TW" altLang="en-US" i="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  一般</a:t>
            </a:r>
            <a:r>
              <a:rPr lang="en-US" altLang="zh-TW" i="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i="0" dirty="0">
                <a:latin typeface="標楷體" panose="03000509000000000000" pitchFamily="65" charset="-120"/>
                <a:ea typeface="標楷體" panose="03000509000000000000" pitchFamily="65" charset="-120"/>
              </a:rPr>
              <a:t>校內經費、產學計畫、高中職計畫</a:t>
            </a:r>
            <a:r>
              <a:rPr lang="en-US" altLang="zh-TW" i="0" dirty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i="0" dirty="0">
                <a:latin typeface="標楷體" panose="03000509000000000000" pitchFamily="65" charset="-120"/>
                <a:ea typeface="標楷體" panose="03000509000000000000" pitchFamily="65" charset="-120"/>
              </a:rPr>
              <a:t>等</a:t>
            </a:r>
            <a:br>
              <a:rPr lang="en-US" altLang="zh-TW" i="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</a:t>
            </a:r>
            <a:endParaRPr lang="en-US" altLang="zh-TW" sz="2400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0352" lvl="1" indent="0">
              <a:buNone/>
            </a:pPr>
            <a:r>
              <a:rPr lang="zh-TW" altLang="en-US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點選「</a:t>
            </a:r>
            <a:r>
              <a:rPr lang="zh-TW" altLang="en-US" sz="2400" b="1" i="0" dirty="0">
                <a:latin typeface="標楷體" panose="03000509000000000000" pitchFamily="65" charset="-120"/>
                <a:ea typeface="標楷體" panose="03000509000000000000" pitchFamily="65" charset="-120"/>
              </a:rPr>
              <a:t>核銷類別</a:t>
            </a:r>
            <a:r>
              <a:rPr lang="zh-TW" altLang="en-US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」，並按下一步。</a:t>
            </a:r>
            <a:endParaRPr lang="en-US" altLang="zh-TW" sz="2400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0352" lvl="1" indent="0">
              <a:buNone/>
            </a:pPr>
            <a:r>
              <a:rPr lang="zh-TW" altLang="en-US" i="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  預支核銷</a:t>
            </a:r>
            <a:r>
              <a:rPr lang="en-US" altLang="zh-TW" i="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i="0" dirty="0">
                <a:latin typeface="標楷體" panose="03000509000000000000" pitchFamily="65" charset="-120"/>
                <a:ea typeface="標楷體" panose="03000509000000000000" pitchFamily="65" charset="-120"/>
              </a:rPr>
              <a:t>為大部分校內預算、計畫預算核銷用</a:t>
            </a:r>
            <a:br>
              <a:rPr lang="en-US" altLang="zh-TW" i="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i="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  非預算</a:t>
            </a:r>
            <a:r>
              <a:rPr lang="en-US" altLang="zh-TW" i="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i="0" dirty="0">
                <a:latin typeface="標楷體" panose="03000509000000000000" pitchFamily="65" charset="-120"/>
                <a:ea typeface="標楷體" panose="03000509000000000000" pitchFamily="65" charset="-120"/>
              </a:rPr>
              <a:t>特殊情況使用</a:t>
            </a:r>
            <a:endParaRPr lang="en-US" altLang="zh-TW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0352" lvl="1" indent="0">
              <a:buNone/>
            </a:pPr>
            <a:r>
              <a:rPr lang="zh-TW" altLang="en-US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</a:t>
            </a:r>
            <a:endParaRPr lang="en-US" altLang="zh-TW" sz="2400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0352" lvl="1" indent="0">
              <a:buNone/>
            </a:pPr>
            <a:endParaRPr lang="en-US" altLang="zh-TW" sz="2400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0352" lvl="1" indent="0">
              <a:buNone/>
            </a:pPr>
            <a:br>
              <a:rPr lang="en-US" altLang="zh-TW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en-US" altLang="zh-TW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</a:p>
          <a:p>
            <a:pPr marL="530352" lvl="1" indent="0">
              <a:buNone/>
            </a:pPr>
            <a:endParaRPr lang="zh-TW" altLang="en-US" sz="2400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79A06B0C-B03D-4FA0-B6C0-36A9A7595F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7103" y="3288323"/>
            <a:ext cx="8935697" cy="263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60691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157E63B-EE47-49B3-A0DA-FBD5AC405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945" y="1420343"/>
            <a:ext cx="9609992" cy="461596"/>
          </a:xfrm>
        </p:spPr>
        <p:txBody>
          <a:bodyPr>
            <a:normAutofit fontScale="90000"/>
          </a:bodyPr>
          <a:lstStyle/>
          <a:p>
            <a:r>
              <a:rPr lang="zh-TW" altLang="en-US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</a:t>
            </a:r>
            <a:r>
              <a:rPr lang="en-US" altLang="zh-TW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STEP 4:</a:t>
            </a:r>
            <a:r>
              <a:rPr lang="zh-TW" altLang="en-US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選取欲核銷單據</a:t>
            </a:r>
            <a:r>
              <a:rPr lang="en-US" altLang="zh-TW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以校內經費預支單為例</a:t>
            </a:r>
            <a:r>
              <a:rPr lang="en-US" altLang="zh-TW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/>
          </a:p>
        </p:txBody>
      </p:sp>
      <p:pic>
        <p:nvPicPr>
          <p:cNvPr id="8" name="內容版面配置區 7">
            <a:extLst>
              <a:ext uri="{FF2B5EF4-FFF2-40B4-BE49-F238E27FC236}">
                <a16:creationId xmlns:a16="http://schemas.microsoft.com/office/drawing/2014/main" id="{4FB86779-1ED6-4B3D-9D53-142F1E6C9A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47038" y="2334357"/>
            <a:ext cx="10393807" cy="272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82821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>
            <a:extLst>
              <a:ext uri="{FF2B5EF4-FFF2-40B4-BE49-F238E27FC236}">
                <a16:creationId xmlns:a16="http://schemas.microsoft.com/office/drawing/2014/main" id="{7B0CE9FD-BFF6-4A6B-9B45-51D3D7D2529F}"/>
              </a:ext>
            </a:extLst>
          </p:cNvPr>
          <p:cNvSpPr txBox="1">
            <a:spLocks/>
          </p:cNvSpPr>
          <p:nvPr/>
        </p:nvSpPr>
        <p:spPr>
          <a:xfrm>
            <a:off x="1625109" y="746679"/>
            <a:ext cx="9609992" cy="15675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STEP 5: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輸入「核銷金額」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核銷單據金額合計數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        「繳回金額」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輸入</a:t>
            </a:r>
            <a:r>
              <a:rPr lang="zh-TW" altLang="en-US" sz="2000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未使用完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經費；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                           若全部核銷完畢，繳回金額為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0)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400" dirty="0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5372FCF4-21B6-4385-A6D6-0D05243CB6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5536" y="1830665"/>
            <a:ext cx="9381445" cy="2920788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2E271FB5-CF19-4717-8EEB-47ABC6CE1FBD}"/>
              </a:ext>
            </a:extLst>
          </p:cNvPr>
          <p:cNvSpPr txBox="1"/>
          <p:nvPr/>
        </p:nvSpPr>
        <p:spPr>
          <a:xfrm>
            <a:off x="1985536" y="5004442"/>
            <a:ext cx="90927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P.S-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分次核銷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：「核銷金額欄位」請輸入</a:t>
            </a:r>
            <a:r>
              <a:rPr lang="zh-TW" altLang="en-US" sz="2400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每次實際使用且欲申請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之金額。</a:t>
            </a:r>
          </a:p>
        </p:txBody>
      </p:sp>
    </p:spTree>
    <p:extLst>
      <p:ext uri="{BB962C8B-B14F-4D97-AF65-F5344CB8AC3E}">
        <p14:creationId xmlns:p14="http://schemas.microsoft.com/office/powerpoint/2010/main" val="24108786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6199203-979B-442A-8E71-05CD27D4B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3660" y="580293"/>
            <a:ext cx="9788769" cy="888024"/>
          </a:xfrm>
        </p:spPr>
        <p:txBody>
          <a:bodyPr>
            <a:normAutofit fontScale="90000"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  <a:r>
              <a:rPr lang="en-US" altLang="zh-TW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STEP 6:</a:t>
            </a:r>
            <a:r>
              <a:rPr lang="zh-TW" altLang="en-US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依彈跳視窗提示，選取該核銷款項之所得類別。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     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若類別為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“</a:t>
            </a:r>
            <a:r>
              <a:rPr lang="zh-TW" altLang="en-US" sz="2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非所得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”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，輸入完資料</a:t>
            </a:r>
            <a:r>
              <a:rPr lang="zh-TW" altLang="en-US" sz="2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直接按「下一步」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r>
              <a:rPr lang="en-US" altLang="zh-TW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STEP 12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b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   </a:t>
            </a:r>
            <a:endParaRPr lang="zh-TW" altLang="en-US" sz="2400" dirty="0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AEE9D207-BAFC-4FD8-9680-15812166BE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16722" y="2358571"/>
            <a:ext cx="9325708" cy="4299087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C63FE475-FE61-4928-8074-382A3896428C}"/>
              </a:ext>
            </a:extLst>
          </p:cNvPr>
          <p:cNvSpPr txBox="1"/>
          <p:nvPr/>
        </p:nvSpPr>
        <p:spPr>
          <a:xfrm>
            <a:off x="2491156" y="1835360"/>
            <a:ext cx="85637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類別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“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所得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”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，以新增有所得收據資料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鐘點費為例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如下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5778230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2DDE40-7955-4BDB-B931-C62D9032B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9861" y="369276"/>
            <a:ext cx="9601200" cy="1485900"/>
          </a:xfrm>
        </p:spPr>
        <p:txBody>
          <a:bodyPr>
            <a:normAutofit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STEP 7: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「新增」並輸入所得人身分證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統編</a:t>
            </a:r>
            <a:endParaRPr lang="zh-TW" altLang="en-US" sz="2400" dirty="0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9070ED1D-C0FB-456A-8F37-CA1BD24EC1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12477" y="839219"/>
            <a:ext cx="5755277" cy="564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2904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2DDE40-7955-4BDB-B931-C62D9032B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2998" y="1529861"/>
            <a:ext cx="9601200" cy="483578"/>
          </a:xfrm>
        </p:spPr>
        <p:txBody>
          <a:bodyPr>
            <a:normAutofit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STEP 8: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所得類別為「所得」，點選應付金額欄位旁的「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endParaRPr lang="zh-TW" altLang="en-US" sz="2400" dirty="0"/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4E76A5BC-87B2-4FAD-9001-B2AB0A6592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2045" y="2409093"/>
            <a:ext cx="8991961" cy="2409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67197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2DDE40-7955-4BDB-B931-C62D9032B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3439" y="265235"/>
            <a:ext cx="9891345" cy="659424"/>
          </a:xfrm>
        </p:spPr>
        <p:txBody>
          <a:bodyPr>
            <a:normAutofit fontScale="90000"/>
          </a:bodyPr>
          <a:lstStyle/>
          <a:p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STEP 9: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輸入「所得人支領明細」、「所得收據」資訊，並按「存檔」。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400" dirty="0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AA429874-EBBA-42EB-A7F1-DEBB0F4B77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92669" y="738554"/>
            <a:ext cx="6738157" cy="5996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4484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2DDE40-7955-4BDB-B931-C62D9032B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0655" y="195195"/>
            <a:ext cx="9891345" cy="659424"/>
          </a:xfrm>
        </p:spPr>
        <p:txBody>
          <a:bodyPr>
            <a:normAutofit fontScale="90000"/>
          </a:bodyPr>
          <a:lstStyle/>
          <a:p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STEP 10: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按「預覽列印收據」，列印出收據供所得人簽章。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400" dirty="0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F3C1C9AD-3D1D-4900-B0C6-D8613F4081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7D3EBD05-F780-486F-900B-4D8DF17BC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723" y="685799"/>
            <a:ext cx="6591323" cy="5020709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BF37574E-A99C-472D-A503-B14E841803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0101" y="933451"/>
            <a:ext cx="7130905" cy="573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1066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2DDE40-7955-4BDB-B931-C62D9032B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3529" y="331176"/>
            <a:ext cx="9891345" cy="659424"/>
          </a:xfrm>
        </p:spPr>
        <p:txBody>
          <a:bodyPr>
            <a:normAutofit fontScale="90000"/>
          </a:bodyPr>
          <a:lstStyle/>
          <a:p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STEP 11: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資料填寫完成後返回，並按下一步。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400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24014269-2069-469C-AF5D-BE2623B179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8583" y="879663"/>
            <a:ext cx="6019888" cy="5800748"/>
          </a:xfrm>
          <a:prstGeom prst="rect">
            <a:avLst/>
          </a:prstGeom>
        </p:spPr>
      </p:pic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4E2C71C-D861-42F8-B951-56D974F4B9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3423773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2DDE40-7955-4BDB-B931-C62D9032B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316" y="310998"/>
            <a:ext cx="9601200" cy="483578"/>
          </a:xfrm>
        </p:spPr>
        <p:txBody>
          <a:bodyPr>
            <a:normAutofit fontScale="90000"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STEP 12: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確認資料無誤後，按「確認送出審核」，並確定完成申請單。</a:t>
            </a:r>
            <a:endParaRPr lang="zh-TW" altLang="en-US" sz="2400" dirty="0"/>
          </a:p>
        </p:txBody>
      </p:sp>
      <p:pic>
        <p:nvPicPr>
          <p:cNvPr id="10" name="內容版面配置區 9">
            <a:extLst>
              <a:ext uri="{FF2B5EF4-FFF2-40B4-BE49-F238E27FC236}">
                <a16:creationId xmlns:a16="http://schemas.microsoft.com/office/drawing/2014/main" id="{C3902351-FFE2-4C74-9E49-53104CFE5E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0248" y="834639"/>
            <a:ext cx="6599060" cy="5240603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30DA5899-02EF-49DC-9128-4DB617D856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959" y="1398344"/>
            <a:ext cx="8754697" cy="523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54188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2DDE40-7955-4BDB-B931-C62D9032B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2568" y="247650"/>
            <a:ext cx="8513813" cy="701919"/>
          </a:xfrm>
        </p:spPr>
        <p:txBody>
          <a:bodyPr>
            <a:normAutofit fontScale="90000"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STEP 13: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列印「黏貼憑證用紙」並貼上正式憑證「收據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發票」，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送至會計室核銷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2400" dirty="0"/>
          </a:p>
        </p:txBody>
      </p:sp>
      <p:sp>
        <p:nvSpPr>
          <p:cNvPr id="8" name="內容版面配置區 7">
            <a:extLst>
              <a:ext uri="{FF2B5EF4-FFF2-40B4-BE49-F238E27FC236}">
                <a16:creationId xmlns:a16="http://schemas.microsoft.com/office/drawing/2014/main" id="{D28487CF-5578-4F5A-80FF-7806106B9C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7D1BCA15-C473-44C0-A60D-C3D0C7DFDB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1484" y="965418"/>
            <a:ext cx="6402131" cy="5898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39337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2DDE40-7955-4BDB-B931-C62D9032B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2423" y="344365"/>
            <a:ext cx="9548446" cy="1115158"/>
          </a:xfrm>
        </p:spPr>
        <p:txBody>
          <a:bodyPr>
            <a:normAutofit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STEP13-1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補充說明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計畫用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黏貼憑證用紙」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如下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，印出紙本並貼上「收據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發票」及「簽核完整」後，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送至會計室核銷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2400" dirty="0"/>
          </a:p>
        </p:txBody>
      </p:sp>
      <p:pic>
        <p:nvPicPr>
          <p:cNvPr id="3" name="內容版面配置區 2">
            <a:extLst>
              <a:ext uri="{FF2B5EF4-FFF2-40B4-BE49-F238E27FC236}">
                <a16:creationId xmlns:a16="http://schemas.microsoft.com/office/drawing/2014/main" id="{E098011A-EEA7-4631-8FED-B8778A4FBC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66358" y="1125416"/>
            <a:ext cx="7412203" cy="5673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00608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2DDE40-7955-4BDB-B931-C62D9032B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8710" y="272032"/>
            <a:ext cx="8581294" cy="701919"/>
          </a:xfrm>
        </p:spPr>
        <p:txBody>
          <a:bodyPr>
            <a:normAutofit fontScale="90000"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STEP 14: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如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有繳回金額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，系統會列印出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張單據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「黏貼憑證用紙」 及「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預支款餘額繳回出納憑單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」。</a:t>
            </a:r>
            <a:endParaRPr lang="zh-TW" altLang="en-US" sz="2400" dirty="0"/>
          </a:p>
        </p:txBody>
      </p:sp>
      <p:pic>
        <p:nvPicPr>
          <p:cNvPr id="10" name="內容版面配置區 9">
            <a:extLst>
              <a:ext uri="{FF2B5EF4-FFF2-40B4-BE49-F238E27FC236}">
                <a16:creationId xmlns:a16="http://schemas.microsoft.com/office/drawing/2014/main" id="{306E916C-4ABF-49F4-8842-DFB3DC5D81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4273" y="1055076"/>
            <a:ext cx="8330759" cy="3692769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849240E0-BDA0-4497-9CC8-704934B344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3742" y="1919245"/>
            <a:ext cx="8880228" cy="480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19391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2DDE40-7955-4BDB-B931-C62D9032B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8608" y="852854"/>
            <a:ext cx="9100038" cy="1151792"/>
          </a:xfrm>
        </p:spPr>
        <p:txBody>
          <a:bodyPr>
            <a:normAutofit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STEP 15: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請持「預支款餘額繳回出納憑單」至納管組繳回款項，並取得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學校收據「預支繳回收執聯」</a:t>
            </a:r>
            <a:r>
              <a:rPr lang="en-US" altLang="zh-TW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廠商憑證「收據</a:t>
            </a:r>
            <a:r>
              <a:rPr lang="en-US" altLang="zh-TW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發票」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，貼於「黏貼憑證用紙」上，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送至會計室核銷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 </a:t>
            </a:r>
            <a:endParaRPr lang="zh-TW" altLang="en-US" sz="2400" dirty="0"/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767AB7F1-F9D0-488E-8719-648859F14E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52352" y="2351942"/>
            <a:ext cx="7966382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17046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293454" y="2166523"/>
            <a:ext cx="8361229" cy="2098226"/>
          </a:xfrm>
        </p:spPr>
        <p:txBody>
          <a:bodyPr/>
          <a:lstStyle/>
          <a:p>
            <a:r>
              <a:rPr lang="zh-TW" altLang="en-US" sz="5400" dirty="0">
                <a:latin typeface="標楷體" panose="03000509000000000000" pitchFamily="65" charset="-120"/>
                <a:ea typeface="標楷體" panose="03000509000000000000" pitchFamily="65" charset="-120"/>
              </a:rPr>
              <a:t>預支單核銷操作說明完畢，謝謝！</a:t>
            </a:r>
          </a:p>
        </p:txBody>
      </p:sp>
    </p:spTree>
    <p:extLst>
      <p:ext uri="{BB962C8B-B14F-4D97-AF65-F5344CB8AC3E}">
        <p14:creationId xmlns:p14="http://schemas.microsoft.com/office/powerpoint/2010/main" val="40749295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TM10001105[[fn=裁剪]]</Template>
  <TotalTime>560</TotalTime>
  <Words>597</Words>
  <Application>Microsoft Office PowerPoint</Application>
  <PresentationFormat>寬螢幕</PresentationFormat>
  <Paragraphs>30</Paragraphs>
  <Slides>18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22" baseType="lpstr">
      <vt:lpstr>微軟正黑體</vt:lpstr>
      <vt:lpstr>標楷體</vt:lpstr>
      <vt:lpstr>Franklin Gothic Book</vt:lpstr>
      <vt:lpstr>Crop</vt:lpstr>
      <vt:lpstr>預支單核銷</vt:lpstr>
      <vt:lpstr>一、路徑作業說明:  校務系統(舊) →財務系統→F01 預算管理系統→預算執行模組 →預支單核銷</vt:lpstr>
      <vt:lpstr>二、操作步驟說明:         STEP 1:選擇「預算來源」         </vt:lpstr>
      <vt:lpstr>PowerPoint 簡報</vt:lpstr>
      <vt:lpstr>        STEP 4:選取欲核銷單據(以校內經費預支單為例) </vt:lpstr>
      <vt:lpstr>PowerPoint 簡報</vt:lpstr>
      <vt:lpstr>      STEP 6:依彈跳視窗提示，選取該核銷款項之所得類別。                (若類別為“非所得”，輸入完資料直接按「下一步」→STEP 12)              </vt:lpstr>
      <vt:lpstr>        STEP 7:「新增」並輸入所得人身分證/統編</vt:lpstr>
      <vt:lpstr>        STEP 8:所得類別為「所得」，點選應付金額欄位旁的「…」</vt:lpstr>
      <vt:lpstr>STEP 9:輸入「所得人支領明細」、「所得收據」資訊，並按「存檔」。 </vt:lpstr>
      <vt:lpstr>STEP 10:按「預覽列印收據」，列印出收據供所得人簽章。 </vt:lpstr>
      <vt:lpstr>STEP 11:資料填寫完成後返回，並按下一步。 </vt:lpstr>
      <vt:lpstr>     STEP 12:確認資料無誤後，按「確認送出審核」，並確定完成申請單。</vt:lpstr>
      <vt:lpstr>   STEP 13:列印「黏貼憑證用紙」並貼上正式憑證「收據/發票」，送至會計室核銷。</vt:lpstr>
      <vt:lpstr>   STEP13-1補充說明:「計畫用黏貼憑證用紙」(如下)，印出紙本並貼上「收據/發票」及「簽核完整」後，送至會計室核銷。</vt:lpstr>
      <vt:lpstr>   STEP 14:如有繳回金額，系統會列印出2張單據-「黏貼憑證用紙」 及「預支款餘額繳回出納憑單」。</vt:lpstr>
      <vt:lpstr>   STEP 15:請持「預支款餘額繳回出納憑單」至納管組繳回款項，並取得學校收據「預支繳回收執聯」+廠商憑證「收據/發票」，貼於「黏貼憑證用紙」上，送至會計室核銷。 </vt:lpstr>
      <vt:lpstr>預支單核銷操作說明完畢，謝謝！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查詢執行率</dc:title>
  <dc:creator>admin</dc:creator>
  <cp:lastModifiedBy>ACC</cp:lastModifiedBy>
  <cp:revision>84</cp:revision>
  <dcterms:created xsi:type="dcterms:W3CDTF">2024-03-05T05:59:25Z</dcterms:created>
  <dcterms:modified xsi:type="dcterms:W3CDTF">2024-03-08T08:18:41Z</dcterms:modified>
</cp:coreProperties>
</file>