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B66CC80-5701-4430-9BBA-60CB676CE26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sz="8000" dirty="0"/>
              <a:t>校內預算編制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8CCBB79B-767E-47F6-8855-AE23DC3C26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sz="4400" b="1" dirty="0"/>
              <a:t>操作說明</a:t>
            </a:r>
          </a:p>
        </p:txBody>
      </p:sp>
    </p:spTree>
    <p:extLst>
      <p:ext uri="{BB962C8B-B14F-4D97-AF65-F5344CB8AC3E}">
        <p14:creationId xmlns:p14="http://schemas.microsoft.com/office/powerpoint/2010/main" val="4096400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8CEC1F6-CCA8-44E0-933A-401B00200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743505"/>
          </a:xfrm>
        </p:spPr>
        <p:txBody>
          <a:bodyPr>
            <a:normAutofit/>
          </a:bodyPr>
          <a:lstStyle/>
          <a:p>
            <a:r>
              <a:rPr lang="zh-TW" altLang="en-US" dirty="0"/>
              <a:t>作業路徑說明</a:t>
            </a:r>
            <a:r>
              <a:rPr lang="en-US" altLang="zh-TW" dirty="0"/>
              <a:t>:</a:t>
            </a:r>
            <a:endParaRPr lang="zh-TW" altLang="en-US" sz="1800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EC99FF9-9C7C-447C-9004-74F0ACFBF3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1429305"/>
            <a:ext cx="10053961" cy="5255580"/>
          </a:xfrm>
        </p:spPr>
        <p:txBody>
          <a:bodyPr/>
          <a:lstStyle/>
          <a:p>
            <a:r>
              <a:rPr lang="zh-TW" altLang="en-US" sz="2400" dirty="0"/>
              <a:t>校務系統</a:t>
            </a:r>
            <a:r>
              <a:rPr lang="en-US" altLang="zh-TW" sz="2400" b="1" dirty="0"/>
              <a:t>(</a:t>
            </a:r>
            <a:r>
              <a:rPr lang="zh-TW" altLang="en-US" sz="2400" dirty="0"/>
              <a:t>舊</a:t>
            </a:r>
            <a:r>
              <a:rPr lang="en-US" altLang="zh-TW" sz="2400" b="1" dirty="0"/>
              <a:t>)→</a:t>
            </a:r>
            <a:r>
              <a:rPr lang="zh-TW" altLang="en-US" sz="2400" b="1" dirty="0"/>
              <a:t>財務</a:t>
            </a:r>
            <a:r>
              <a:rPr lang="zh-TW" altLang="en-US" sz="2400" dirty="0"/>
              <a:t>系統</a:t>
            </a:r>
            <a:r>
              <a:rPr lang="zh-TW" altLang="en-US" sz="2400" b="1" dirty="0"/>
              <a:t>→</a:t>
            </a:r>
            <a:r>
              <a:rPr lang="zh-TW" altLang="en-US" sz="2400" dirty="0"/>
              <a:t>「</a:t>
            </a:r>
            <a:r>
              <a:rPr lang="en-US" altLang="zh-TW" sz="2400" b="1" dirty="0"/>
              <a:t>F01</a:t>
            </a:r>
            <a:r>
              <a:rPr lang="zh-TW" altLang="en-US" sz="2400" b="1" dirty="0"/>
              <a:t>預算</a:t>
            </a:r>
            <a:r>
              <a:rPr lang="zh-TW" altLang="en-US" sz="2400" dirty="0"/>
              <a:t>管理系統」</a:t>
            </a:r>
            <a:r>
              <a:rPr lang="zh-TW" altLang="en-US" sz="2400" b="1" dirty="0"/>
              <a:t>→預算編制模組</a:t>
            </a:r>
            <a:r>
              <a:rPr lang="en-US" altLang="zh-TW" sz="2400" b="1" dirty="0"/>
              <a:t>-&gt;</a:t>
            </a:r>
            <a:r>
              <a:rPr lang="zh-TW" altLang="en-US" sz="2400" b="1" dirty="0"/>
              <a:t>校內預算編制</a:t>
            </a:r>
            <a:endParaRPr lang="en-US" altLang="zh-TW" sz="2400" dirty="0"/>
          </a:p>
          <a:p>
            <a:endParaRPr lang="zh-TW" altLang="en-US" dirty="0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06339269-47D8-4DD6-A673-1C7ED38F3E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6920" y="2067282"/>
            <a:ext cx="3647158" cy="45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9989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8F6E4A0-31CF-467C-AA9D-62A0D89B7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841159"/>
          </a:xfrm>
        </p:spPr>
        <p:txBody>
          <a:bodyPr/>
          <a:lstStyle/>
          <a:p>
            <a:r>
              <a:rPr lang="zh-TW" altLang="zh-TW" dirty="0"/>
              <a:t>先更改學年度再按查詢</a:t>
            </a:r>
            <a:endParaRPr lang="zh-TW" altLang="en-US" dirty="0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5B7EA96A-E619-4B1B-8098-D696178E17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551"/>
          <a:stretch/>
        </p:blipFill>
        <p:spPr>
          <a:xfrm>
            <a:off x="1371600" y="2031585"/>
            <a:ext cx="9601200" cy="4511956"/>
          </a:xfrm>
        </p:spPr>
      </p:pic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id="{5A999771-F634-4DD8-B22D-58787CEF0C09}"/>
              </a:ext>
            </a:extLst>
          </p:cNvPr>
          <p:cNvSpPr txBox="1">
            <a:spLocks/>
          </p:cNvSpPr>
          <p:nvPr/>
        </p:nvSpPr>
        <p:spPr>
          <a:xfrm>
            <a:off x="1371600" y="1403075"/>
            <a:ext cx="9601200" cy="1880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>
                <a:solidFill>
                  <a:srgbClr val="C00000"/>
                </a:solidFill>
              </a:rPr>
              <a:t>系統會預先帶入前一學年度資料，視單位需求自行決定保留或刪除。</a:t>
            </a:r>
          </a:p>
        </p:txBody>
      </p:sp>
    </p:spTree>
    <p:extLst>
      <p:ext uri="{BB962C8B-B14F-4D97-AF65-F5344CB8AC3E}">
        <p14:creationId xmlns:p14="http://schemas.microsoft.com/office/powerpoint/2010/main" val="2147214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1683528-C816-4E04-974E-DEC515935A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663606"/>
          </a:xfrm>
        </p:spPr>
        <p:txBody>
          <a:bodyPr>
            <a:normAutofit fontScale="90000"/>
          </a:bodyPr>
          <a:lstStyle/>
          <a:p>
            <a:r>
              <a:rPr lang="zh-TW" altLang="zh-TW" dirty="0"/>
              <a:t>【資本門】</a:t>
            </a:r>
            <a:br>
              <a:rPr lang="en-US" altLang="zh-TW" dirty="0"/>
            </a:b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A999771-F634-4DD8-B22D-58787CEF0C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278384"/>
            <a:ext cx="9601200" cy="4589016"/>
          </a:xfrm>
        </p:spPr>
        <p:txBody>
          <a:bodyPr/>
          <a:lstStyle/>
          <a:p>
            <a:r>
              <a:rPr lang="zh-TW" altLang="zh-TW" dirty="0"/>
              <a:t>視當年度的</a:t>
            </a:r>
            <a:r>
              <a:rPr lang="zh-TW" altLang="en-US" dirty="0"/>
              <a:t>各單位</a:t>
            </a:r>
            <a:r>
              <a:rPr lang="zh-TW" altLang="zh-TW" dirty="0"/>
              <a:t>規畫項目</a:t>
            </a:r>
            <a:r>
              <a:rPr lang="zh-TW" altLang="en-US" dirty="0"/>
              <a:t>新增</a:t>
            </a:r>
            <a:r>
              <a:rPr lang="zh-TW" altLang="zh-TW" dirty="0"/>
              <a:t>編列</a:t>
            </a:r>
          </a:p>
          <a:p>
            <a:r>
              <a:rPr lang="zh-TW" altLang="zh-TW" dirty="0"/>
              <a:t>依購置設備性質新增會科如：機械儀器及設備或電腦軟體</a:t>
            </a:r>
            <a:r>
              <a:rPr lang="en-US" altLang="zh-TW" dirty="0"/>
              <a:t>..</a:t>
            </a:r>
            <a:r>
              <a:rPr lang="zh-TW" altLang="zh-TW" dirty="0"/>
              <a:t>等。</a:t>
            </a:r>
            <a:endParaRPr lang="en-US" altLang="zh-TW" dirty="0"/>
          </a:p>
          <a:p>
            <a:pPr marL="0" indent="0">
              <a:buNone/>
            </a:pPr>
            <a:endParaRPr lang="zh-TW" altLang="zh-TW" dirty="0"/>
          </a:p>
          <a:p>
            <a:pPr marL="0" indent="0">
              <a:buNone/>
            </a:pPr>
            <a:endParaRPr lang="zh-TW" altLang="en-US" dirty="0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374AB825-B05A-4C81-B4F8-A392A0B21F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2116608"/>
            <a:ext cx="9386656" cy="434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130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5D8D90C-A0DC-458F-A80B-1F809D082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468297"/>
          </a:xfrm>
        </p:spPr>
        <p:txBody>
          <a:bodyPr>
            <a:normAutofit fontScale="90000"/>
          </a:bodyPr>
          <a:lstStyle/>
          <a:p>
            <a:r>
              <a:rPr lang="zh-TW" altLang="zh-TW" sz="2700" dirty="0"/>
              <a:t>請依項次填寫名稱、規格、數量、單價、用途說明及摘要</a:t>
            </a:r>
            <a:r>
              <a:rPr lang="zh-TW" altLang="zh-TW" sz="2000" dirty="0"/>
              <a:t>。</a:t>
            </a:r>
            <a:br>
              <a:rPr lang="zh-TW" altLang="zh-TW" sz="2000" dirty="0"/>
            </a:br>
            <a:endParaRPr lang="zh-TW" altLang="en-US" sz="2000" dirty="0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4BD0CFAB-748E-4200-8BC5-F9BC4EAF42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2066" y="1387475"/>
            <a:ext cx="9580734" cy="4784725"/>
          </a:xfrm>
        </p:spPr>
      </p:pic>
    </p:spTree>
    <p:extLst>
      <p:ext uri="{BB962C8B-B14F-4D97-AF65-F5344CB8AC3E}">
        <p14:creationId xmlns:p14="http://schemas.microsoft.com/office/powerpoint/2010/main" val="29705860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0C29D6C-A074-4D72-A540-FED43A083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>
            <a:normAutofit fontScale="90000"/>
          </a:bodyPr>
          <a:lstStyle/>
          <a:p>
            <a:r>
              <a:rPr lang="zh-TW" altLang="zh-TW" dirty="0"/>
              <a:t>【整發</a:t>
            </a:r>
            <a:r>
              <a:rPr lang="en-US" altLang="zh-TW" dirty="0"/>
              <a:t>-</a:t>
            </a:r>
            <a:r>
              <a:rPr lang="zh-TW" altLang="zh-TW" dirty="0"/>
              <a:t>資本門】</a:t>
            </a:r>
            <a:br>
              <a:rPr lang="zh-TW" altLang="zh-TW" dirty="0"/>
            </a:br>
            <a:r>
              <a:rPr lang="zh-TW" altLang="zh-TW" sz="2200" dirty="0"/>
              <a:t>依當年度核定項目完成系統編列預算，預算項目編列範例：</a:t>
            </a:r>
            <a:br>
              <a:rPr lang="en-US" altLang="zh-TW" sz="2200" dirty="0"/>
            </a:br>
            <a:r>
              <a:rPr lang="en-US" altLang="zh-TW" sz="2200" dirty="0"/>
              <a:t>(</a:t>
            </a:r>
            <a:r>
              <a:rPr lang="zh-TW" altLang="zh-TW" sz="2200" dirty="0"/>
              <a:t>優先序</a:t>
            </a:r>
            <a:r>
              <a:rPr lang="en-US" altLang="zh-TW" sz="2200" dirty="0"/>
              <a:t>3</a:t>
            </a:r>
            <a:r>
              <a:rPr lang="zh-TW" altLang="zh-TW" sz="2200" dirty="0"/>
              <a:t>碼</a:t>
            </a:r>
            <a:r>
              <a:rPr lang="en-US" altLang="zh-TW" sz="2200" dirty="0"/>
              <a:t>)</a:t>
            </a:r>
            <a:r>
              <a:rPr lang="zh-TW" altLang="zh-TW" sz="2200" dirty="0"/>
              <a:t>項目名稱，</a:t>
            </a:r>
            <a:r>
              <a:rPr lang="zh-TW" altLang="en-US" sz="2200" dirty="0">
                <a:solidFill>
                  <a:schemeClr val="tx1"/>
                </a:solidFill>
                <a:latin typeface="+mj-ea"/>
              </a:rPr>
              <a:t>設備</a:t>
            </a:r>
            <a:r>
              <a:rPr lang="zh-TW" altLang="zh-TW" sz="2200" dirty="0"/>
              <a:t>規格、用途說明</a:t>
            </a:r>
            <a:r>
              <a:rPr lang="en-US" altLang="zh-TW" sz="2200" dirty="0"/>
              <a:t>(</a:t>
            </a:r>
            <a:r>
              <a:rPr lang="zh-TW" altLang="en-US" sz="2200" dirty="0"/>
              <a:t>含放置地點</a:t>
            </a:r>
            <a:r>
              <a:rPr lang="en-US" altLang="zh-TW" sz="2200" dirty="0"/>
              <a:t>)</a:t>
            </a:r>
            <a:r>
              <a:rPr lang="zh-TW" altLang="zh-TW" sz="2200" dirty="0"/>
              <a:t>及摘要</a:t>
            </a:r>
            <a:r>
              <a:rPr lang="en-US" altLang="zh-TW" sz="2200" dirty="0"/>
              <a:t>(</a:t>
            </a:r>
            <a:r>
              <a:rPr lang="zh-TW" altLang="zh-TW" sz="2200" dirty="0"/>
              <a:t>校務發展計畫各項策略</a:t>
            </a:r>
            <a:r>
              <a:rPr lang="en-US" altLang="zh-TW" sz="2200" dirty="0"/>
              <a:t>)</a:t>
            </a:r>
            <a:br>
              <a:rPr lang="zh-TW" altLang="zh-TW" sz="2200" dirty="0"/>
            </a:br>
            <a:endParaRPr lang="zh-TW" altLang="en-US" sz="2200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DB7B1AD-E3C1-4761-8AEF-D8320EE1696F}"/>
              </a:ext>
            </a:extLst>
          </p:cNvPr>
          <p:cNvSpPr/>
          <p:nvPr/>
        </p:nvSpPr>
        <p:spPr>
          <a:xfrm>
            <a:off x="4239108" y="6566461"/>
            <a:ext cx="45127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kern="100" dirty="0">
                <a:solidFill>
                  <a:srgbClr val="FF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*</a:t>
            </a:r>
            <a:r>
              <a:rPr lang="zh-TW" altLang="zh-TW" kern="100" dirty="0">
                <a:solidFill>
                  <a:srgbClr val="FF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規格、用途說明系統有字數上限</a:t>
            </a:r>
            <a:r>
              <a:rPr lang="en-US" altLang="zh-TW" kern="100" dirty="0">
                <a:solidFill>
                  <a:srgbClr val="FF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,</a:t>
            </a:r>
            <a:r>
              <a:rPr lang="zh-TW" altLang="zh-TW" kern="100" dirty="0">
                <a:solidFill>
                  <a:srgbClr val="FF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貼滿為止</a:t>
            </a:r>
          </a:p>
        </p:txBody>
      </p:sp>
      <p:pic>
        <p:nvPicPr>
          <p:cNvPr id="28" name="內容版面配置區 27">
            <a:extLst>
              <a:ext uri="{FF2B5EF4-FFF2-40B4-BE49-F238E27FC236}">
                <a16:creationId xmlns:a16="http://schemas.microsoft.com/office/drawing/2014/main" id="{13A295A3-18A5-4685-B48B-4DFE629058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7678" y="2171700"/>
            <a:ext cx="9162562" cy="4374829"/>
          </a:xfrm>
        </p:spPr>
      </p:pic>
    </p:spTree>
    <p:extLst>
      <p:ext uri="{BB962C8B-B14F-4D97-AF65-F5344CB8AC3E}">
        <p14:creationId xmlns:p14="http://schemas.microsoft.com/office/powerpoint/2010/main" val="154273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A799A8E-54FB-4E74-B33A-184DDF0F5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799"/>
            <a:ext cx="9601200" cy="1862091"/>
          </a:xfrm>
        </p:spPr>
        <p:txBody>
          <a:bodyPr>
            <a:normAutofit/>
          </a:bodyPr>
          <a:lstStyle/>
          <a:p>
            <a:r>
              <a:rPr lang="zh-TW" altLang="en-US" sz="3100" dirty="0"/>
              <a:t>若</a:t>
            </a:r>
            <a:r>
              <a:rPr lang="zh-TW" altLang="zh-TW" sz="3100" dirty="0"/>
              <a:t>編制金額差異太大，</a:t>
            </a:r>
            <a:r>
              <a:rPr lang="zh-TW" altLang="en-US" sz="3100" dirty="0"/>
              <a:t>跳出</a:t>
            </a:r>
            <a:r>
              <a:rPr lang="en-US" altLang="zh-TW" sz="3100" dirty="0"/>
              <a:t>”</a:t>
            </a:r>
            <a:r>
              <a:rPr lang="zh-TW" altLang="en-US" sz="3100" dirty="0">
                <a:highlight>
                  <a:srgbClr val="FFFF00"/>
                </a:highlight>
              </a:rPr>
              <a:t>請輸入編制異動說明</a:t>
            </a:r>
            <a:r>
              <a:rPr lang="en-US" altLang="zh-TW" sz="3100" dirty="0"/>
              <a:t>”</a:t>
            </a:r>
            <a:br>
              <a:rPr lang="zh-TW" altLang="zh-TW" dirty="0"/>
            </a:br>
            <a:br>
              <a:rPr lang="en-US" altLang="zh-TW" sz="3200" dirty="0"/>
            </a:br>
            <a:br>
              <a:rPr lang="en-US" altLang="zh-TW" sz="3200" dirty="0"/>
            </a:br>
            <a:r>
              <a:rPr lang="zh-TW" altLang="en-US" sz="3200" dirty="0"/>
              <a:t>請輸入異動說明後存檔</a:t>
            </a:r>
            <a:r>
              <a:rPr lang="en-US" altLang="zh-TW" sz="3200" dirty="0"/>
              <a:t>,</a:t>
            </a:r>
            <a:r>
              <a:rPr lang="zh-TW" altLang="en-US" sz="3200" dirty="0"/>
              <a:t>如下</a:t>
            </a:r>
            <a:r>
              <a:rPr lang="en-US" altLang="zh-TW" sz="3200" dirty="0"/>
              <a:t>:</a:t>
            </a:r>
            <a:endParaRPr lang="zh-TW" altLang="en-US" sz="3100" dirty="0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30BC9368-C179-498A-904B-C5EF04F159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97802" y="2754302"/>
            <a:ext cx="6852664" cy="3895071"/>
          </a:xfr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AA062724-FDC8-4DC3-8287-CD65B33F98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347" y="1200399"/>
            <a:ext cx="6667130" cy="689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3636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C22E89E-97C3-4488-8BFA-9E73232EC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292963"/>
            <a:ext cx="9601200" cy="3136037"/>
          </a:xfrm>
        </p:spPr>
        <p:txBody>
          <a:bodyPr>
            <a:normAutofit/>
          </a:bodyPr>
          <a:lstStyle/>
          <a:p>
            <a:r>
              <a:rPr lang="zh-TW" altLang="zh-TW" dirty="0"/>
              <a:t>【經常門】</a:t>
            </a:r>
            <a:br>
              <a:rPr lang="zh-TW" altLang="zh-TW" dirty="0"/>
            </a:br>
            <a:r>
              <a:rPr lang="en-US" altLang="zh-TW" sz="2200" dirty="0"/>
              <a:t>1.</a:t>
            </a:r>
            <a:r>
              <a:rPr lang="zh-TW" altLang="en-US" sz="2200" dirty="0"/>
              <a:t>郵資、電話費、廢液處理費等係由</a:t>
            </a:r>
            <a:r>
              <a:rPr lang="zh-TW" altLang="en-US" sz="2200" dirty="0">
                <a:solidFill>
                  <a:srgbClr val="FF0000"/>
                </a:solidFill>
              </a:rPr>
              <a:t>代辦單位</a:t>
            </a:r>
            <a:r>
              <a:rPr lang="zh-TW" altLang="en-US" sz="2200" dirty="0"/>
              <a:t>協助執行扣除各單位預算，請於預算項目上需</a:t>
            </a:r>
            <a:r>
              <a:rPr lang="zh-TW" altLang="en-US" sz="2200" dirty="0">
                <a:solidFill>
                  <a:srgbClr val="FF0000"/>
                </a:solidFill>
              </a:rPr>
              <a:t>加註</a:t>
            </a:r>
            <a:r>
              <a:rPr lang="en-US" altLang="zh-TW" sz="2200" dirty="0">
                <a:solidFill>
                  <a:srgbClr val="FF0000"/>
                </a:solidFill>
              </a:rPr>
              <a:t>(</a:t>
            </a:r>
            <a:r>
              <a:rPr lang="zh-TW" altLang="en-US" sz="2200" dirty="0">
                <a:solidFill>
                  <a:srgbClr val="FF0000"/>
                </a:solidFill>
              </a:rPr>
              <a:t>代</a:t>
            </a:r>
            <a:r>
              <a:rPr lang="en-US" altLang="zh-TW" sz="2200" dirty="0">
                <a:solidFill>
                  <a:srgbClr val="FF0000"/>
                </a:solidFill>
              </a:rPr>
              <a:t>)</a:t>
            </a:r>
            <a:br>
              <a:rPr lang="en-US" altLang="zh-TW" sz="2200" dirty="0"/>
            </a:br>
            <a:r>
              <a:rPr lang="en-US" altLang="zh-TW" sz="2200" dirty="0"/>
              <a:t>2.</a:t>
            </a:r>
            <a:r>
              <a:rPr lang="zh-TW" altLang="en-US" sz="2200" dirty="0"/>
              <a:t>各支出項目依據之校務發展計畫各項策略，應於「摘要欄」列記；若屬系所運作之基本需求，</a:t>
            </a:r>
            <a:r>
              <a:rPr lang="zh-TW" altLang="en-US" sz="2200" dirty="0">
                <a:solidFill>
                  <a:srgbClr val="FF0000"/>
                </a:solidFill>
              </a:rPr>
              <a:t>無</a:t>
            </a:r>
            <a:r>
              <a:rPr lang="zh-TW" altLang="en-US" sz="2200" dirty="0"/>
              <a:t>法索引自校務發展策略之支出項目亦應列記「</a:t>
            </a:r>
            <a:r>
              <a:rPr lang="zh-TW" altLang="en-US" sz="2200" dirty="0">
                <a:solidFill>
                  <a:srgbClr val="FF0000"/>
                </a:solidFill>
              </a:rPr>
              <a:t>基本需求</a:t>
            </a:r>
            <a:r>
              <a:rPr lang="zh-TW" altLang="en-US" sz="2200" dirty="0"/>
              <a:t>」。</a:t>
            </a:r>
            <a:br>
              <a:rPr lang="zh-TW" altLang="en-US" sz="2200" dirty="0"/>
            </a:br>
            <a:endParaRPr lang="zh-TW" altLang="en-US" sz="2200" dirty="0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AD470067-34B9-4B72-B56F-1D2FD7557A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8849"/>
          <a:stretch/>
        </p:blipFill>
        <p:spPr>
          <a:xfrm>
            <a:off x="1683499" y="2528241"/>
            <a:ext cx="9289301" cy="3899192"/>
          </a:xfrm>
        </p:spPr>
      </p:pic>
    </p:spTree>
    <p:extLst>
      <p:ext uri="{BB962C8B-B14F-4D97-AF65-F5344CB8AC3E}">
        <p14:creationId xmlns:p14="http://schemas.microsoft.com/office/powerpoint/2010/main" val="3602950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D449876-B04E-4508-8046-144374DBA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zh-TW" dirty="0"/>
              <a:t>【整發</a:t>
            </a:r>
            <a:r>
              <a:rPr lang="en-US" altLang="zh-TW" dirty="0"/>
              <a:t>-</a:t>
            </a:r>
            <a:r>
              <a:rPr lang="zh-TW" altLang="zh-TW" dirty="0"/>
              <a:t>經常門】</a:t>
            </a:r>
            <a:br>
              <a:rPr lang="en-US" altLang="zh-TW" dirty="0"/>
            </a:br>
            <a:r>
              <a:rPr lang="zh-TW" altLang="zh-TW" sz="2200" dirty="0"/>
              <a:t>依當年度核定項目完成系統編列預算，預算項目編列範例：</a:t>
            </a:r>
            <a:r>
              <a:rPr lang="en-US" altLang="zh-TW" sz="2200" dirty="0"/>
              <a:t>(</a:t>
            </a:r>
            <a:r>
              <a:rPr lang="zh-TW" altLang="zh-TW" sz="2200" dirty="0"/>
              <a:t>優先序</a:t>
            </a:r>
            <a:r>
              <a:rPr lang="en-US" altLang="zh-TW" sz="2200" dirty="0"/>
              <a:t>3</a:t>
            </a:r>
            <a:r>
              <a:rPr lang="zh-TW" altLang="zh-TW" sz="2200" dirty="0"/>
              <a:t>碼</a:t>
            </a:r>
            <a:r>
              <a:rPr lang="en-US" altLang="zh-TW" sz="2200" dirty="0"/>
              <a:t>)</a:t>
            </a:r>
            <a:r>
              <a:rPr lang="zh-TW" altLang="zh-TW" sz="2200" dirty="0"/>
              <a:t>項目名稱，規格、用途說明及摘要</a:t>
            </a:r>
            <a:r>
              <a:rPr lang="en-US" altLang="zh-TW" sz="2200" dirty="0"/>
              <a:t>(</a:t>
            </a:r>
            <a:r>
              <a:rPr lang="zh-TW" altLang="zh-TW" sz="2200" dirty="0"/>
              <a:t>校務發展計畫各項策略</a:t>
            </a:r>
            <a:r>
              <a:rPr lang="en-US" altLang="zh-TW" sz="2200" dirty="0"/>
              <a:t>)</a:t>
            </a:r>
            <a:br>
              <a:rPr lang="zh-TW" altLang="zh-TW" sz="2200" dirty="0"/>
            </a:br>
            <a:endParaRPr lang="zh-TW" altLang="en-US" sz="2200" dirty="0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4CF15940-B387-4FEC-ACB6-1F7CD89768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87590" y="1926453"/>
            <a:ext cx="10903677" cy="4172505"/>
          </a:xfr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A95A7066-8854-4E7E-904D-1FF493B17701}"/>
              </a:ext>
            </a:extLst>
          </p:cNvPr>
          <p:cNvSpPr/>
          <p:nvPr/>
        </p:nvSpPr>
        <p:spPr>
          <a:xfrm>
            <a:off x="3915812" y="6262742"/>
            <a:ext cx="451277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kern="100" dirty="0">
                <a:solidFill>
                  <a:srgbClr val="FF0000"/>
                </a:solidFill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*</a:t>
            </a:r>
            <a:r>
              <a:rPr lang="zh-TW" altLang="zh-TW" kern="100" dirty="0">
                <a:solidFill>
                  <a:srgbClr val="FF0000"/>
                </a:solidFill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規格、用途說明系統有字數上限</a:t>
            </a:r>
            <a:r>
              <a:rPr lang="en-US" altLang="zh-TW" kern="100" dirty="0">
                <a:solidFill>
                  <a:srgbClr val="FF0000"/>
                </a:solidFill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,</a:t>
            </a:r>
            <a:r>
              <a:rPr lang="zh-TW" altLang="zh-TW" kern="100" dirty="0">
                <a:solidFill>
                  <a:srgbClr val="FF0000"/>
                </a:solidFill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貼滿為止</a:t>
            </a:r>
          </a:p>
        </p:txBody>
      </p:sp>
    </p:spTree>
    <p:extLst>
      <p:ext uri="{BB962C8B-B14F-4D97-AF65-F5344CB8AC3E}">
        <p14:creationId xmlns:p14="http://schemas.microsoft.com/office/powerpoint/2010/main" val="3877768287"/>
      </p:ext>
    </p:extLst>
  </p:cSld>
  <p:clrMapOvr>
    <a:masterClrMapping/>
  </p:clrMapOvr>
</p:sld>
</file>

<file path=ppt/theme/theme1.xml><?xml version="1.0" encoding="utf-8"?>
<a:theme xmlns:a="http://schemas.openxmlformats.org/drawingml/2006/main" name="裁剪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TM10001105[[fn=裁剪]]</Template>
  <TotalTime>88</TotalTime>
  <Words>359</Words>
  <Application>Microsoft Office PowerPoint</Application>
  <PresentationFormat>寬螢幕</PresentationFormat>
  <Paragraphs>16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5" baseType="lpstr">
      <vt:lpstr>微軟正黑體</vt:lpstr>
      <vt:lpstr>新細明體</vt:lpstr>
      <vt:lpstr>Calibri</vt:lpstr>
      <vt:lpstr>Franklin Gothic Book</vt:lpstr>
      <vt:lpstr>Times New Roman</vt:lpstr>
      <vt:lpstr>裁剪</vt:lpstr>
      <vt:lpstr>校內預算編制</vt:lpstr>
      <vt:lpstr>作業路徑說明:</vt:lpstr>
      <vt:lpstr>先更改學年度再按查詢</vt:lpstr>
      <vt:lpstr>【資本門】  </vt:lpstr>
      <vt:lpstr>請依項次填寫名稱、規格、數量、單價、用途說明及摘要。 </vt:lpstr>
      <vt:lpstr>【整發-資本門】 依當年度核定項目完成系統編列預算，預算項目編列範例： (優先序3碼)項目名稱，設備規格、用途說明(含放置地點)及摘要(校務發展計畫各項策略) </vt:lpstr>
      <vt:lpstr>若編制金額差異太大，跳出”請輸入編制異動說明”   請輸入異動說明後存檔,如下:</vt:lpstr>
      <vt:lpstr>【經常門】 1.郵資、電話費、廢液處理費等係由代辦單位協助執行扣除各單位預算，請於預算項目上需加註(代) 2.各支出項目依據之校務發展計畫各項策略，應於「摘要欄」列記；若屬系所運作之基本需求，無法索引自校務發展策略之支出項目亦應列記「基本需求」。 </vt:lpstr>
      <vt:lpstr>【整發-經常門】 依當年度核定項目完成系統編列預算，預算項目編列範例：(優先序3碼)項目名稱，規格、用途說明及摘要(校務發展計畫各項策略)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校內預算編制</dc:title>
  <dc:creator>ACC</dc:creator>
  <cp:lastModifiedBy>ACC</cp:lastModifiedBy>
  <cp:revision>18</cp:revision>
  <dcterms:created xsi:type="dcterms:W3CDTF">2024-03-04T07:08:56Z</dcterms:created>
  <dcterms:modified xsi:type="dcterms:W3CDTF">2024-03-11T07:03:59Z</dcterms:modified>
</cp:coreProperties>
</file>