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1.xml" ContentType="application/vnd.openxmlformats-officedocument.themeOverr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934" r:id="rId1"/>
  </p:sldMasterIdLst>
  <p:notesMasterIdLst>
    <p:notesMasterId r:id="rId65"/>
  </p:notesMasterIdLst>
  <p:sldIdLst>
    <p:sldId id="257" r:id="rId2"/>
    <p:sldId id="343" r:id="rId3"/>
    <p:sldId id="335" r:id="rId4"/>
    <p:sldId id="299" r:id="rId5"/>
    <p:sldId id="355" r:id="rId6"/>
    <p:sldId id="260" r:id="rId7"/>
    <p:sldId id="360" r:id="rId8"/>
    <p:sldId id="329" r:id="rId9"/>
    <p:sldId id="330" r:id="rId10"/>
    <p:sldId id="385" r:id="rId11"/>
    <p:sldId id="336" r:id="rId12"/>
    <p:sldId id="309" r:id="rId13"/>
    <p:sldId id="361" r:id="rId14"/>
    <p:sldId id="318" r:id="rId15"/>
    <p:sldId id="332" r:id="rId16"/>
    <p:sldId id="298" r:id="rId17"/>
    <p:sldId id="320" r:id="rId18"/>
    <p:sldId id="331" r:id="rId19"/>
    <p:sldId id="334" r:id="rId20"/>
    <p:sldId id="265" r:id="rId21"/>
    <p:sldId id="267" r:id="rId22"/>
    <p:sldId id="296" r:id="rId23"/>
    <p:sldId id="362" r:id="rId24"/>
    <p:sldId id="271" r:id="rId25"/>
    <p:sldId id="325" r:id="rId26"/>
    <p:sldId id="327" r:id="rId27"/>
    <p:sldId id="310" r:id="rId28"/>
    <p:sldId id="268" r:id="rId29"/>
    <p:sldId id="312" r:id="rId30"/>
    <p:sldId id="311" r:id="rId31"/>
    <p:sldId id="313" r:id="rId32"/>
    <p:sldId id="314" r:id="rId33"/>
    <p:sldId id="279" r:id="rId34"/>
    <p:sldId id="280" r:id="rId35"/>
    <p:sldId id="281" r:id="rId36"/>
    <p:sldId id="285" r:id="rId37"/>
    <p:sldId id="344" r:id="rId38"/>
    <p:sldId id="333" r:id="rId39"/>
    <p:sldId id="363" r:id="rId40"/>
    <p:sldId id="274" r:id="rId41"/>
    <p:sldId id="275" r:id="rId42"/>
    <p:sldId id="345" r:id="rId43"/>
    <p:sldId id="346" r:id="rId44"/>
    <p:sldId id="294" r:id="rId45"/>
    <p:sldId id="295" r:id="rId46"/>
    <p:sldId id="366" r:id="rId47"/>
    <p:sldId id="376" r:id="rId48"/>
    <p:sldId id="380" r:id="rId49"/>
    <p:sldId id="379" r:id="rId50"/>
    <p:sldId id="383" r:id="rId51"/>
    <p:sldId id="381" r:id="rId52"/>
    <p:sldId id="349" r:id="rId53"/>
    <p:sldId id="350" r:id="rId54"/>
    <p:sldId id="351" r:id="rId55"/>
    <p:sldId id="352" r:id="rId56"/>
    <p:sldId id="353" r:id="rId57"/>
    <p:sldId id="359" r:id="rId58"/>
    <p:sldId id="292" r:id="rId59"/>
    <p:sldId id="319" r:id="rId60"/>
    <p:sldId id="338" r:id="rId61"/>
    <p:sldId id="342" r:id="rId62"/>
    <p:sldId id="365" r:id="rId63"/>
    <p:sldId id="386" r:id="rId64"/>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Cambria" pitchFamily="18"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mbria" pitchFamily="18" charset="0"/>
        <a:ea typeface="新細明體" pitchFamily="18" charset="-120"/>
        <a:cs typeface="+mn-cs"/>
      </a:defRPr>
    </a:lvl2pPr>
    <a:lvl3pPr marL="914400" algn="l" rtl="0" fontAlgn="base">
      <a:spcBef>
        <a:spcPct val="0"/>
      </a:spcBef>
      <a:spcAft>
        <a:spcPct val="0"/>
      </a:spcAft>
      <a:defRPr kumimoji="1" kern="1200">
        <a:solidFill>
          <a:schemeClr val="tx1"/>
        </a:solidFill>
        <a:latin typeface="Cambria" pitchFamily="18" charset="0"/>
        <a:ea typeface="新細明體" pitchFamily="18" charset="-120"/>
        <a:cs typeface="+mn-cs"/>
      </a:defRPr>
    </a:lvl3pPr>
    <a:lvl4pPr marL="1371600" algn="l" rtl="0" fontAlgn="base">
      <a:spcBef>
        <a:spcPct val="0"/>
      </a:spcBef>
      <a:spcAft>
        <a:spcPct val="0"/>
      </a:spcAft>
      <a:defRPr kumimoji="1" kern="1200">
        <a:solidFill>
          <a:schemeClr val="tx1"/>
        </a:solidFill>
        <a:latin typeface="Cambria" pitchFamily="18" charset="0"/>
        <a:ea typeface="新細明體" pitchFamily="18" charset="-120"/>
        <a:cs typeface="+mn-cs"/>
      </a:defRPr>
    </a:lvl4pPr>
    <a:lvl5pPr marL="1828800" algn="l" rtl="0" fontAlgn="base">
      <a:spcBef>
        <a:spcPct val="0"/>
      </a:spcBef>
      <a:spcAft>
        <a:spcPct val="0"/>
      </a:spcAft>
      <a:defRPr kumimoji="1" kern="1200">
        <a:solidFill>
          <a:schemeClr val="tx1"/>
        </a:solidFill>
        <a:latin typeface="Cambria" pitchFamily="18" charset="0"/>
        <a:ea typeface="新細明體" pitchFamily="18" charset="-120"/>
        <a:cs typeface="+mn-cs"/>
      </a:defRPr>
    </a:lvl5pPr>
    <a:lvl6pPr marL="2286000" algn="l" defTabSz="914400" rtl="0" eaLnBrk="1" latinLnBrk="0" hangingPunct="1">
      <a:defRPr kumimoji="1" kern="1200">
        <a:solidFill>
          <a:schemeClr val="tx1"/>
        </a:solidFill>
        <a:latin typeface="Cambria" pitchFamily="18" charset="0"/>
        <a:ea typeface="新細明體" pitchFamily="18" charset="-120"/>
        <a:cs typeface="+mn-cs"/>
      </a:defRPr>
    </a:lvl6pPr>
    <a:lvl7pPr marL="2743200" algn="l" defTabSz="914400" rtl="0" eaLnBrk="1" latinLnBrk="0" hangingPunct="1">
      <a:defRPr kumimoji="1" kern="1200">
        <a:solidFill>
          <a:schemeClr val="tx1"/>
        </a:solidFill>
        <a:latin typeface="Cambria" pitchFamily="18" charset="0"/>
        <a:ea typeface="新細明體" pitchFamily="18" charset="-120"/>
        <a:cs typeface="+mn-cs"/>
      </a:defRPr>
    </a:lvl7pPr>
    <a:lvl8pPr marL="3200400" algn="l" defTabSz="914400" rtl="0" eaLnBrk="1" latinLnBrk="0" hangingPunct="1">
      <a:defRPr kumimoji="1" kern="1200">
        <a:solidFill>
          <a:schemeClr val="tx1"/>
        </a:solidFill>
        <a:latin typeface="Cambria" pitchFamily="18" charset="0"/>
        <a:ea typeface="新細明體" pitchFamily="18" charset="-120"/>
        <a:cs typeface="+mn-cs"/>
      </a:defRPr>
    </a:lvl8pPr>
    <a:lvl9pPr marL="3657600" algn="l" defTabSz="914400" rtl="0" eaLnBrk="1" latinLnBrk="0" hangingPunct="1">
      <a:defRPr kumimoji="1" kern="1200">
        <a:solidFill>
          <a:schemeClr val="tx1"/>
        </a:solidFill>
        <a:latin typeface="Cambria" pitchFamily="18"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會計室洪偉倫" initials="會計室洪偉倫" lastIdx="4" clrIdx="0">
    <p:extLst>
      <p:ext uri="{19B8F6BF-5375-455C-9EA6-DF929625EA0E}">
        <p15:presenceInfo xmlns:p15="http://schemas.microsoft.com/office/powerpoint/2012/main" userId="S-1-5-21-3205618342-4025951230-3216827898-1001" providerId="AD"/>
      </p:ext>
    </p:extLst>
  </p:cmAuthor>
  <p:cmAuthor id="2" name="user03" initials="u" lastIdx="1" clrIdx="1">
    <p:extLst>
      <p:ext uri="{19B8F6BF-5375-455C-9EA6-DF929625EA0E}">
        <p15:presenceInfo xmlns:p15="http://schemas.microsoft.com/office/powerpoint/2012/main" userId="user03"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0000FF"/>
    <a:srgbClr val="0066FF"/>
    <a:srgbClr val="FFFF99"/>
    <a:srgbClr val="FFD9D9"/>
    <a:srgbClr val="FFCCFF"/>
    <a:srgbClr val="CADBFE"/>
    <a:srgbClr val="FFFF00"/>
    <a:srgbClr val="FFFF66"/>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淺色樣式 1 - 輔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113A9D2-9D6B-4929-AA2D-F23B5EE8CBE7}" styleName="佈景主題樣式 2 - 輔色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7292A2E-F333-43FB-9621-5CBBE7FDCDCB}" styleName="淺色樣式 2 - 輔色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91622" autoAdjust="0"/>
  </p:normalViewPr>
  <p:slideViewPr>
    <p:cSldViewPr>
      <p:cViewPr varScale="1">
        <p:scale>
          <a:sx n="69" d="100"/>
          <a:sy n="69" d="100"/>
        </p:scale>
        <p:origin x="275" y="65"/>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_rels/data2.xml.rels><?xml version="1.0" encoding="UTF-8" standalone="yes"?>
<Relationships xmlns="http://schemas.openxmlformats.org/package/2006/relationships"><Relationship Id="rId2" Type="http://schemas.openxmlformats.org/officeDocument/2006/relationships/hyperlink" Target="https://sec.hk.edu.tw/user.php" TargetMode="External"/><Relationship Id="rId1" Type="http://schemas.openxmlformats.org/officeDocument/2006/relationships/hyperlink" Target="http://120.107.138.125/rule/" TargetMode="External"/></Relationships>
</file>

<file path=ppt/diagrams/_rels/data3.xml.rels><?xml version="1.0" encoding="UTF-8" standalone="yes"?>
<Relationships xmlns="http://schemas.openxmlformats.org/package/2006/relationships"><Relationship Id="rId3" Type="http://schemas.openxmlformats.org/officeDocument/2006/relationships/hyperlink" Target="https://law.dgbas.gov.tw/LawContent.aspx?id=FL017556" TargetMode="External"/><Relationship Id="rId7" Type="http://schemas.openxmlformats.org/officeDocument/2006/relationships/hyperlink" Target="https://edu.law.moe.gov.tw/LawContent.aspx?id=GL001753&amp;KeyWord=%e5%a4%a7%e5%b0%88%e6%a0%a1%e9%99%a2%e9%ab%98%e7%ad%89%e6%95%99%e8%82%b2%e6%b7%b1%e8%80%95%e8%a8%88%e7%95%ab%e7%b6%93%e8%b2%bb%e4%bd%bf%e7%94%a8%e5%8e%9f%e5%89%87" TargetMode="External"/><Relationship Id="rId2" Type="http://schemas.openxmlformats.org/officeDocument/2006/relationships/hyperlink" Target="https://law.nstc.gov.tw/LawContent.aspx?id=GL000059" TargetMode="External"/><Relationship Id="rId1" Type="http://schemas.openxmlformats.org/officeDocument/2006/relationships/hyperlink" Target="https://edu.law.moe.gov.tw/LawContent.aspx?id=FL008371" TargetMode="External"/><Relationship Id="rId6" Type="http://schemas.openxmlformats.org/officeDocument/2006/relationships/hyperlink" Target="https://cesotc.hk.edu.tw/%e5%b0%b1%e6%a5%ad%e5%ad%b8%e7%a8%8b%e8%a8%88%e7%95%ab%e5%b0%88%e5%8d%80/%e5%b0%b1%e6%a5%ad%e5%ad%b8%e7%a8%8b%e4%bd%bf%e7%94%a8%e8%a1%a8%e5%96%ae%e4%b8%8b%e8%bc%89/" TargetMode="External"/><Relationship Id="rId5" Type="http://schemas.openxmlformats.org/officeDocument/2006/relationships/hyperlink" Target="https://laws.mol.gov.tw/FLAW/FLAWDAT01.aspx?id=FL045625" TargetMode="External"/><Relationship Id="rId4" Type="http://schemas.openxmlformats.org/officeDocument/2006/relationships/hyperlink" Target="https://law.dgbas.gov.tw/LawContent.aspx?id=FL000752"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https://sec.hk.edu.tw/user.php" TargetMode="External"/><Relationship Id="rId1" Type="http://schemas.openxmlformats.org/officeDocument/2006/relationships/hyperlink" Target="http://120.107.138.125/rule/"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https://law.nstc.gov.tw/LawContent.aspx?id=GL000059" TargetMode="External"/><Relationship Id="rId7" Type="http://schemas.openxmlformats.org/officeDocument/2006/relationships/hyperlink" Target="https://cesotc.hk.edu.tw/%e5%b0%b1%e6%a5%ad%e5%ad%b8%e7%a8%8b%e8%a8%88%e7%95%ab%e5%b0%88%e5%8d%80/%e5%b0%b1%e6%a5%ad%e5%ad%b8%e7%a8%8b%e4%bd%bf%e7%94%a8%e8%a1%a8%e5%96%ae%e4%b8%8b%e8%bc%89/" TargetMode="External"/><Relationship Id="rId2" Type="http://schemas.openxmlformats.org/officeDocument/2006/relationships/hyperlink" Target="https://law.dgbas.gov.tw/LawContent.aspx?id=FL000752" TargetMode="External"/><Relationship Id="rId1" Type="http://schemas.openxmlformats.org/officeDocument/2006/relationships/hyperlink" Target="https://law.dgbas.gov.tw/LawContent.aspx?id=FL017556" TargetMode="External"/><Relationship Id="rId6" Type="http://schemas.openxmlformats.org/officeDocument/2006/relationships/hyperlink" Target="https://laws.mol.gov.tw/FLAW/FLAWDAT01.aspx?id=FL045625" TargetMode="External"/><Relationship Id="rId5" Type="http://schemas.openxmlformats.org/officeDocument/2006/relationships/hyperlink" Target="https://edu.law.moe.gov.tw/LawContent.aspx?id=GL001753&amp;KeyWord=%e5%a4%a7%e5%b0%88%e6%a0%a1%e9%99%a2%e9%ab%98%e7%ad%89%e6%95%99%e8%82%b2%e6%b7%b1%e8%80%95%e8%a8%88%e7%95%ab%e7%b6%93%e8%b2%bb%e4%bd%bf%e7%94%a8%e5%8e%9f%e5%89%87" TargetMode="External"/><Relationship Id="rId4" Type="http://schemas.openxmlformats.org/officeDocument/2006/relationships/hyperlink" Target="https://edu.law.moe.gov.tw/LawContent.aspx?id=FL008371"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D29DEA-D7FD-4937-BE2D-979650DDB185}" type="doc">
      <dgm:prSet loTypeId="urn:microsoft.com/office/officeart/2008/layout/VerticalCurvedList" loCatId="list" qsTypeId="urn:microsoft.com/office/officeart/2005/8/quickstyle/simple2" qsCatId="simple" csTypeId="urn:microsoft.com/office/officeart/2005/8/colors/colorful2" csCatId="colorful" phldr="1"/>
      <dgm:spPr/>
      <dgm:t>
        <a:bodyPr/>
        <a:lstStyle/>
        <a:p>
          <a:endParaRPr lang="zh-TW" altLang="en-US"/>
        </a:p>
      </dgm:t>
    </dgm:pt>
    <dgm:pt modelId="{A9B90497-75FA-4429-94BE-12499AFF351E}">
      <dgm:prSet phldrT="[文字]"/>
      <dgm:spPr/>
      <dgm:t>
        <a:bodyPr/>
        <a:lstStyle/>
        <a:p>
          <a:r>
            <a:rPr lang="zh-TW" altLang="en-US" b="1" dirty="0">
              <a:latin typeface="標楷體" pitchFamily="65" charset="-120"/>
              <a:ea typeface="標楷體" pitchFamily="65" charset="-120"/>
            </a:rPr>
            <a:t>一、相關法令依據</a:t>
          </a:r>
        </a:p>
      </dgm:t>
    </dgm:pt>
    <dgm:pt modelId="{A6F8E08B-EC78-44CD-85B7-02620256D346}" type="parTrans" cxnId="{2DE33047-7226-49C6-B7E3-840E52EB24F0}">
      <dgm:prSet/>
      <dgm:spPr/>
      <dgm:t>
        <a:bodyPr/>
        <a:lstStyle/>
        <a:p>
          <a:endParaRPr lang="zh-TW" altLang="en-US"/>
        </a:p>
      </dgm:t>
    </dgm:pt>
    <dgm:pt modelId="{402E7685-248E-4244-BD15-827142140274}" type="sibTrans" cxnId="{2DE33047-7226-49C6-B7E3-840E52EB24F0}">
      <dgm:prSet/>
      <dgm:spPr/>
      <dgm:t>
        <a:bodyPr/>
        <a:lstStyle/>
        <a:p>
          <a:endParaRPr lang="zh-TW" altLang="en-US"/>
        </a:p>
      </dgm:t>
    </dgm:pt>
    <dgm:pt modelId="{D43C298F-40BF-47AA-925E-44C95A0F23F2}">
      <dgm:prSet phldrT="[文字]"/>
      <dgm:spPr/>
      <dgm:t>
        <a:bodyPr/>
        <a:lstStyle/>
        <a:p>
          <a:r>
            <a:rPr lang="zh-TW" altLang="en-US" b="1" dirty="0">
              <a:latin typeface="標楷體" pitchFamily="65" charset="-120"/>
              <a:ea typeface="標楷體" pitchFamily="65" charset="-120"/>
            </a:rPr>
            <a:t>三、使用表單</a:t>
          </a:r>
        </a:p>
      </dgm:t>
    </dgm:pt>
    <dgm:pt modelId="{B5648FD3-3B90-473D-838D-089969AA2872}" type="parTrans" cxnId="{321601E9-DDEB-4A71-B91C-29DD9DAA564D}">
      <dgm:prSet/>
      <dgm:spPr/>
      <dgm:t>
        <a:bodyPr/>
        <a:lstStyle/>
        <a:p>
          <a:endParaRPr lang="zh-TW" altLang="en-US"/>
        </a:p>
      </dgm:t>
    </dgm:pt>
    <dgm:pt modelId="{50B4080C-C258-47FB-952A-3F389D757BEC}" type="sibTrans" cxnId="{321601E9-DDEB-4A71-B91C-29DD9DAA564D}">
      <dgm:prSet/>
      <dgm:spPr/>
      <dgm:t>
        <a:bodyPr/>
        <a:lstStyle/>
        <a:p>
          <a:endParaRPr lang="zh-TW" altLang="en-US"/>
        </a:p>
      </dgm:t>
    </dgm:pt>
    <dgm:pt modelId="{60186064-098F-4AA2-B8A6-3CAEF7E933CB}">
      <dgm:prSet phldrT="[文字]"/>
      <dgm:spPr/>
      <dgm:t>
        <a:bodyPr/>
        <a:lstStyle/>
        <a:p>
          <a:r>
            <a:rPr lang="zh-TW" altLang="en-US" b="1" dirty="0">
              <a:latin typeface="標楷體" pitchFamily="65" charset="-120"/>
              <a:ea typeface="標楷體" pitchFamily="65" charset="-120"/>
            </a:rPr>
            <a:t>二、採購流程</a:t>
          </a:r>
        </a:p>
      </dgm:t>
    </dgm:pt>
    <dgm:pt modelId="{1D96CED2-106A-46EB-8F64-44B42C46F67F}" type="parTrans" cxnId="{BCB73106-BB03-4973-B850-67ACDD8FADD7}">
      <dgm:prSet/>
      <dgm:spPr/>
      <dgm:t>
        <a:bodyPr/>
        <a:lstStyle/>
        <a:p>
          <a:endParaRPr lang="zh-TW" altLang="en-US"/>
        </a:p>
      </dgm:t>
    </dgm:pt>
    <dgm:pt modelId="{AD38FA83-7723-418F-852F-E2733681D205}" type="sibTrans" cxnId="{BCB73106-BB03-4973-B850-67ACDD8FADD7}">
      <dgm:prSet/>
      <dgm:spPr/>
      <dgm:t>
        <a:bodyPr/>
        <a:lstStyle/>
        <a:p>
          <a:endParaRPr lang="zh-TW" altLang="en-US"/>
        </a:p>
      </dgm:t>
    </dgm:pt>
    <dgm:pt modelId="{DB6915E8-461E-4EB0-A5A1-3B05AF9AEA1E}">
      <dgm:prSet phldrT="[文字]"/>
      <dgm:spPr/>
      <dgm:t>
        <a:bodyPr/>
        <a:lstStyle/>
        <a:p>
          <a:r>
            <a:rPr lang="zh-TW" altLang="en-US" b="1" dirty="0">
              <a:latin typeface="標楷體" pitchFamily="65" charset="-120"/>
              <a:ea typeface="標楷體" pitchFamily="65" charset="-120"/>
            </a:rPr>
            <a:t>五、請款及付款</a:t>
          </a:r>
        </a:p>
      </dgm:t>
    </dgm:pt>
    <dgm:pt modelId="{6A712FDB-EB4A-46E6-8D3A-F7DA4ABBE775}" type="parTrans" cxnId="{C370A24E-7C03-41F0-9B20-EBDB2C690B8F}">
      <dgm:prSet/>
      <dgm:spPr/>
      <dgm:t>
        <a:bodyPr/>
        <a:lstStyle/>
        <a:p>
          <a:endParaRPr lang="zh-TW" altLang="en-US"/>
        </a:p>
      </dgm:t>
    </dgm:pt>
    <dgm:pt modelId="{ACE2EF89-24BC-43A1-89C6-169E84F4259C}" type="sibTrans" cxnId="{C370A24E-7C03-41F0-9B20-EBDB2C690B8F}">
      <dgm:prSet/>
      <dgm:spPr/>
      <dgm:t>
        <a:bodyPr/>
        <a:lstStyle/>
        <a:p>
          <a:endParaRPr lang="zh-TW" altLang="en-US"/>
        </a:p>
      </dgm:t>
    </dgm:pt>
    <dgm:pt modelId="{604230C4-9021-46E0-98EC-9D6D2FCDFBD2}">
      <dgm:prSet phldrT="[文字]"/>
      <dgm:spPr/>
      <dgm:t>
        <a:bodyPr/>
        <a:lstStyle/>
        <a:p>
          <a:r>
            <a:rPr lang="zh-TW" altLang="en-US" b="1" dirty="0">
              <a:latin typeface="標楷體" pitchFamily="65" charset="-120"/>
              <a:ea typeface="標楷體" pitchFamily="65" charset="-120"/>
            </a:rPr>
            <a:t>四、憑證說明</a:t>
          </a:r>
        </a:p>
      </dgm:t>
    </dgm:pt>
    <dgm:pt modelId="{B7437A2E-50D7-4F12-BFDF-67D471C9EAE3}" type="parTrans" cxnId="{41DEE6AC-C8BE-4DC9-9CEB-0F35E40591EF}">
      <dgm:prSet/>
      <dgm:spPr/>
      <dgm:t>
        <a:bodyPr/>
        <a:lstStyle/>
        <a:p>
          <a:endParaRPr lang="zh-TW" altLang="en-US"/>
        </a:p>
      </dgm:t>
    </dgm:pt>
    <dgm:pt modelId="{C790D97C-91E5-442F-88B4-496366CC5B74}" type="sibTrans" cxnId="{41DEE6AC-C8BE-4DC9-9CEB-0F35E40591EF}">
      <dgm:prSet/>
      <dgm:spPr/>
      <dgm:t>
        <a:bodyPr/>
        <a:lstStyle/>
        <a:p>
          <a:endParaRPr lang="zh-TW" altLang="en-US"/>
        </a:p>
      </dgm:t>
    </dgm:pt>
    <dgm:pt modelId="{EAB9AF71-7DDD-42A9-B31A-58B31D9A7435}">
      <dgm:prSet phldrT="[文字]"/>
      <dgm:spPr/>
      <dgm:t>
        <a:bodyPr/>
        <a:lstStyle/>
        <a:p>
          <a:r>
            <a:rPr lang="zh-TW" altLang="en-US" b="1" dirty="0">
              <a:latin typeface="標楷體" pitchFamily="65" charset="-120"/>
              <a:ea typeface="標楷體" pitchFamily="65" charset="-120"/>
            </a:rPr>
            <a:t>六、其他</a:t>
          </a:r>
        </a:p>
      </dgm:t>
    </dgm:pt>
    <dgm:pt modelId="{69685171-E84C-4F48-874A-00326954130B}" type="parTrans" cxnId="{23CFD44D-2063-44EF-AF81-FA5B969DFF51}">
      <dgm:prSet/>
      <dgm:spPr/>
      <dgm:t>
        <a:bodyPr/>
        <a:lstStyle/>
        <a:p>
          <a:endParaRPr lang="zh-TW" altLang="en-US"/>
        </a:p>
      </dgm:t>
    </dgm:pt>
    <dgm:pt modelId="{E8382C75-B1AB-4320-B507-5D23002D97BB}" type="sibTrans" cxnId="{23CFD44D-2063-44EF-AF81-FA5B969DFF51}">
      <dgm:prSet/>
      <dgm:spPr/>
      <dgm:t>
        <a:bodyPr/>
        <a:lstStyle/>
        <a:p>
          <a:endParaRPr lang="zh-TW" altLang="en-US"/>
        </a:p>
      </dgm:t>
    </dgm:pt>
    <dgm:pt modelId="{4817C21C-746D-4E47-9B44-92B0AA26FB5C}" type="pres">
      <dgm:prSet presAssocID="{41D29DEA-D7FD-4937-BE2D-979650DDB185}" presName="Name0" presStyleCnt="0">
        <dgm:presLayoutVars>
          <dgm:chMax val="7"/>
          <dgm:chPref val="7"/>
          <dgm:dir/>
        </dgm:presLayoutVars>
      </dgm:prSet>
      <dgm:spPr/>
    </dgm:pt>
    <dgm:pt modelId="{AE329EFD-AFD3-4D54-B7B7-ABF26C1F9100}" type="pres">
      <dgm:prSet presAssocID="{41D29DEA-D7FD-4937-BE2D-979650DDB185}" presName="Name1" presStyleCnt="0"/>
      <dgm:spPr/>
    </dgm:pt>
    <dgm:pt modelId="{819CF306-D628-480D-83C4-B7786D1CA929}" type="pres">
      <dgm:prSet presAssocID="{41D29DEA-D7FD-4937-BE2D-979650DDB185}" presName="cycle" presStyleCnt="0"/>
      <dgm:spPr/>
    </dgm:pt>
    <dgm:pt modelId="{1ADE3BA5-2D80-4A36-A6B9-A11720EC0F1C}" type="pres">
      <dgm:prSet presAssocID="{41D29DEA-D7FD-4937-BE2D-979650DDB185}" presName="srcNode" presStyleLbl="node1" presStyleIdx="0" presStyleCnt="6"/>
      <dgm:spPr/>
    </dgm:pt>
    <dgm:pt modelId="{499B74FA-FD0E-4D66-A0FD-888AD385D1A1}" type="pres">
      <dgm:prSet presAssocID="{41D29DEA-D7FD-4937-BE2D-979650DDB185}" presName="conn" presStyleLbl="parChTrans1D2" presStyleIdx="0" presStyleCnt="1"/>
      <dgm:spPr/>
    </dgm:pt>
    <dgm:pt modelId="{F0CE5B81-A51E-4FC9-8ADD-B37637E8B83C}" type="pres">
      <dgm:prSet presAssocID="{41D29DEA-D7FD-4937-BE2D-979650DDB185}" presName="extraNode" presStyleLbl="node1" presStyleIdx="0" presStyleCnt="6"/>
      <dgm:spPr/>
    </dgm:pt>
    <dgm:pt modelId="{8E8D6018-35D8-42CC-9F06-281B8D0461E5}" type="pres">
      <dgm:prSet presAssocID="{41D29DEA-D7FD-4937-BE2D-979650DDB185}" presName="dstNode" presStyleLbl="node1" presStyleIdx="0" presStyleCnt="6"/>
      <dgm:spPr/>
    </dgm:pt>
    <dgm:pt modelId="{88FBD59E-9F44-4714-BAE1-0146F2AA6454}" type="pres">
      <dgm:prSet presAssocID="{A9B90497-75FA-4429-94BE-12499AFF351E}" presName="text_1" presStyleLbl="node1" presStyleIdx="0" presStyleCnt="6">
        <dgm:presLayoutVars>
          <dgm:bulletEnabled val="1"/>
        </dgm:presLayoutVars>
      </dgm:prSet>
      <dgm:spPr/>
    </dgm:pt>
    <dgm:pt modelId="{563A04B2-48B6-45EB-8644-014370823CF6}" type="pres">
      <dgm:prSet presAssocID="{A9B90497-75FA-4429-94BE-12499AFF351E}" presName="accent_1" presStyleCnt="0"/>
      <dgm:spPr/>
    </dgm:pt>
    <dgm:pt modelId="{6A790061-75F2-4AE6-AA63-598F8E084932}" type="pres">
      <dgm:prSet presAssocID="{A9B90497-75FA-4429-94BE-12499AFF351E}" presName="accentRepeatNode" presStyleLbl="solidFgAcc1" presStyleIdx="0" presStyleCnt="6"/>
      <dgm:spPr/>
    </dgm:pt>
    <dgm:pt modelId="{92BA82A5-0318-4632-B541-D475B76222E5}" type="pres">
      <dgm:prSet presAssocID="{60186064-098F-4AA2-B8A6-3CAEF7E933CB}" presName="text_2" presStyleLbl="node1" presStyleIdx="1" presStyleCnt="6">
        <dgm:presLayoutVars>
          <dgm:bulletEnabled val="1"/>
        </dgm:presLayoutVars>
      </dgm:prSet>
      <dgm:spPr/>
    </dgm:pt>
    <dgm:pt modelId="{4D61968A-1AAE-4A4B-9052-F09D2421A337}" type="pres">
      <dgm:prSet presAssocID="{60186064-098F-4AA2-B8A6-3CAEF7E933CB}" presName="accent_2" presStyleCnt="0"/>
      <dgm:spPr/>
    </dgm:pt>
    <dgm:pt modelId="{85EBD165-2D06-4B6D-AEFF-956F0D2FB869}" type="pres">
      <dgm:prSet presAssocID="{60186064-098F-4AA2-B8A6-3CAEF7E933CB}" presName="accentRepeatNode" presStyleLbl="solidFgAcc1" presStyleIdx="1" presStyleCnt="6"/>
      <dgm:spPr/>
    </dgm:pt>
    <dgm:pt modelId="{96B35CE9-4135-40F9-8640-EDF0AA42279E}" type="pres">
      <dgm:prSet presAssocID="{D43C298F-40BF-47AA-925E-44C95A0F23F2}" presName="text_3" presStyleLbl="node1" presStyleIdx="2" presStyleCnt="6">
        <dgm:presLayoutVars>
          <dgm:bulletEnabled val="1"/>
        </dgm:presLayoutVars>
      </dgm:prSet>
      <dgm:spPr/>
    </dgm:pt>
    <dgm:pt modelId="{E80F834D-B506-4245-9D3A-113CEE8C9793}" type="pres">
      <dgm:prSet presAssocID="{D43C298F-40BF-47AA-925E-44C95A0F23F2}" presName="accent_3" presStyleCnt="0"/>
      <dgm:spPr/>
    </dgm:pt>
    <dgm:pt modelId="{07CEE650-9B16-49CC-ADB8-48D97E6C95A5}" type="pres">
      <dgm:prSet presAssocID="{D43C298F-40BF-47AA-925E-44C95A0F23F2}" presName="accentRepeatNode" presStyleLbl="solidFgAcc1" presStyleIdx="2" presStyleCnt="6"/>
      <dgm:spPr/>
    </dgm:pt>
    <dgm:pt modelId="{225D4EC4-5CAE-4F39-A62F-6A6D9014B370}" type="pres">
      <dgm:prSet presAssocID="{604230C4-9021-46E0-98EC-9D6D2FCDFBD2}" presName="text_4" presStyleLbl="node1" presStyleIdx="3" presStyleCnt="6">
        <dgm:presLayoutVars>
          <dgm:bulletEnabled val="1"/>
        </dgm:presLayoutVars>
      </dgm:prSet>
      <dgm:spPr/>
    </dgm:pt>
    <dgm:pt modelId="{5A8D5231-951B-457C-B4D9-DBF7E453E8DA}" type="pres">
      <dgm:prSet presAssocID="{604230C4-9021-46E0-98EC-9D6D2FCDFBD2}" presName="accent_4" presStyleCnt="0"/>
      <dgm:spPr/>
    </dgm:pt>
    <dgm:pt modelId="{72551547-6375-4F1D-BAD6-42D2707B56FF}" type="pres">
      <dgm:prSet presAssocID="{604230C4-9021-46E0-98EC-9D6D2FCDFBD2}" presName="accentRepeatNode" presStyleLbl="solidFgAcc1" presStyleIdx="3" presStyleCnt="6"/>
      <dgm:spPr/>
    </dgm:pt>
    <dgm:pt modelId="{63163330-2696-43B0-9A84-97B45A381D6F}" type="pres">
      <dgm:prSet presAssocID="{DB6915E8-461E-4EB0-A5A1-3B05AF9AEA1E}" presName="text_5" presStyleLbl="node1" presStyleIdx="4" presStyleCnt="6">
        <dgm:presLayoutVars>
          <dgm:bulletEnabled val="1"/>
        </dgm:presLayoutVars>
      </dgm:prSet>
      <dgm:spPr/>
    </dgm:pt>
    <dgm:pt modelId="{B0E8259D-8146-4E72-AE42-AD4B899DC325}" type="pres">
      <dgm:prSet presAssocID="{DB6915E8-461E-4EB0-A5A1-3B05AF9AEA1E}" presName="accent_5" presStyleCnt="0"/>
      <dgm:spPr/>
    </dgm:pt>
    <dgm:pt modelId="{9CA21E2E-6D21-4407-A5A4-F66C30D42836}" type="pres">
      <dgm:prSet presAssocID="{DB6915E8-461E-4EB0-A5A1-3B05AF9AEA1E}" presName="accentRepeatNode" presStyleLbl="solidFgAcc1" presStyleIdx="4" presStyleCnt="6"/>
      <dgm:spPr/>
    </dgm:pt>
    <dgm:pt modelId="{9B80CF9D-9E80-4D72-A994-4348DD56099F}" type="pres">
      <dgm:prSet presAssocID="{EAB9AF71-7DDD-42A9-B31A-58B31D9A7435}" presName="text_6" presStyleLbl="node1" presStyleIdx="5" presStyleCnt="6">
        <dgm:presLayoutVars>
          <dgm:bulletEnabled val="1"/>
        </dgm:presLayoutVars>
      </dgm:prSet>
      <dgm:spPr/>
    </dgm:pt>
    <dgm:pt modelId="{E7B2EB1A-E683-431E-B3A1-D61EB0F6E701}" type="pres">
      <dgm:prSet presAssocID="{EAB9AF71-7DDD-42A9-B31A-58B31D9A7435}" presName="accent_6" presStyleCnt="0"/>
      <dgm:spPr/>
    </dgm:pt>
    <dgm:pt modelId="{02B4EC30-C9A2-4716-ABF8-9207D2C5AE05}" type="pres">
      <dgm:prSet presAssocID="{EAB9AF71-7DDD-42A9-B31A-58B31D9A7435}" presName="accentRepeatNode" presStyleLbl="solidFgAcc1" presStyleIdx="5" presStyleCnt="6"/>
      <dgm:spPr/>
    </dgm:pt>
  </dgm:ptLst>
  <dgm:cxnLst>
    <dgm:cxn modelId="{4EB19405-BD64-4F3A-B9AE-21FA8177BFF1}" type="presOf" srcId="{41D29DEA-D7FD-4937-BE2D-979650DDB185}" destId="{4817C21C-746D-4E47-9B44-92B0AA26FB5C}" srcOrd="0" destOrd="0" presId="urn:microsoft.com/office/officeart/2008/layout/VerticalCurvedList"/>
    <dgm:cxn modelId="{BCB73106-BB03-4973-B850-67ACDD8FADD7}" srcId="{41D29DEA-D7FD-4937-BE2D-979650DDB185}" destId="{60186064-098F-4AA2-B8A6-3CAEF7E933CB}" srcOrd="1" destOrd="0" parTransId="{1D96CED2-106A-46EB-8F64-44B42C46F67F}" sibTransId="{AD38FA83-7723-418F-852F-E2733681D205}"/>
    <dgm:cxn modelId="{4C4CD411-D809-4275-928B-ADA0E2DAB56C}" type="presOf" srcId="{60186064-098F-4AA2-B8A6-3CAEF7E933CB}" destId="{92BA82A5-0318-4632-B541-D475B76222E5}" srcOrd="0" destOrd="0" presId="urn:microsoft.com/office/officeart/2008/layout/VerticalCurvedList"/>
    <dgm:cxn modelId="{09A3A42B-4F0D-4ADA-818C-81E2AAFDD14D}" type="presOf" srcId="{A9B90497-75FA-4429-94BE-12499AFF351E}" destId="{88FBD59E-9F44-4714-BAE1-0146F2AA6454}" srcOrd="0" destOrd="0" presId="urn:microsoft.com/office/officeart/2008/layout/VerticalCurvedList"/>
    <dgm:cxn modelId="{2DE33047-7226-49C6-B7E3-840E52EB24F0}" srcId="{41D29DEA-D7FD-4937-BE2D-979650DDB185}" destId="{A9B90497-75FA-4429-94BE-12499AFF351E}" srcOrd="0" destOrd="0" parTransId="{A6F8E08B-EC78-44CD-85B7-02620256D346}" sibTransId="{402E7685-248E-4244-BD15-827142140274}"/>
    <dgm:cxn modelId="{4538424C-0DA1-495C-99CF-E76AD306012D}" type="presOf" srcId="{EAB9AF71-7DDD-42A9-B31A-58B31D9A7435}" destId="{9B80CF9D-9E80-4D72-A994-4348DD56099F}" srcOrd="0" destOrd="0" presId="urn:microsoft.com/office/officeart/2008/layout/VerticalCurvedList"/>
    <dgm:cxn modelId="{23CFD44D-2063-44EF-AF81-FA5B969DFF51}" srcId="{41D29DEA-D7FD-4937-BE2D-979650DDB185}" destId="{EAB9AF71-7DDD-42A9-B31A-58B31D9A7435}" srcOrd="5" destOrd="0" parTransId="{69685171-E84C-4F48-874A-00326954130B}" sibTransId="{E8382C75-B1AB-4320-B507-5D23002D97BB}"/>
    <dgm:cxn modelId="{C370A24E-7C03-41F0-9B20-EBDB2C690B8F}" srcId="{41D29DEA-D7FD-4937-BE2D-979650DDB185}" destId="{DB6915E8-461E-4EB0-A5A1-3B05AF9AEA1E}" srcOrd="4" destOrd="0" parTransId="{6A712FDB-EB4A-46E6-8D3A-F7DA4ABBE775}" sibTransId="{ACE2EF89-24BC-43A1-89C6-169E84F4259C}"/>
    <dgm:cxn modelId="{AE769E55-195A-4305-8A74-16E2484A7348}" type="presOf" srcId="{DB6915E8-461E-4EB0-A5A1-3B05AF9AEA1E}" destId="{63163330-2696-43B0-9A84-97B45A381D6F}" srcOrd="0" destOrd="0" presId="urn:microsoft.com/office/officeart/2008/layout/VerticalCurvedList"/>
    <dgm:cxn modelId="{1E7DB979-693D-4859-947A-754D9DF77D13}" type="presOf" srcId="{402E7685-248E-4244-BD15-827142140274}" destId="{499B74FA-FD0E-4D66-A0FD-888AD385D1A1}" srcOrd="0" destOrd="0" presId="urn:microsoft.com/office/officeart/2008/layout/VerticalCurvedList"/>
    <dgm:cxn modelId="{7DC4A780-2A7D-4288-9025-C66BEAE73DC4}" type="presOf" srcId="{D43C298F-40BF-47AA-925E-44C95A0F23F2}" destId="{96B35CE9-4135-40F9-8640-EDF0AA42279E}" srcOrd="0" destOrd="0" presId="urn:microsoft.com/office/officeart/2008/layout/VerticalCurvedList"/>
    <dgm:cxn modelId="{7ABA4D97-4D8C-4381-BE3D-D55CB20BF4DA}" type="presOf" srcId="{604230C4-9021-46E0-98EC-9D6D2FCDFBD2}" destId="{225D4EC4-5CAE-4F39-A62F-6A6D9014B370}" srcOrd="0" destOrd="0" presId="urn:microsoft.com/office/officeart/2008/layout/VerticalCurvedList"/>
    <dgm:cxn modelId="{41DEE6AC-C8BE-4DC9-9CEB-0F35E40591EF}" srcId="{41D29DEA-D7FD-4937-BE2D-979650DDB185}" destId="{604230C4-9021-46E0-98EC-9D6D2FCDFBD2}" srcOrd="3" destOrd="0" parTransId="{B7437A2E-50D7-4F12-BFDF-67D471C9EAE3}" sibTransId="{C790D97C-91E5-442F-88B4-496366CC5B74}"/>
    <dgm:cxn modelId="{321601E9-DDEB-4A71-B91C-29DD9DAA564D}" srcId="{41D29DEA-D7FD-4937-BE2D-979650DDB185}" destId="{D43C298F-40BF-47AA-925E-44C95A0F23F2}" srcOrd="2" destOrd="0" parTransId="{B5648FD3-3B90-473D-838D-089969AA2872}" sibTransId="{50B4080C-C258-47FB-952A-3F389D757BEC}"/>
    <dgm:cxn modelId="{0056E721-6514-4F4E-BF0B-00BB19B896DD}" type="presParOf" srcId="{4817C21C-746D-4E47-9B44-92B0AA26FB5C}" destId="{AE329EFD-AFD3-4D54-B7B7-ABF26C1F9100}" srcOrd="0" destOrd="0" presId="urn:microsoft.com/office/officeart/2008/layout/VerticalCurvedList"/>
    <dgm:cxn modelId="{65BCBDBE-4E78-4F5B-AA8A-5116458E1DC2}" type="presParOf" srcId="{AE329EFD-AFD3-4D54-B7B7-ABF26C1F9100}" destId="{819CF306-D628-480D-83C4-B7786D1CA929}" srcOrd="0" destOrd="0" presId="urn:microsoft.com/office/officeart/2008/layout/VerticalCurvedList"/>
    <dgm:cxn modelId="{BF66D86C-8803-414E-B67A-B35624C19A0A}" type="presParOf" srcId="{819CF306-D628-480D-83C4-B7786D1CA929}" destId="{1ADE3BA5-2D80-4A36-A6B9-A11720EC0F1C}" srcOrd="0" destOrd="0" presId="urn:microsoft.com/office/officeart/2008/layout/VerticalCurvedList"/>
    <dgm:cxn modelId="{958FF262-E4E5-4B88-B430-9160A7813D77}" type="presParOf" srcId="{819CF306-D628-480D-83C4-B7786D1CA929}" destId="{499B74FA-FD0E-4D66-A0FD-888AD385D1A1}" srcOrd="1" destOrd="0" presId="urn:microsoft.com/office/officeart/2008/layout/VerticalCurvedList"/>
    <dgm:cxn modelId="{5DEB7634-F5E7-44DE-9CF7-16C6D7E28EAF}" type="presParOf" srcId="{819CF306-D628-480D-83C4-B7786D1CA929}" destId="{F0CE5B81-A51E-4FC9-8ADD-B37637E8B83C}" srcOrd="2" destOrd="0" presId="urn:microsoft.com/office/officeart/2008/layout/VerticalCurvedList"/>
    <dgm:cxn modelId="{F263900F-8E6C-4E2E-A3A5-967A3914654E}" type="presParOf" srcId="{819CF306-D628-480D-83C4-B7786D1CA929}" destId="{8E8D6018-35D8-42CC-9F06-281B8D0461E5}" srcOrd="3" destOrd="0" presId="urn:microsoft.com/office/officeart/2008/layout/VerticalCurvedList"/>
    <dgm:cxn modelId="{3D1926F5-E1DA-48E6-8A01-F4F9784122CE}" type="presParOf" srcId="{AE329EFD-AFD3-4D54-B7B7-ABF26C1F9100}" destId="{88FBD59E-9F44-4714-BAE1-0146F2AA6454}" srcOrd="1" destOrd="0" presId="urn:microsoft.com/office/officeart/2008/layout/VerticalCurvedList"/>
    <dgm:cxn modelId="{021AE17C-EF0A-4D9F-8C94-3B019EE3C7DE}" type="presParOf" srcId="{AE329EFD-AFD3-4D54-B7B7-ABF26C1F9100}" destId="{563A04B2-48B6-45EB-8644-014370823CF6}" srcOrd="2" destOrd="0" presId="urn:microsoft.com/office/officeart/2008/layout/VerticalCurvedList"/>
    <dgm:cxn modelId="{501C607C-95D5-4D1F-A046-03136E280323}" type="presParOf" srcId="{563A04B2-48B6-45EB-8644-014370823CF6}" destId="{6A790061-75F2-4AE6-AA63-598F8E084932}" srcOrd="0" destOrd="0" presId="urn:microsoft.com/office/officeart/2008/layout/VerticalCurvedList"/>
    <dgm:cxn modelId="{2F7FD1DC-C1AA-499B-A14A-66597AF7DC00}" type="presParOf" srcId="{AE329EFD-AFD3-4D54-B7B7-ABF26C1F9100}" destId="{92BA82A5-0318-4632-B541-D475B76222E5}" srcOrd="3" destOrd="0" presId="urn:microsoft.com/office/officeart/2008/layout/VerticalCurvedList"/>
    <dgm:cxn modelId="{86549BD7-3CEC-4F6C-A1BD-5CCD716974D2}" type="presParOf" srcId="{AE329EFD-AFD3-4D54-B7B7-ABF26C1F9100}" destId="{4D61968A-1AAE-4A4B-9052-F09D2421A337}" srcOrd="4" destOrd="0" presId="urn:microsoft.com/office/officeart/2008/layout/VerticalCurvedList"/>
    <dgm:cxn modelId="{89FAEB70-58BA-4504-8B9A-D02058745416}" type="presParOf" srcId="{4D61968A-1AAE-4A4B-9052-F09D2421A337}" destId="{85EBD165-2D06-4B6D-AEFF-956F0D2FB869}" srcOrd="0" destOrd="0" presId="urn:microsoft.com/office/officeart/2008/layout/VerticalCurvedList"/>
    <dgm:cxn modelId="{E7319AEE-D262-4F55-AFBA-9F8929AA6154}" type="presParOf" srcId="{AE329EFD-AFD3-4D54-B7B7-ABF26C1F9100}" destId="{96B35CE9-4135-40F9-8640-EDF0AA42279E}" srcOrd="5" destOrd="0" presId="urn:microsoft.com/office/officeart/2008/layout/VerticalCurvedList"/>
    <dgm:cxn modelId="{DBDD50AA-D508-44C3-860D-C752E1ED5E59}" type="presParOf" srcId="{AE329EFD-AFD3-4D54-B7B7-ABF26C1F9100}" destId="{E80F834D-B506-4245-9D3A-113CEE8C9793}" srcOrd="6" destOrd="0" presId="urn:microsoft.com/office/officeart/2008/layout/VerticalCurvedList"/>
    <dgm:cxn modelId="{ECE8B981-5F36-48B1-9BA6-E832D372253F}" type="presParOf" srcId="{E80F834D-B506-4245-9D3A-113CEE8C9793}" destId="{07CEE650-9B16-49CC-ADB8-48D97E6C95A5}" srcOrd="0" destOrd="0" presId="urn:microsoft.com/office/officeart/2008/layout/VerticalCurvedList"/>
    <dgm:cxn modelId="{4DA5DB5B-E88B-49D0-B120-F4AE12E01587}" type="presParOf" srcId="{AE329EFD-AFD3-4D54-B7B7-ABF26C1F9100}" destId="{225D4EC4-5CAE-4F39-A62F-6A6D9014B370}" srcOrd="7" destOrd="0" presId="urn:microsoft.com/office/officeart/2008/layout/VerticalCurvedList"/>
    <dgm:cxn modelId="{9DB3690E-6225-4E09-926C-9DC2AE93988C}" type="presParOf" srcId="{AE329EFD-AFD3-4D54-B7B7-ABF26C1F9100}" destId="{5A8D5231-951B-457C-B4D9-DBF7E453E8DA}" srcOrd="8" destOrd="0" presId="urn:microsoft.com/office/officeart/2008/layout/VerticalCurvedList"/>
    <dgm:cxn modelId="{DE3087AC-A630-493F-9FBE-FF90C78CD13B}" type="presParOf" srcId="{5A8D5231-951B-457C-B4D9-DBF7E453E8DA}" destId="{72551547-6375-4F1D-BAD6-42D2707B56FF}" srcOrd="0" destOrd="0" presId="urn:microsoft.com/office/officeart/2008/layout/VerticalCurvedList"/>
    <dgm:cxn modelId="{745FDB50-3080-4524-AE38-0A812BCD0C16}" type="presParOf" srcId="{AE329EFD-AFD3-4D54-B7B7-ABF26C1F9100}" destId="{63163330-2696-43B0-9A84-97B45A381D6F}" srcOrd="9" destOrd="0" presId="urn:microsoft.com/office/officeart/2008/layout/VerticalCurvedList"/>
    <dgm:cxn modelId="{F7844EE0-5347-438F-B9B5-71C1FF54CEF2}" type="presParOf" srcId="{AE329EFD-AFD3-4D54-B7B7-ABF26C1F9100}" destId="{B0E8259D-8146-4E72-AE42-AD4B899DC325}" srcOrd="10" destOrd="0" presId="urn:microsoft.com/office/officeart/2008/layout/VerticalCurvedList"/>
    <dgm:cxn modelId="{EAF1B85F-7A81-42A7-B50E-062E1846C86E}" type="presParOf" srcId="{B0E8259D-8146-4E72-AE42-AD4B899DC325}" destId="{9CA21E2E-6D21-4407-A5A4-F66C30D42836}" srcOrd="0" destOrd="0" presId="urn:microsoft.com/office/officeart/2008/layout/VerticalCurvedList"/>
    <dgm:cxn modelId="{03BC9B95-2A5B-491E-B371-DE55D767BC65}" type="presParOf" srcId="{AE329EFD-AFD3-4D54-B7B7-ABF26C1F9100}" destId="{9B80CF9D-9E80-4D72-A994-4348DD56099F}" srcOrd="11" destOrd="0" presId="urn:microsoft.com/office/officeart/2008/layout/VerticalCurvedList"/>
    <dgm:cxn modelId="{7B15A230-2716-4260-B0BE-DCC21093AFD6}" type="presParOf" srcId="{AE329EFD-AFD3-4D54-B7B7-ABF26C1F9100}" destId="{E7B2EB1A-E683-431E-B3A1-D61EB0F6E701}" srcOrd="12" destOrd="0" presId="urn:microsoft.com/office/officeart/2008/layout/VerticalCurvedList"/>
    <dgm:cxn modelId="{81547C38-E438-4A1C-847A-E41B027C7C49}" type="presParOf" srcId="{E7B2EB1A-E683-431E-B3A1-D61EB0F6E701}" destId="{02B4EC30-C9A2-4716-ABF8-9207D2C5AE0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17EBA13-E29E-40E8-BE04-F7AC72441129}"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zh-TW" altLang="en-US"/>
        </a:p>
      </dgm:t>
    </dgm:pt>
    <dgm:pt modelId="{3C0AA9CE-94ED-4E78-BF19-6139388DCDAB}">
      <dgm:prSet phldrT="[文字]" custT="1"/>
      <dgm:spPr/>
      <dgm:t>
        <a:bodyPr anchor="ctr"/>
        <a:lstStyle/>
        <a:p>
          <a:pPr algn="ctr"/>
          <a:r>
            <a:rPr lang="zh-TW" altLang="en-US" sz="2600" dirty="0">
              <a:latin typeface="標楷體" panose="03000509000000000000" pitchFamily="65" charset="-120"/>
              <a:ea typeface="標楷體" panose="03000509000000000000" pitchFamily="65" charset="-120"/>
            </a:rPr>
            <a:t>業務費</a:t>
          </a:r>
        </a:p>
      </dgm:t>
    </dgm:pt>
    <dgm:pt modelId="{FDC4D569-EBC1-49EF-A999-5DC942F830EF}" type="parTrans" cxnId="{131E3E79-71E3-454E-8F5E-5F3ADF5716E3}">
      <dgm:prSet/>
      <dgm:spPr/>
      <dgm:t>
        <a:bodyPr/>
        <a:lstStyle/>
        <a:p>
          <a:endParaRPr lang="zh-TW" altLang="en-US">
            <a:latin typeface="標楷體" panose="03000509000000000000" pitchFamily="65" charset="-120"/>
            <a:ea typeface="標楷體" panose="03000509000000000000" pitchFamily="65" charset="-120"/>
          </a:endParaRPr>
        </a:p>
      </dgm:t>
    </dgm:pt>
    <dgm:pt modelId="{4D0F0320-79DC-4C99-8A0A-068AA07B818F}" type="sibTrans" cxnId="{131E3E79-71E3-454E-8F5E-5F3ADF5716E3}">
      <dgm:prSet/>
      <dgm:spPr/>
      <dgm:t>
        <a:bodyPr/>
        <a:lstStyle/>
        <a:p>
          <a:endParaRPr lang="zh-TW" altLang="en-US">
            <a:latin typeface="標楷體" panose="03000509000000000000" pitchFamily="65" charset="-120"/>
            <a:ea typeface="標楷體" panose="03000509000000000000" pitchFamily="65" charset="-120"/>
          </a:endParaRPr>
        </a:p>
      </dgm:t>
    </dgm:pt>
    <dgm:pt modelId="{683AB0AB-AF36-412C-94E1-FA76B0B38312}">
      <dgm:prSet phldrT="[文字]" custT="1"/>
      <dgm:spPr/>
      <dgm:t>
        <a:bodyPr/>
        <a:lstStyle/>
        <a:p>
          <a:r>
            <a:rPr lang="zh-TW" altLang="en-US" sz="1900" dirty="0">
              <a:latin typeface="標楷體" panose="03000509000000000000" pitchFamily="65" charset="-120"/>
              <a:ea typeface="標楷體" panose="03000509000000000000" pitchFamily="65" charset="-120"/>
            </a:rPr>
            <a:t>研究人力費</a:t>
          </a:r>
          <a:br>
            <a:rPr lang="en-US" altLang="zh-TW" sz="1900" dirty="0">
              <a:latin typeface="標楷體" panose="03000509000000000000" pitchFamily="65" charset="-120"/>
              <a:ea typeface="標楷體" panose="03000509000000000000" pitchFamily="65" charset="-120"/>
            </a:rPr>
          </a:br>
          <a:r>
            <a:rPr lang="zh-TW" altLang="en-US" sz="1900" dirty="0">
              <a:latin typeface="標楷體" panose="03000509000000000000" pitchFamily="65" charset="-120"/>
              <a:ea typeface="標楷體" panose="03000509000000000000" pitchFamily="65" charset="-120"/>
            </a:rPr>
            <a:t> </a:t>
          </a:r>
          <a:r>
            <a:rPr lang="zh-TW" altLang="en-US" sz="1400" dirty="0">
              <a:latin typeface="標楷體" panose="03000509000000000000" pitchFamily="65" charset="-120"/>
              <a:ea typeface="標楷體" panose="03000509000000000000" pitchFamily="65" charset="-120"/>
            </a:rPr>
            <a:t>→如有助理人員需先完成聘用流程後使得請款</a:t>
          </a:r>
        </a:p>
      </dgm:t>
    </dgm:pt>
    <dgm:pt modelId="{D5BB6DAF-D80C-4C68-A507-A645BFA9E212}" type="parTrans" cxnId="{525CB28B-F113-493A-9F98-019CEA3D4377}">
      <dgm:prSet/>
      <dgm:spPr/>
      <dgm:t>
        <a:bodyPr/>
        <a:lstStyle/>
        <a:p>
          <a:endParaRPr lang="zh-TW" altLang="en-US">
            <a:latin typeface="標楷體" panose="03000509000000000000" pitchFamily="65" charset="-120"/>
            <a:ea typeface="標楷體" panose="03000509000000000000" pitchFamily="65" charset="-120"/>
          </a:endParaRPr>
        </a:p>
      </dgm:t>
    </dgm:pt>
    <dgm:pt modelId="{E16B9228-CC46-40FB-9D3A-214CAB9E6537}" type="sibTrans" cxnId="{525CB28B-F113-493A-9F98-019CEA3D4377}">
      <dgm:prSet/>
      <dgm:spPr/>
      <dgm:t>
        <a:bodyPr/>
        <a:lstStyle/>
        <a:p>
          <a:endParaRPr lang="zh-TW" altLang="en-US">
            <a:latin typeface="標楷體" panose="03000509000000000000" pitchFamily="65" charset="-120"/>
            <a:ea typeface="標楷體" panose="03000509000000000000" pitchFamily="65" charset="-120"/>
          </a:endParaRPr>
        </a:p>
      </dgm:t>
    </dgm:pt>
    <dgm:pt modelId="{7198E466-913C-486F-BD73-73F10CD7B0A8}">
      <dgm:prSet phldrT="[文字]" custT="1"/>
      <dgm:spPr/>
      <dgm:t>
        <a:bodyPr anchor="ctr"/>
        <a:lstStyle/>
        <a:p>
          <a:pPr algn="ctr"/>
          <a:r>
            <a:rPr lang="zh-TW" altLang="en-US" sz="2600" dirty="0">
              <a:latin typeface="標楷體" panose="03000509000000000000" pitchFamily="65" charset="-120"/>
              <a:ea typeface="標楷體" panose="03000509000000000000" pitchFamily="65" charset="-120"/>
            </a:rPr>
            <a:t>研究設備費</a:t>
          </a:r>
        </a:p>
      </dgm:t>
    </dgm:pt>
    <dgm:pt modelId="{6CFE3669-B0D2-40E2-9200-376CE4377B9D}" type="parTrans" cxnId="{2BFCEEC6-01F0-4D25-BBEF-FB4DF881ABA4}">
      <dgm:prSet/>
      <dgm:spPr/>
      <dgm:t>
        <a:bodyPr/>
        <a:lstStyle/>
        <a:p>
          <a:endParaRPr lang="zh-TW" altLang="en-US">
            <a:latin typeface="標楷體" panose="03000509000000000000" pitchFamily="65" charset="-120"/>
            <a:ea typeface="標楷體" panose="03000509000000000000" pitchFamily="65" charset="-120"/>
          </a:endParaRPr>
        </a:p>
      </dgm:t>
    </dgm:pt>
    <dgm:pt modelId="{4426232F-1FE3-4F1B-B0D6-B33ACDB72BBB}" type="sibTrans" cxnId="{2BFCEEC6-01F0-4D25-BBEF-FB4DF881ABA4}">
      <dgm:prSet/>
      <dgm:spPr/>
      <dgm:t>
        <a:bodyPr/>
        <a:lstStyle/>
        <a:p>
          <a:endParaRPr lang="zh-TW" altLang="en-US">
            <a:latin typeface="標楷體" panose="03000509000000000000" pitchFamily="65" charset="-120"/>
            <a:ea typeface="標楷體" panose="03000509000000000000" pitchFamily="65" charset="-120"/>
          </a:endParaRPr>
        </a:p>
      </dgm:t>
    </dgm:pt>
    <dgm:pt modelId="{CC4D148E-9FF8-4DE1-A6FB-B6DA1D609A6F}">
      <dgm:prSet phldrT="[文字]" custT="1"/>
      <dgm:spPr/>
      <dgm:t>
        <a:bodyPr/>
        <a:lstStyle/>
        <a:p>
          <a:r>
            <a:rPr lang="zh-TW" altLang="en-US" sz="1900" dirty="0">
              <a:latin typeface="標楷體" panose="03000509000000000000" pitchFamily="65" charset="-120"/>
              <a:ea typeface="標楷體" panose="03000509000000000000" pitchFamily="65" charset="-120"/>
            </a:rPr>
            <a:t>由學校分配使用</a:t>
          </a:r>
        </a:p>
      </dgm:t>
    </dgm:pt>
    <dgm:pt modelId="{3A7581F7-C3E5-446A-8088-207BB42396C4}" type="parTrans" cxnId="{3073EB5A-2909-4FDD-A75D-62A6AC34A0C2}">
      <dgm:prSet/>
      <dgm:spPr/>
      <dgm:t>
        <a:bodyPr/>
        <a:lstStyle/>
        <a:p>
          <a:endParaRPr lang="zh-TW" altLang="en-US">
            <a:latin typeface="標楷體" panose="03000509000000000000" pitchFamily="65" charset="-120"/>
            <a:ea typeface="標楷體" panose="03000509000000000000" pitchFamily="65" charset="-120"/>
          </a:endParaRPr>
        </a:p>
      </dgm:t>
    </dgm:pt>
    <dgm:pt modelId="{069648A3-1854-47D1-B649-CD93C3F630C9}" type="sibTrans" cxnId="{3073EB5A-2909-4FDD-A75D-62A6AC34A0C2}">
      <dgm:prSet/>
      <dgm:spPr/>
      <dgm:t>
        <a:bodyPr/>
        <a:lstStyle/>
        <a:p>
          <a:endParaRPr lang="zh-TW" altLang="en-US">
            <a:latin typeface="標楷體" panose="03000509000000000000" pitchFamily="65" charset="-120"/>
            <a:ea typeface="標楷體" panose="03000509000000000000" pitchFamily="65" charset="-120"/>
          </a:endParaRPr>
        </a:p>
      </dgm:t>
    </dgm:pt>
    <dgm:pt modelId="{8DC41B68-4F9E-4952-AB17-68E9D8ACC1FB}">
      <dgm:prSet phldrT="[文字]" custT="1"/>
      <dgm:spPr/>
      <dgm:t>
        <a:bodyPr/>
        <a:lstStyle/>
        <a:p>
          <a:r>
            <a:rPr lang="zh-TW" altLang="en-US" sz="1900" dirty="0">
              <a:latin typeface="標楷體" panose="03000509000000000000" pitchFamily="65" charset="-120"/>
              <a:ea typeface="標楷體" panose="03000509000000000000" pitchFamily="65" charset="-120"/>
            </a:rPr>
            <a:t>耗材、物品、圖書、雜項</a:t>
          </a:r>
        </a:p>
      </dgm:t>
    </dgm:pt>
    <dgm:pt modelId="{0A2DDB8C-4D82-464E-A190-264CA43BB0A3}" type="parTrans" cxnId="{6CFCFC29-2DD5-4DF0-B582-BC35CE9319CD}">
      <dgm:prSet/>
      <dgm:spPr/>
      <dgm:t>
        <a:bodyPr/>
        <a:lstStyle/>
        <a:p>
          <a:endParaRPr lang="zh-TW" altLang="en-US">
            <a:latin typeface="標楷體" panose="03000509000000000000" pitchFamily="65" charset="-120"/>
            <a:ea typeface="標楷體" panose="03000509000000000000" pitchFamily="65" charset="-120"/>
          </a:endParaRPr>
        </a:p>
      </dgm:t>
    </dgm:pt>
    <dgm:pt modelId="{55774D91-1424-486E-BA0A-F121E550A1BE}" type="sibTrans" cxnId="{6CFCFC29-2DD5-4DF0-B582-BC35CE9319CD}">
      <dgm:prSet/>
      <dgm:spPr/>
      <dgm:t>
        <a:bodyPr/>
        <a:lstStyle/>
        <a:p>
          <a:endParaRPr lang="zh-TW" altLang="en-US">
            <a:latin typeface="標楷體" panose="03000509000000000000" pitchFamily="65" charset="-120"/>
            <a:ea typeface="標楷體" panose="03000509000000000000" pitchFamily="65" charset="-120"/>
          </a:endParaRPr>
        </a:p>
      </dgm:t>
    </dgm:pt>
    <dgm:pt modelId="{1BD21727-7A91-411B-A411-A739ECE8155F}">
      <dgm:prSet phldrT="[文字]" custT="1"/>
      <dgm:spPr/>
      <dgm:t>
        <a:bodyPr anchor="ctr"/>
        <a:lstStyle/>
        <a:p>
          <a:pPr algn="ctr"/>
          <a:r>
            <a:rPr lang="zh-TW" altLang="en-US" sz="2600" dirty="0">
              <a:latin typeface="標楷體" panose="03000509000000000000" pitchFamily="65" charset="-120"/>
              <a:ea typeface="標楷體" panose="03000509000000000000" pitchFamily="65" charset="-120"/>
            </a:rPr>
            <a:t>國外差旅費</a:t>
          </a:r>
        </a:p>
      </dgm:t>
    </dgm:pt>
    <dgm:pt modelId="{94DBE2B8-8FA2-40B5-9428-44A6A9CBB60C}" type="parTrans" cxnId="{4A1527CC-90D6-4652-B661-7AB12F88A88B}">
      <dgm:prSet/>
      <dgm:spPr/>
      <dgm:t>
        <a:bodyPr/>
        <a:lstStyle/>
        <a:p>
          <a:endParaRPr lang="zh-TW" altLang="en-US">
            <a:latin typeface="標楷體" panose="03000509000000000000" pitchFamily="65" charset="-120"/>
            <a:ea typeface="標楷體" panose="03000509000000000000" pitchFamily="65" charset="-120"/>
          </a:endParaRPr>
        </a:p>
      </dgm:t>
    </dgm:pt>
    <dgm:pt modelId="{8A37CB2E-78C9-4063-95E6-15DE88D72B2D}" type="sibTrans" cxnId="{4A1527CC-90D6-4652-B661-7AB12F88A88B}">
      <dgm:prSet/>
      <dgm:spPr/>
      <dgm:t>
        <a:bodyPr/>
        <a:lstStyle/>
        <a:p>
          <a:endParaRPr lang="zh-TW" altLang="en-US">
            <a:latin typeface="標楷體" panose="03000509000000000000" pitchFamily="65" charset="-120"/>
            <a:ea typeface="標楷體" panose="03000509000000000000" pitchFamily="65" charset="-120"/>
          </a:endParaRPr>
        </a:p>
      </dgm:t>
    </dgm:pt>
    <dgm:pt modelId="{0B7DDD9B-6B58-4FF0-941B-671319CF4A1B}">
      <dgm:prSet phldrT="[文字]" custT="1"/>
      <dgm:spPr/>
      <dgm:t>
        <a:bodyPr anchor="ctr"/>
        <a:lstStyle/>
        <a:p>
          <a:pPr algn="ctr"/>
          <a:r>
            <a:rPr lang="zh-TW" altLang="en-US" sz="2600" dirty="0">
              <a:latin typeface="標楷體" panose="03000509000000000000" pitchFamily="65" charset="-120"/>
              <a:ea typeface="標楷體" panose="03000509000000000000" pitchFamily="65" charset="-120"/>
            </a:rPr>
            <a:t>管理費</a:t>
          </a:r>
        </a:p>
      </dgm:t>
    </dgm:pt>
    <dgm:pt modelId="{26A56A80-BC1F-4CE2-9BAE-279FE76D329D}" type="parTrans" cxnId="{6D6AEBB2-0076-47DD-9B1F-A52522F6B55B}">
      <dgm:prSet/>
      <dgm:spPr/>
      <dgm:t>
        <a:bodyPr/>
        <a:lstStyle/>
        <a:p>
          <a:endParaRPr lang="zh-TW" altLang="en-US">
            <a:latin typeface="標楷體" panose="03000509000000000000" pitchFamily="65" charset="-120"/>
            <a:ea typeface="標楷體" panose="03000509000000000000" pitchFamily="65" charset="-120"/>
          </a:endParaRPr>
        </a:p>
      </dgm:t>
    </dgm:pt>
    <dgm:pt modelId="{6336EEB2-0533-4F40-8C43-1D31895C121A}" type="sibTrans" cxnId="{6D6AEBB2-0076-47DD-9B1F-A52522F6B55B}">
      <dgm:prSet/>
      <dgm:spPr/>
      <dgm:t>
        <a:bodyPr/>
        <a:lstStyle/>
        <a:p>
          <a:endParaRPr lang="zh-TW" altLang="en-US">
            <a:latin typeface="標楷體" panose="03000509000000000000" pitchFamily="65" charset="-120"/>
            <a:ea typeface="標楷體" panose="03000509000000000000" pitchFamily="65" charset="-120"/>
          </a:endParaRPr>
        </a:p>
      </dgm:t>
    </dgm:pt>
    <dgm:pt modelId="{D132DEBE-6634-43C3-B7FA-0FFA5FCCD58C}">
      <dgm:prSet phldrT="[文字]" custT="1"/>
      <dgm:spPr/>
      <dgm:t>
        <a:bodyPr anchor="ctr"/>
        <a:lstStyle/>
        <a:p>
          <a:pPr algn="l"/>
          <a:r>
            <a:rPr lang="zh-TW" altLang="en-US" sz="1900" b="1" dirty="0">
              <a:latin typeface="標楷體" panose="03000509000000000000" pitchFamily="65" charset="-120"/>
              <a:ea typeface="標楷體" panose="03000509000000000000" pitchFamily="65" charset="-120"/>
            </a:rPr>
            <a:t>核定</a:t>
          </a:r>
          <a:r>
            <a:rPr lang="zh-TW" altLang="en-US" sz="1900" dirty="0">
              <a:latin typeface="標楷體" panose="03000509000000000000" pitchFamily="65" charset="-120"/>
              <a:ea typeface="標楷體" panose="03000509000000000000" pitchFamily="65" charset="-120"/>
            </a:rPr>
            <a:t>與研究計畫相關之各項設備</a:t>
          </a:r>
        </a:p>
      </dgm:t>
    </dgm:pt>
    <dgm:pt modelId="{474C4CC7-DC08-4EBB-8F57-70E789E61A0D}" type="parTrans" cxnId="{2A3BD583-1613-4058-A6BF-157DE79D7A17}">
      <dgm:prSet/>
      <dgm:spPr/>
      <dgm:t>
        <a:bodyPr/>
        <a:lstStyle/>
        <a:p>
          <a:endParaRPr lang="zh-TW" altLang="en-US"/>
        </a:p>
      </dgm:t>
    </dgm:pt>
    <dgm:pt modelId="{4AB9DF03-D2B7-4BB2-80FB-BDDE953D7B0F}" type="sibTrans" cxnId="{2A3BD583-1613-4058-A6BF-157DE79D7A17}">
      <dgm:prSet/>
      <dgm:spPr/>
      <dgm:t>
        <a:bodyPr/>
        <a:lstStyle/>
        <a:p>
          <a:endParaRPr lang="zh-TW" altLang="en-US"/>
        </a:p>
      </dgm:t>
    </dgm:pt>
    <dgm:pt modelId="{1556DF52-E02B-4052-B388-EF6D626B6E71}">
      <dgm:prSet phldrT="[文字]" custT="1"/>
      <dgm:spPr/>
      <dgm:t>
        <a:bodyPr anchor="ctr"/>
        <a:lstStyle/>
        <a:p>
          <a:pPr algn="l"/>
          <a:r>
            <a:rPr lang="zh-TW" altLang="en-US" sz="1900" dirty="0">
              <a:latin typeface="標楷體" panose="03000509000000000000" pitchFamily="65" charset="-120"/>
              <a:ea typeface="標楷體" panose="03000509000000000000" pitchFamily="65" charset="-120"/>
            </a:rPr>
            <a:t>出席國際學術會議</a:t>
          </a:r>
        </a:p>
      </dgm:t>
    </dgm:pt>
    <dgm:pt modelId="{27E2D564-1073-4D2B-8740-0FC5D5CE5A22}" type="parTrans" cxnId="{D6DDC223-390C-4441-BBEF-2111FDC2ED1D}">
      <dgm:prSet/>
      <dgm:spPr/>
      <dgm:t>
        <a:bodyPr/>
        <a:lstStyle/>
        <a:p>
          <a:endParaRPr lang="zh-TW" altLang="en-US"/>
        </a:p>
      </dgm:t>
    </dgm:pt>
    <dgm:pt modelId="{0B2ED669-05F7-4109-9909-44C5D09D010B}" type="sibTrans" cxnId="{D6DDC223-390C-4441-BBEF-2111FDC2ED1D}">
      <dgm:prSet/>
      <dgm:spPr/>
      <dgm:t>
        <a:bodyPr/>
        <a:lstStyle/>
        <a:p>
          <a:endParaRPr lang="zh-TW" altLang="en-US"/>
        </a:p>
      </dgm:t>
    </dgm:pt>
    <dgm:pt modelId="{A95BF324-7BDE-43A3-BAB2-86ABEC2D6FF0}" type="pres">
      <dgm:prSet presAssocID="{A17EBA13-E29E-40E8-BE04-F7AC72441129}" presName="Name0" presStyleCnt="0">
        <dgm:presLayoutVars>
          <dgm:dir/>
          <dgm:animLvl val="lvl"/>
          <dgm:resizeHandles val="exact"/>
        </dgm:presLayoutVars>
      </dgm:prSet>
      <dgm:spPr/>
    </dgm:pt>
    <dgm:pt modelId="{1C322511-0876-41C3-992D-4B9D2AAA2881}" type="pres">
      <dgm:prSet presAssocID="{3C0AA9CE-94ED-4E78-BF19-6139388DCDAB}" presName="linNode" presStyleCnt="0"/>
      <dgm:spPr/>
    </dgm:pt>
    <dgm:pt modelId="{1281F74A-54C3-487C-BDBE-55F0CF6DF235}" type="pres">
      <dgm:prSet presAssocID="{3C0AA9CE-94ED-4E78-BF19-6139388DCDAB}" presName="parentText" presStyleLbl="node1" presStyleIdx="0" presStyleCnt="4" custScaleY="146410">
        <dgm:presLayoutVars>
          <dgm:chMax val="1"/>
          <dgm:bulletEnabled val="1"/>
        </dgm:presLayoutVars>
      </dgm:prSet>
      <dgm:spPr/>
    </dgm:pt>
    <dgm:pt modelId="{754BE9D3-CB3E-4376-8D5F-B5A8D1151FFE}" type="pres">
      <dgm:prSet presAssocID="{3C0AA9CE-94ED-4E78-BF19-6139388DCDAB}" presName="descendantText" presStyleLbl="alignAccFollowNode1" presStyleIdx="0" presStyleCnt="4" custScaleX="133100" custScaleY="182626">
        <dgm:presLayoutVars>
          <dgm:bulletEnabled val="1"/>
        </dgm:presLayoutVars>
      </dgm:prSet>
      <dgm:spPr/>
    </dgm:pt>
    <dgm:pt modelId="{A0E42FC1-3F25-407B-88AD-4A256A33D728}" type="pres">
      <dgm:prSet presAssocID="{4D0F0320-79DC-4C99-8A0A-068AA07B818F}" presName="sp" presStyleCnt="0"/>
      <dgm:spPr/>
    </dgm:pt>
    <dgm:pt modelId="{465FFC86-5B08-441D-8391-0D4A92EF1A17}" type="pres">
      <dgm:prSet presAssocID="{7198E466-913C-486F-BD73-73F10CD7B0A8}" presName="linNode" presStyleCnt="0"/>
      <dgm:spPr/>
    </dgm:pt>
    <dgm:pt modelId="{50EAE781-8D64-4347-84CA-8834ED8367CA}" type="pres">
      <dgm:prSet presAssocID="{7198E466-913C-486F-BD73-73F10CD7B0A8}" presName="parentText" presStyleLbl="node1" presStyleIdx="1" presStyleCnt="4">
        <dgm:presLayoutVars>
          <dgm:chMax val="1"/>
          <dgm:bulletEnabled val="1"/>
        </dgm:presLayoutVars>
      </dgm:prSet>
      <dgm:spPr/>
    </dgm:pt>
    <dgm:pt modelId="{EC39C281-D4D9-4558-BB2E-1FEF334EE58F}" type="pres">
      <dgm:prSet presAssocID="{7198E466-913C-486F-BD73-73F10CD7B0A8}" presName="descendantText" presStyleLbl="alignAccFollowNode1" presStyleIdx="1" presStyleCnt="4" custScaleX="133100" custScaleY="121000">
        <dgm:presLayoutVars>
          <dgm:bulletEnabled val="1"/>
        </dgm:presLayoutVars>
      </dgm:prSet>
      <dgm:spPr/>
    </dgm:pt>
    <dgm:pt modelId="{DB989817-11C2-4B37-BAA2-9EDC8572A92A}" type="pres">
      <dgm:prSet presAssocID="{4426232F-1FE3-4F1B-B0D6-B33ACDB72BBB}" presName="sp" presStyleCnt="0"/>
      <dgm:spPr/>
    </dgm:pt>
    <dgm:pt modelId="{5004DB32-C3A3-4197-94A9-A04CBCF8C76A}" type="pres">
      <dgm:prSet presAssocID="{1BD21727-7A91-411B-A411-A739ECE8155F}" presName="linNode" presStyleCnt="0"/>
      <dgm:spPr/>
    </dgm:pt>
    <dgm:pt modelId="{6AEBBF79-43AE-40A7-B598-0693C6134036}" type="pres">
      <dgm:prSet presAssocID="{1BD21727-7A91-411B-A411-A739ECE8155F}" presName="parentText" presStyleLbl="node1" presStyleIdx="2" presStyleCnt="4">
        <dgm:presLayoutVars>
          <dgm:chMax val="1"/>
          <dgm:bulletEnabled val="1"/>
        </dgm:presLayoutVars>
      </dgm:prSet>
      <dgm:spPr/>
    </dgm:pt>
    <dgm:pt modelId="{4A347B25-62F9-45A7-B33D-0EA7A188886A}" type="pres">
      <dgm:prSet presAssocID="{1BD21727-7A91-411B-A411-A739ECE8155F}" presName="descendantText" presStyleLbl="alignAccFollowNode1" presStyleIdx="2" presStyleCnt="4" custScaleX="133100" custScaleY="121000">
        <dgm:presLayoutVars>
          <dgm:bulletEnabled val="1"/>
        </dgm:presLayoutVars>
      </dgm:prSet>
      <dgm:spPr/>
    </dgm:pt>
    <dgm:pt modelId="{1F6ED795-7E9E-41E4-AC07-BAFE758D5170}" type="pres">
      <dgm:prSet presAssocID="{8A37CB2E-78C9-4063-95E6-15DE88D72B2D}" presName="sp" presStyleCnt="0"/>
      <dgm:spPr/>
    </dgm:pt>
    <dgm:pt modelId="{8364648A-DF3C-4B4D-ADC4-AE90E1A43E29}" type="pres">
      <dgm:prSet presAssocID="{0B7DDD9B-6B58-4FF0-941B-671319CF4A1B}" presName="linNode" presStyleCnt="0"/>
      <dgm:spPr/>
    </dgm:pt>
    <dgm:pt modelId="{7A8A0312-A93B-4A2D-BDC0-591F035FCB15}" type="pres">
      <dgm:prSet presAssocID="{0B7DDD9B-6B58-4FF0-941B-671319CF4A1B}" presName="parentText" presStyleLbl="node1" presStyleIdx="3" presStyleCnt="4">
        <dgm:presLayoutVars>
          <dgm:chMax val="1"/>
          <dgm:bulletEnabled val="1"/>
        </dgm:presLayoutVars>
      </dgm:prSet>
      <dgm:spPr/>
    </dgm:pt>
    <dgm:pt modelId="{B1104DB0-803D-4901-945C-E466B675B030}" type="pres">
      <dgm:prSet presAssocID="{0B7DDD9B-6B58-4FF0-941B-671319CF4A1B}" presName="descendantText" presStyleLbl="alignAccFollowNode1" presStyleIdx="3" presStyleCnt="4" custScaleX="133100" custScaleY="121000">
        <dgm:presLayoutVars>
          <dgm:bulletEnabled val="1"/>
        </dgm:presLayoutVars>
      </dgm:prSet>
      <dgm:spPr/>
    </dgm:pt>
  </dgm:ptLst>
  <dgm:cxnLst>
    <dgm:cxn modelId="{2EB1950A-AAF8-456B-9E80-4503BAF17103}" type="presOf" srcId="{1556DF52-E02B-4052-B388-EF6D626B6E71}" destId="{4A347B25-62F9-45A7-B33D-0EA7A188886A}" srcOrd="0" destOrd="0" presId="urn:microsoft.com/office/officeart/2005/8/layout/vList5"/>
    <dgm:cxn modelId="{D6DDC223-390C-4441-BBEF-2111FDC2ED1D}" srcId="{1BD21727-7A91-411B-A411-A739ECE8155F}" destId="{1556DF52-E02B-4052-B388-EF6D626B6E71}" srcOrd="0" destOrd="0" parTransId="{27E2D564-1073-4D2B-8740-0FC5D5CE5A22}" sibTransId="{0B2ED669-05F7-4109-9909-44C5D09D010B}"/>
    <dgm:cxn modelId="{6CFCFC29-2DD5-4DF0-B582-BC35CE9319CD}" srcId="{3C0AA9CE-94ED-4E78-BF19-6139388DCDAB}" destId="{8DC41B68-4F9E-4952-AB17-68E9D8ACC1FB}" srcOrd="1" destOrd="0" parTransId="{0A2DDB8C-4D82-464E-A190-264CA43BB0A3}" sibTransId="{55774D91-1424-486E-BA0A-F121E550A1BE}"/>
    <dgm:cxn modelId="{AD64752E-9FB4-4AE3-A5DC-7587019C2E6F}" type="presOf" srcId="{8DC41B68-4F9E-4952-AB17-68E9D8ACC1FB}" destId="{754BE9D3-CB3E-4376-8D5F-B5A8D1151FFE}" srcOrd="0" destOrd="1" presId="urn:microsoft.com/office/officeart/2005/8/layout/vList5"/>
    <dgm:cxn modelId="{2CA42E2F-DC23-4566-8045-E80C21B6EE12}" type="presOf" srcId="{CC4D148E-9FF8-4DE1-A6FB-B6DA1D609A6F}" destId="{B1104DB0-803D-4901-945C-E466B675B030}" srcOrd="0" destOrd="0" presId="urn:microsoft.com/office/officeart/2005/8/layout/vList5"/>
    <dgm:cxn modelId="{3F8D1E5B-C6E0-4F4B-9B6D-BBC9D9B86485}" type="presOf" srcId="{D132DEBE-6634-43C3-B7FA-0FFA5FCCD58C}" destId="{EC39C281-D4D9-4558-BB2E-1FEF334EE58F}" srcOrd="0" destOrd="0" presId="urn:microsoft.com/office/officeart/2005/8/layout/vList5"/>
    <dgm:cxn modelId="{D2409671-19B1-4065-8B96-106E584DC3F9}" type="presOf" srcId="{0B7DDD9B-6B58-4FF0-941B-671319CF4A1B}" destId="{7A8A0312-A93B-4A2D-BDC0-591F035FCB15}" srcOrd="0" destOrd="0" presId="urn:microsoft.com/office/officeart/2005/8/layout/vList5"/>
    <dgm:cxn modelId="{131E3E79-71E3-454E-8F5E-5F3ADF5716E3}" srcId="{A17EBA13-E29E-40E8-BE04-F7AC72441129}" destId="{3C0AA9CE-94ED-4E78-BF19-6139388DCDAB}" srcOrd="0" destOrd="0" parTransId="{FDC4D569-EBC1-49EF-A999-5DC942F830EF}" sibTransId="{4D0F0320-79DC-4C99-8A0A-068AA07B818F}"/>
    <dgm:cxn modelId="{3073EB5A-2909-4FDD-A75D-62A6AC34A0C2}" srcId="{0B7DDD9B-6B58-4FF0-941B-671319CF4A1B}" destId="{CC4D148E-9FF8-4DE1-A6FB-B6DA1D609A6F}" srcOrd="0" destOrd="0" parTransId="{3A7581F7-C3E5-446A-8088-207BB42396C4}" sibTransId="{069648A3-1854-47D1-B649-CD93C3F630C9}"/>
    <dgm:cxn modelId="{2A3BD583-1613-4058-A6BF-157DE79D7A17}" srcId="{7198E466-913C-486F-BD73-73F10CD7B0A8}" destId="{D132DEBE-6634-43C3-B7FA-0FFA5FCCD58C}" srcOrd="0" destOrd="0" parTransId="{474C4CC7-DC08-4EBB-8F57-70E789E61A0D}" sibTransId="{4AB9DF03-D2B7-4BB2-80FB-BDDE953D7B0F}"/>
    <dgm:cxn modelId="{525CB28B-F113-493A-9F98-019CEA3D4377}" srcId="{3C0AA9CE-94ED-4E78-BF19-6139388DCDAB}" destId="{683AB0AB-AF36-412C-94E1-FA76B0B38312}" srcOrd="0" destOrd="0" parTransId="{D5BB6DAF-D80C-4C68-A507-A645BFA9E212}" sibTransId="{E16B9228-CC46-40FB-9D3A-214CAB9E6537}"/>
    <dgm:cxn modelId="{6D6AEBB2-0076-47DD-9B1F-A52522F6B55B}" srcId="{A17EBA13-E29E-40E8-BE04-F7AC72441129}" destId="{0B7DDD9B-6B58-4FF0-941B-671319CF4A1B}" srcOrd="3" destOrd="0" parTransId="{26A56A80-BC1F-4CE2-9BAE-279FE76D329D}" sibTransId="{6336EEB2-0533-4F40-8C43-1D31895C121A}"/>
    <dgm:cxn modelId="{2BFCEEC6-01F0-4D25-BBEF-FB4DF881ABA4}" srcId="{A17EBA13-E29E-40E8-BE04-F7AC72441129}" destId="{7198E466-913C-486F-BD73-73F10CD7B0A8}" srcOrd="1" destOrd="0" parTransId="{6CFE3669-B0D2-40E2-9200-376CE4377B9D}" sibTransId="{4426232F-1FE3-4F1B-B0D6-B33ACDB72BBB}"/>
    <dgm:cxn modelId="{4A1527CC-90D6-4652-B661-7AB12F88A88B}" srcId="{A17EBA13-E29E-40E8-BE04-F7AC72441129}" destId="{1BD21727-7A91-411B-A411-A739ECE8155F}" srcOrd="2" destOrd="0" parTransId="{94DBE2B8-8FA2-40B5-9428-44A6A9CBB60C}" sibTransId="{8A37CB2E-78C9-4063-95E6-15DE88D72B2D}"/>
    <dgm:cxn modelId="{87E9F1D2-E4BE-470F-BA0B-FD976D3508D6}" type="presOf" srcId="{3C0AA9CE-94ED-4E78-BF19-6139388DCDAB}" destId="{1281F74A-54C3-487C-BDBE-55F0CF6DF235}" srcOrd="0" destOrd="0" presId="urn:microsoft.com/office/officeart/2005/8/layout/vList5"/>
    <dgm:cxn modelId="{8F0118D7-C2BE-4CE9-B290-AD14DA5F9FDB}" type="presOf" srcId="{7198E466-913C-486F-BD73-73F10CD7B0A8}" destId="{50EAE781-8D64-4347-84CA-8834ED8367CA}" srcOrd="0" destOrd="0" presId="urn:microsoft.com/office/officeart/2005/8/layout/vList5"/>
    <dgm:cxn modelId="{487A04DC-F33D-405C-A5B2-E0DE20A2E8E8}" type="presOf" srcId="{1BD21727-7A91-411B-A411-A739ECE8155F}" destId="{6AEBBF79-43AE-40A7-B598-0693C6134036}" srcOrd="0" destOrd="0" presId="urn:microsoft.com/office/officeart/2005/8/layout/vList5"/>
    <dgm:cxn modelId="{25ABAAF3-EB93-4E0B-AFD1-D5A9F4DCC491}" type="presOf" srcId="{683AB0AB-AF36-412C-94E1-FA76B0B38312}" destId="{754BE9D3-CB3E-4376-8D5F-B5A8D1151FFE}" srcOrd="0" destOrd="0" presId="urn:microsoft.com/office/officeart/2005/8/layout/vList5"/>
    <dgm:cxn modelId="{DD0032FD-EF32-4FB2-8C38-270D3A69EEE9}" type="presOf" srcId="{A17EBA13-E29E-40E8-BE04-F7AC72441129}" destId="{A95BF324-7BDE-43A3-BAB2-86ABEC2D6FF0}" srcOrd="0" destOrd="0" presId="urn:microsoft.com/office/officeart/2005/8/layout/vList5"/>
    <dgm:cxn modelId="{7A8DDB74-7F51-4F97-AC19-9A4001C77937}" type="presParOf" srcId="{A95BF324-7BDE-43A3-BAB2-86ABEC2D6FF0}" destId="{1C322511-0876-41C3-992D-4B9D2AAA2881}" srcOrd="0" destOrd="0" presId="urn:microsoft.com/office/officeart/2005/8/layout/vList5"/>
    <dgm:cxn modelId="{117233DD-D9D2-43A5-8A1B-40B2F78C0817}" type="presParOf" srcId="{1C322511-0876-41C3-992D-4B9D2AAA2881}" destId="{1281F74A-54C3-487C-BDBE-55F0CF6DF235}" srcOrd="0" destOrd="0" presId="urn:microsoft.com/office/officeart/2005/8/layout/vList5"/>
    <dgm:cxn modelId="{3C9F13F9-AFE8-4200-B082-50C20FC8882D}" type="presParOf" srcId="{1C322511-0876-41C3-992D-4B9D2AAA2881}" destId="{754BE9D3-CB3E-4376-8D5F-B5A8D1151FFE}" srcOrd="1" destOrd="0" presId="urn:microsoft.com/office/officeart/2005/8/layout/vList5"/>
    <dgm:cxn modelId="{6789EC10-CB76-4161-B598-7CC8E6E06FA6}" type="presParOf" srcId="{A95BF324-7BDE-43A3-BAB2-86ABEC2D6FF0}" destId="{A0E42FC1-3F25-407B-88AD-4A256A33D728}" srcOrd="1" destOrd="0" presId="urn:microsoft.com/office/officeart/2005/8/layout/vList5"/>
    <dgm:cxn modelId="{39D2BAAD-33CC-464C-A2E9-E49D5FDC3C7B}" type="presParOf" srcId="{A95BF324-7BDE-43A3-BAB2-86ABEC2D6FF0}" destId="{465FFC86-5B08-441D-8391-0D4A92EF1A17}" srcOrd="2" destOrd="0" presId="urn:microsoft.com/office/officeart/2005/8/layout/vList5"/>
    <dgm:cxn modelId="{9CBB9491-572F-471B-9847-8FFDE81294BA}" type="presParOf" srcId="{465FFC86-5B08-441D-8391-0D4A92EF1A17}" destId="{50EAE781-8D64-4347-84CA-8834ED8367CA}" srcOrd="0" destOrd="0" presId="urn:microsoft.com/office/officeart/2005/8/layout/vList5"/>
    <dgm:cxn modelId="{E76AC845-6435-4CE7-BE67-F9A81834E94F}" type="presParOf" srcId="{465FFC86-5B08-441D-8391-0D4A92EF1A17}" destId="{EC39C281-D4D9-4558-BB2E-1FEF334EE58F}" srcOrd="1" destOrd="0" presId="urn:microsoft.com/office/officeart/2005/8/layout/vList5"/>
    <dgm:cxn modelId="{C3DBC964-E550-44A0-93DF-AF870246FEC4}" type="presParOf" srcId="{A95BF324-7BDE-43A3-BAB2-86ABEC2D6FF0}" destId="{DB989817-11C2-4B37-BAA2-9EDC8572A92A}" srcOrd="3" destOrd="0" presId="urn:microsoft.com/office/officeart/2005/8/layout/vList5"/>
    <dgm:cxn modelId="{C5FAA8F2-DB01-4E11-95AE-4C8291FB5829}" type="presParOf" srcId="{A95BF324-7BDE-43A3-BAB2-86ABEC2D6FF0}" destId="{5004DB32-C3A3-4197-94A9-A04CBCF8C76A}" srcOrd="4" destOrd="0" presId="urn:microsoft.com/office/officeart/2005/8/layout/vList5"/>
    <dgm:cxn modelId="{E589B7F3-DCD6-4D1C-B33D-2FB013972B8E}" type="presParOf" srcId="{5004DB32-C3A3-4197-94A9-A04CBCF8C76A}" destId="{6AEBBF79-43AE-40A7-B598-0693C6134036}" srcOrd="0" destOrd="0" presId="urn:microsoft.com/office/officeart/2005/8/layout/vList5"/>
    <dgm:cxn modelId="{85237632-BDC3-45B9-A981-910C93164E8E}" type="presParOf" srcId="{5004DB32-C3A3-4197-94A9-A04CBCF8C76A}" destId="{4A347B25-62F9-45A7-B33D-0EA7A188886A}" srcOrd="1" destOrd="0" presId="urn:microsoft.com/office/officeart/2005/8/layout/vList5"/>
    <dgm:cxn modelId="{EDE77A54-B754-4322-8925-10C27B013CAC}" type="presParOf" srcId="{A95BF324-7BDE-43A3-BAB2-86ABEC2D6FF0}" destId="{1F6ED795-7E9E-41E4-AC07-BAFE758D5170}" srcOrd="5" destOrd="0" presId="urn:microsoft.com/office/officeart/2005/8/layout/vList5"/>
    <dgm:cxn modelId="{53C35C9D-4E1C-47D6-B4EB-B07CF3CEF8A4}" type="presParOf" srcId="{A95BF324-7BDE-43A3-BAB2-86ABEC2D6FF0}" destId="{8364648A-DF3C-4B4D-ADC4-AE90E1A43E29}" srcOrd="6" destOrd="0" presId="urn:microsoft.com/office/officeart/2005/8/layout/vList5"/>
    <dgm:cxn modelId="{DB327C12-E3BA-4C0B-AAD4-D1E4F573FBDD}" type="presParOf" srcId="{8364648A-DF3C-4B4D-ADC4-AE90E1A43E29}" destId="{7A8A0312-A93B-4A2D-BDC0-591F035FCB15}" srcOrd="0" destOrd="0" presId="urn:microsoft.com/office/officeart/2005/8/layout/vList5"/>
    <dgm:cxn modelId="{411F66C7-44B7-4CBA-BA8C-6ACC1A2633CD}" type="presParOf" srcId="{8364648A-DF3C-4B4D-ADC4-AE90E1A43E29}" destId="{B1104DB0-803D-4901-945C-E466B675B03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5A0EBF2-6AE8-4D34-B6CF-2AB263055D95}" type="doc">
      <dgm:prSet loTypeId="urn:microsoft.com/office/officeart/2005/8/layout/lProcess2" loCatId="relationship" qsTypeId="urn:microsoft.com/office/officeart/2005/8/quickstyle/simple1#7" qsCatId="simple" csTypeId="urn:microsoft.com/office/officeart/2005/8/colors/accent1_1" csCatId="accent1" phldr="1"/>
      <dgm:spPr/>
      <dgm:t>
        <a:bodyPr/>
        <a:lstStyle/>
        <a:p>
          <a:endParaRPr lang="zh-TW" altLang="en-US"/>
        </a:p>
      </dgm:t>
    </dgm:pt>
    <dgm:pt modelId="{FF986903-FF39-457C-AC62-47F6690644EB}">
      <dgm:prSet phldrT="[文字]" custT="1"/>
      <dgm:spPr/>
      <dgm:t>
        <a:bodyPr/>
        <a:lstStyle/>
        <a:p>
          <a:pPr rtl="0"/>
          <a:r>
            <a:rPr kumimoji="0" lang="zh-TW" altLang="en-US" sz="3200" b="1" i="0" u="none" strike="noStrike" cap="none" normalizeH="0" baseline="0" dirty="0">
              <a:ln/>
              <a:effectLst/>
              <a:latin typeface="Times New Roman" pitchFamily="18" charset="0"/>
              <a:ea typeface="標楷體" pitchFamily="65" charset="-120"/>
            </a:rPr>
            <a:t>校內經費</a:t>
          </a:r>
          <a:endParaRPr lang="zh-TW" altLang="en-US" sz="3200" dirty="0"/>
        </a:p>
      </dgm:t>
    </dgm:pt>
    <dgm:pt modelId="{DAAB22A6-E49D-4731-82CD-247AD0CCB0E5}" type="parTrans" cxnId="{AD94F1A4-A45A-4833-B47D-D0F9CDEB616F}">
      <dgm:prSet/>
      <dgm:spPr/>
      <dgm:t>
        <a:bodyPr/>
        <a:lstStyle/>
        <a:p>
          <a:endParaRPr lang="zh-TW" altLang="en-US"/>
        </a:p>
      </dgm:t>
    </dgm:pt>
    <dgm:pt modelId="{C0CA5E82-5FF8-4778-A21B-BB1C64575B64}" type="sibTrans" cxnId="{AD94F1A4-A45A-4833-B47D-D0F9CDEB616F}">
      <dgm:prSet/>
      <dgm:spPr/>
      <dgm:t>
        <a:bodyPr/>
        <a:lstStyle/>
        <a:p>
          <a:endParaRPr lang="zh-TW" altLang="en-US"/>
        </a:p>
      </dgm:t>
    </dgm:pt>
    <dgm:pt modelId="{559FF462-4578-4ECF-9EDC-00AB825D2DE7}">
      <dgm:prSet phldrT="[文字]"/>
      <dgm:spPr/>
      <dgm:t>
        <a:bodyPr/>
        <a:lstStyle/>
        <a:p>
          <a:r>
            <a:rPr kumimoji="0" lang="zh-TW" altLang="en-US" b="1" i="0" u="none" strike="noStrike" cap="none" normalizeH="0" baseline="0" dirty="0">
              <a:ln/>
              <a:effectLst/>
              <a:latin typeface="Times New Roman" pitchFamily="18" charset="0"/>
              <a:ea typeface="標楷體" pitchFamily="65" charset="-120"/>
            </a:rPr>
            <a:t>憑證一式一份</a:t>
          </a:r>
          <a:endParaRPr lang="zh-TW" altLang="en-US" dirty="0"/>
        </a:p>
      </dgm:t>
    </dgm:pt>
    <dgm:pt modelId="{C88EF68A-27BA-4B2E-B0AC-D70F1E04239E}" type="parTrans" cxnId="{7CA757D7-C798-4967-9FB8-E2A4EAA9BA58}">
      <dgm:prSet/>
      <dgm:spPr/>
      <dgm:t>
        <a:bodyPr/>
        <a:lstStyle/>
        <a:p>
          <a:endParaRPr lang="zh-TW" altLang="en-US"/>
        </a:p>
      </dgm:t>
    </dgm:pt>
    <dgm:pt modelId="{9626D482-2B48-452B-8CC8-88FCD6A8758C}" type="sibTrans" cxnId="{7CA757D7-C798-4967-9FB8-E2A4EAA9BA58}">
      <dgm:prSet/>
      <dgm:spPr/>
      <dgm:t>
        <a:bodyPr/>
        <a:lstStyle/>
        <a:p>
          <a:endParaRPr lang="zh-TW" altLang="en-US"/>
        </a:p>
      </dgm:t>
    </dgm:pt>
    <dgm:pt modelId="{0F95B85D-6B34-43DC-8928-E77C2ECB8AE0}">
      <dgm:prSet phldrT="[文字]" custT="1"/>
      <dgm:spPr/>
      <dgm:t>
        <a:bodyPr/>
        <a:lstStyle/>
        <a:p>
          <a:pPr rtl="0"/>
          <a:r>
            <a:rPr kumimoji="0" lang="zh-TW" altLang="en-US" sz="3200" b="1" i="0" u="none" strike="noStrike" cap="none" normalizeH="0" baseline="0" dirty="0">
              <a:ln/>
              <a:effectLst/>
              <a:latin typeface="Times New Roman" pitchFamily="18" charset="0"/>
              <a:ea typeface="標楷體" pitchFamily="65" charset="-120"/>
            </a:rPr>
            <a:t>專案計畫憑證</a:t>
          </a:r>
          <a:r>
            <a:rPr kumimoji="0" lang="zh-TW" altLang="en-US" sz="3200" b="1" i="0" u="none" strike="noStrike" cap="none" normalizeH="0" baseline="0" dirty="0">
              <a:ln/>
              <a:solidFill>
                <a:srgbClr val="0000FF"/>
              </a:solidFill>
              <a:effectLst/>
              <a:latin typeface="Times New Roman" pitchFamily="18" charset="0"/>
              <a:ea typeface="標楷體" pitchFamily="65" charset="-120"/>
            </a:rPr>
            <a:t>需外審</a:t>
          </a:r>
          <a:endParaRPr lang="zh-TW" altLang="en-US" sz="3200" dirty="0">
            <a:solidFill>
              <a:srgbClr val="0000FF"/>
            </a:solidFill>
          </a:endParaRPr>
        </a:p>
      </dgm:t>
    </dgm:pt>
    <dgm:pt modelId="{9E1443CB-48C5-44BB-ADFA-D3E19D720E2D}" type="parTrans" cxnId="{58EF3FFE-D412-4174-AA4D-C2AAED6EB025}">
      <dgm:prSet/>
      <dgm:spPr/>
      <dgm:t>
        <a:bodyPr/>
        <a:lstStyle/>
        <a:p>
          <a:endParaRPr lang="zh-TW" altLang="en-US"/>
        </a:p>
      </dgm:t>
    </dgm:pt>
    <dgm:pt modelId="{4B2BFD48-0000-4CD2-A591-687715820514}" type="sibTrans" cxnId="{58EF3FFE-D412-4174-AA4D-C2AAED6EB025}">
      <dgm:prSet/>
      <dgm:spPr/>
      <dgm:t>
        <a:bodyPr/>
        <a:lstStyle/>
        <a:p>
          <a:endParaRPr lang="zh-TW" altLang="en-US"/>
        </a:p>
      </dgm:t>
    </dgm:pt>
    <dgm:pt modelId="{E6905807-9428-4555-90D3-DCF8B718ADF5}">
      <dgm:prSet phldrT="[文字]"/>
      <dgm:spPr/>
      <dgm:t>
        <a:bodyPr/>
        <a:lstStyle/>
        <a:p>
          <a:r>
            <a:rPr kumimoji="0" lang="zh-TW" altLang="en-US" b="1" i="0" u="none" strike="noStrike" cap="none" normalizeH="0" baseline="0">
              <a:ln/>
              <a:effectLst/>
              <a:latin typeface="Times New Roman" pitchFamily="18" charset="0"/>
              <a:ea typeface="標楷體" pitchFamily="65" charset="-120"/>
            </a:rPr>
            <a:t>憑證一式二份</a:t>
          </a:r>
          <a:endParaRPr lang="zh-TW" altLang="en-US" dirty="0"/>
        </a:p>
      </dgm:t>
    </dgm:pt>
    <dgm:pt modelId="{74486D6C-466D-452B-86FE-75CA59D4D66C}" type="parTrans" cxnId="{2FAA09B5-0D03-497F-A01E-047FEF4FB427}">
      <dgm:prSet/>
      <dgm:spPr/>
      <dgm:t>
        <a:bodyPr/>
        <a:lstStyle/>
        <a:p>
          <a:endParaRPr lang="zh-TW" altLang="en-US"/>
        </a:p>
      </dgm:t>
    </dgm:pt>
    <dgm:pt modelId="{6E47C37D-7BEF-4D9E-8702-27856C5AC33B}" type="sibTrans" cxnId="{2FAA09B5-0D03-497F-A01E-047FEF4FB427}">
      <dgm:prSet/>
      <dgm:spPr/>
      <dgm:t>
        <a:bodyPr/>
        <a:lstStyle/>
        <a:p>
          <a:endParaRPr lang="zh-TW" altLang="en-US"/>
        </a:p>
      </dgm:t>
    </dgm:pt>
    <dgm:pt modelId="{59935759-E6AA-47CC-879E-BCCA3CBE1B35}">
      <dgm:prSet phldrT="[文字]"/>
      <dgm:spPr/>
      <dgm:t>
        <a:bodyPr/>
        <a:lstStyle/>
        <a:p>
          <a:pPr>
            <a:lnSpc>
              <a:spcPct val="100000"/>
            </a:lnSpc>
          </a:pPr>
          <a:r>
            <a:rPr kumimoji="0" lang="zh-TW" altLang="en-US" b="1" i="0" u="none" strike="noStrike" cap="none" normalizeH="0" baseline="0" dirty="0">
              <a:ln/>
              <a:effectLst/>
              <a:latin typeface="Times New Roman" pitchFamily="18" charset="0"/>
              <a:ea typeface="標楷體" pitchFamily="65" charset="-120"/>
            </a:rPr>
            <a:t>正本請黏貼於</a:t>
          </a:r>
          <a:r>
            <a:rPr kumimoji="0" lang="zh-TW" altLang="zh-TW" b="1" i="0" u="none" strike="noStrike" cap="none" normalizeH="0" baseline="0" dirty="0">
              <a:ln/>
              <a:effectLst/>
              <a:latin typeface="Times New Roman" pitchFamily="18" charset="0"/>
              <a:ea typeface="標楷體" pitchFamily="65" charset="-120"/>
            </a:rPr>
            <a:t>『</a:t>
          </a:r>
          <a:r>
            <a:rPr kumimoji="0" lang="zh-TW" altLang="en-US" b="1" i="0" u="none" strike="noStrike" cap="none" normalizeH="0" baseline="0" dirty="0">
              <a:ln/>
              <a:effectLst/>
              <a:latin typeface="Times New Roman" pitchFamily="18" charset="0"/>
              <a:ea typeface="標楷體" pitchFamily="65" charset="-120"/>
            </a:rPr>
            <a:t>黏貼憑證用紙</a:t>
          </a:r>
          <a:r>
            <a:rPr kumimoji="0" lang="zh-TW" altLang="zh-TW" b="1" i="0" u="none" strike="noStrike" cap="none" normalizeH="0" baseline="0" dirty="0">
              <a:ln/>
              <a:effectLst/>
              <a:latin typeface="Times New Roman" pitchFamily="18" charset="0"/>
              <a:ea typeface="標楷體" pitchFamily="65" charset="-120"/>
            </a:rPr>
            <a:t>』</a:t>
          </a:r>
          <a:endParaRPr lang="zh-TW" altLang="en-US" dirty="0"/>
        </a:p>
      </dgm:t>
    </dgm:pt>
    <dgm:pt modelId="{04AB3B1B-82C5-4722-A4A2-38D38BF087AC}" type="parTrans" cxnId="{A16A10C9-19A9-41EE-B839-E3EBF916E9A7}">
      <dgm:prSet/>
      <dgm:spPr/>
      <dgm:t>
        <a:bodyPr/>
        <a:lstStyle/>
        <a:p>
          <a:endParaRPr lang="zh-TW" altLang="en-US"/>
        </a:p>
      </dgm:t>
    </dgm:pt>
    <dgm:pt modelId="{9237CE33-6645-4024-B51A-8F8A39AE68DB}" type="sibTrans" cxnId="{A16A10C9-19A9-41EE-B839-E3EBF916E9A7}">
      <dgm:prSet/>
      <dgm:spPr/>
      <dgm:t>
        <a:bodyPr/>
        <a:lstStyle/>
        <a:p>
          <a:endParaRPr lang="zh-TW" altLang="en-US"/>
        </a:p>
      </dgm:t>
    </dgm:pt>
    <dgm:pt modelId="{EA1E1DDB-3BA0-440F-AD8A-BC8AF4EEA4C4}">
      <dgm:prSet custT="1"/>
      <dgm:spPr/>
      <dgm:t>
        <a:bodyPr/>
        <a:lstStyle/>
        <a:p>
          <a:pPr rtl="0"/>
          <a:r>
            <a:rPr kumimoji="0" lang="zh-TW" altLang="en-US" sz="3200" b="1" i="0" u="none" strike="noStrike" cap="none" normalizeH="0" baseline="0" dirty="0">
              <a:ln/>
              <a:effectLst/>
              <a:latin typeface="Times New Roman" pitchFamily="18" charset="0"/>
              <a:ea typeface="標楷體" pitchFamily="65" charset="-120"/>
            </a:rPr>
            <a:t>專案計畫憑證</a:t>
          </a:r>
          <a:r>
            <a:rPr kumimoji="0" lang="zh-TW" altLang="en-US" sz="3200" b="1" i="0" u="none" strike="noStrike" cap="none" normalizeH="0" baseline="0" dirty="0">
              <a:ln/>
              <a:solidFill>
                <a:srgbClr val="0000FF"/>
              </a:solidFill>
              <a:effectLst/>
              <a:latin typeface="Times New Roman" pitchFamily="18" charset="0"/>
              <a:ea typeface="標楷體" pitchFamily="65" charset="-120"/>
            </a:rPr>
            <a:t>無需外審</a:t>
          </a:r>
          <a:endParaRPr lang="zh-TW" altLang="en-US" sz="3200" dirty="0">
            <a:solidFill>
              <a:srgbClr val="0000FF"/>
            </a:solidFill>
          </a:endParaRPr>
        </a:p>
      </dgm:t>
    </dgm:pt>
    <dgm:pt modelId="{5A5D553C-9E9E-4B1A-A073-1A459087B498}" type="parTrans" cxnId="{79F62029-D9A1-4367-912D-724855BEDE19}">
      <dgm:prSet/>
      <dgm:spPr/>
      <dgm:t>
        <a:bodyPr/>
        <a:lstStyle/>
        <a:p>
          <a:endParaRPr lang="zh-TW" altLang="en-US"/>
        </a:p>
      </dgm:t>
    </dgm:pt>
    <dgm:pt modelId="{C298C3CF-C3BE-4CF4-AF4F-ED306BB39CFE}" type="sibTrans" cxnId="{79F62029-D9A1-4367-912D-724855BEDE19}">
      <dgm:prSet/>
      <dgm:spPr/>
      <dgm:t>
        <a:bodyPr/>
        <a:lstStyle/>
        <a:p>
          <a:endParaRPr lang="zh-TW" altLang="en-US"/>
        </a:p>
      </dgm:t>
    </dgm:pt>
    <dgm:pt modelId="{04475457-662C-4F2E-AC5D-A9D4580CC2F2}">
      <dgm:prSet/>
      <dgm:spPr/>
      <dgm:t>
        <a:bodyPr/>
        <a:lstStyle/>
        <a:p>
          <a:pPr rtl="0">
            <a:lnSpc>
              <a:spcPct val="100000"/>
            </a:lnSpc>
          </a:pPr>
          <a:r>
            <a:rPr kumimoji="0" lang="zh-TW" altLang="en-US" b="1" i="0" u="none" strike="noStrike" cap="none" normalizeH="0" baseline="0" dirty="0">
              <a:ln/>
              <a:effectLst/>
              <a:latin typeface="Times New Roman" pitchFamily="18" charset="0"/>
              <a:ea typeface="標楷體" pitchFamily="65" charset="-120"/>
            </a:rPr>
            <a:t>正本黏貼於     空白</a:t>
          </a:r>
          <a:r>
            <a:rPr kumimoji="0" lang="en-US" altLang="zh-TW" b="1" i="0" u="none" strike="noStrike" cap="none" normalizeH="0" baseline="0" dirty="0">
              <a:ln/>
              <a:effectLst/>
              <a:latin typeface="Times New Roman" pitchFamily="18" charset="0"/>
              <a:ea typeface="標楷體" pitchFamily="65" charset="-120"/>
            </a:rPr>
            <a:t>A4</a:t>
          </a:r>
          <a:r>
            <a:rPr kumimoji="0" lang="zh-TW" altLang="en-US" b="1" i="0" u="none" strike="noStrike" cap="none" normalizeH="0" baseline="0" dirty="0">
              <a:ln/>
              <a:effectLst/>
              <a:latin typeface="Times New Roman" pitchFamily="18" charset="0"/>
              <a:ea typeface="標楷體" pitchFamily="65" charset="-120"/>
            </a:rPr>
            <a:t>紙</a:t>
          </a:r>
          <a:endParaRPr kumimoji="0" lang="zh-TW" altLang="en-US" b="0" i="0" u="none" strike="noStrike" cap="none" normalizeH="0" baseline="0" dirty="0">
            <a:ln/>
            <a:effectLst/>
            <a:latin typeface="Times New Roman" pitchFamily="18" charset="0"/>
            <a:ea typeface="新細明體" pitchFamily="18" charset="-120"/>
          </a:endParaRPr>
        </a:p>
      </dgm:t>
    </dgm:pt>
    <dgm:pt modelId="{44148EF0-EF60-49CD-B767-8A7725F3DFEB}" type="parTrans" cxnId="{89FAF3CD-6166-4D99-891C-E8F56705B8E5}">
      <dgm:prSet/>
      <dgm:spPr/>
      <dgm:t>
        <a:bodyPr/>
        <a:lstStyle/>
        <a:p>
          <a:endParaRPr lang="zh-TW" altLang="en-US"/>
        </a:p>
      </dgm:t>
    </dgm:pt>
    <dgm:pt modelId="{A0720229-EE41-4C91-809A-BB107BB39523}" type="sibTrans" cxnId="{89FAF3CD-6166-4D99-891C-E8F56705B8E5}">
      <dgm:prSet/>
      <dgm:spPr/>
      <dgm:t>
        <a:bodyPr/>
        <a:lstStyle/>
        <a:p>
          <a:endParaRPr lang="zh-TW" altLang="en-US"/>
        </a:p>
      </dgm:t>
    </dgm:pt>
    <dgm:pt modelId="{6FD4A931-B4FA-4580-9C38-20D3A119E874}">
      <dgm:prSet/>
      <dgm:spPr/>
      <dgm:t>
        <a:bodyPr/>
        <a:lstStyle/>
        <a:p>
          <a:pPr>
            <a:lnSpc>
              <a:spcPct val="100000"/>
            </a:lnSpc>
          </a:pPr>
          <a:r>
            <a:rPr kumimoji="0" lang="zh-TW" altLang="en-US" b="1" i="0" u="none" strike="noStrike" cap="none" normalizeH="0" baseline="0" dirty="0">
              <a:ln/>
              <a:effectLst/>
              <a:latin typeface="Times New Roman" pitchFamily="18" charset="0"/>
              <a:ea typeface="標楷體" pitchFamily="65" charset="-120"/>
            </a:rPr>
            <a:t>影本黏貼於      空白</a:t>
          </a:r>
          <a:r>
            <a:rPr kumimoji="0" lang="en-US" altLang="zh-TW" b="1" i="0" u="none" strike="noStrike" cap="none" normalizeH="0" baseline="0" dirty="0">
              <a:ln/>
              <a:effectLst/>
              <a:latin typeface="Times New Roman" pitchFamily="18" charset="0"/>
              <a:ea typeface="標楷體" pitchFamily="65" charset="-120"/>
            </a:rPr>
            <a:t>A4</a:t>
          </a:r>
          <a:r>
            <a:rPr kumimoji="0" lang="zh-TW" altLang="en-US" b="1" i="0" u="none" strike="noStrike" cap="none" normalizeH="0" baseline="0" dirty="0">
              <a:ln/>
              <a:effectLst/>
              <a:latin typeface="Times New Roman" pitchFamily="18" charset="0"/>
              <a:ea typeface="標楷體" pitchFamily="65" charset="-120"/>
            </a:rPr>
            <a:t>紙</a:t>
          </a:r>
          <a:endParaRPr lang="zh-TW" altLang="en-US" dirty="0"/>
        </a:p>
      </dgm:t>
    </dgm:pt>
    <dgm:pt modelId="{7809CFB9-F2F5-4B3E-9401-20B2F8300783}" type="parTrans" cxnId="{9F84A3F9-D371-4940-9625-A1565800A404}">
      <dgm:prSet/>
      <dgm:spPr/>
      <dgm:t>
        <a:bodyPr/>
        <a:lstStyle/>
        <a:p>
          <a:endParaRPr lang="zh-TW" altLang="en-US"/>
        </a:p>
      </dgm:t>
    </dgm:pt>
    <dgm:pt modelId="{7A2D9B7B-1E97-4FD1-A4CF-82F04D6098F0}" type="sibTrans" cxnId="{9F84A3F9-D371-4940-9625-A1565800A404}">
      <dgm:prSet/>
      <dgm:spPr/>
      <dgm:t>
        <a:bodyPr/>
        <a:lstStyle/>
        <a:p>
          <a:endParaRPr lang="zh-TW" altLang="en-US"/>
        </a:p>
      </dgm:t>
    </dgm:pt>
    <dgm:pt modelId="{D2905B0B-EF5A-426A-B98E-414FCFBBEED9}">
      <dgm:prSet/>
      <dgm:spPr/>
      <dgm:t>
        <a:bodyPr/>
        <a:lstStyle/>
        <a:p>
          <a:r>
            <a:rPr kumimoji="0" lang="zh-TW" altLang="en-US" b="1" i="0" u="none" strike="noStrike" cap="none" normalizeH="0" baseline="0">
              <a:ln/>
              <a:effectLst/>
              <a:latin typeface="Times New Roman" pitchFamily="18" charset="0"/>
              <a:ea typeface="標楷體" pitchFamily="65" charset="-120"/>
            </a:rPr>
            <a:t>憑證一式一份</a:t>
          </a:r>
          <a:endParaRPr lang="zh-TW" altLang="en-US" dirty="0"/>
        </a:p>
      </dgm:t>
    </dgm:pt>
    <dgm:pt modelId="{7D429663-DDF1-43D6-8251-D23201ADB23B}" type="parTrans" cxnId="{8E51ED51-A2E0-45C0-B4EC-ACF5CD7D921C}">
      <dgm:prSet/>
      <dgm:spPr/>
      <dgm:t>
        <a:bodyPr/>
        <a:lstStyle/>
        <a:p>
          <a:endParaRPr lang="zh-TW" altLang="en-US"/>
        </a:p>
      </dgm:t>
    </dgm:pt>
    <dgm:pt modelId="{99233620-D779-4CA3-9373-F46D5149B282}" type="sibTrans" cxnId="{8E51ED51-A2E0-45C0-B4EC-ACF5CD7D921C}">
      <dgm:prSet/>
      <dgm:spPr/>
      <dgm:t>
        <a:bodyPr/>
        <a:lstStyle/>
        <a:p>
          <a:endParaRPr lang="zh-TW" altLang="en-US"/>
        </a:p>
      </dgm:t>
    </dgm:pt>
    <dgm:pt modelId="{57B24330-F0DE-4741-B73C-452F2F0ABC07}">
      <dgm:prSet/>
      <dgm:spPr/>
      <dgm:t>
        <a:bodyPr/>
        <a:lstStyle/>
        <a:p>
          <a:r>
            <a:rPr kumimoji="0" lang="zh-TW" altLang="en-US" b="1" i="0" u="none" strike="noStrike" cap="none" normalizeH="0" baseline="0" dirty="0">
              <a:ln/>
              <a:effectLst/>
              <a:latin typeface="Times New Roman" pitchFamily="18" charset="0"/>
              <a:ea typeface="標楷體" pitchFamily="65" charset="-120"/>
            </a:rPr>
            <a:t>無需影本</a:t>
          </a:r>
          <a:endParaRPr lang="zh-TW" altLang="en-US" dirty="0"/>
        </a:p>
      </dgm:t>
    </dgm:pt>
    <dgm:pt modelId="{A758DE00-D795-43F0-B218-40C02050DA29}" type="parTrans" cxnId="{E007220B-F3EA-4650-8353-030371E3DD2D}">
      <dgm:prSet/>
      <dgm:spPr/>
      <dgm:t>
        <a:bodyPr/>
        <a:lstStyle/>
        <a:p>
          <a:endParaRPr lang="zh-TW" altLang="en-US"/>
        </a:p>
      </dgm:t>
    </dgm:pt>
    <dgm:pt modelId="{00C84F26-716D-404E-A533-AFF5AC2E5CB7}" type="sibTrans" cxnId="{E007220B-F3EA-4650-8353-030371E3DD2D}">
      <dgm:prSet/>
      <dgm:spPr/>
      <dgm:t>
        <a:bodyPr/>
        <a:lstStyle/>
        <a:p>
          <a:endParaRPr lang="zh-TW" altLang="en-US"/>
        </a:p>
      </dgm:t>
    </dgm:pt>
    <dgm:pt modelId="{8FDA6B3D-7B08-4128-A791-5DF8C6A679CE}">
      <dgm:prSet/>
      <dgm:spPr/>
      <dgm:t>
        <a:bodyPr/>
        <a:lstStyle/>
        <a:p>
          <a:pPr>
            <a:lnSpc>
              <a:spcPct val="100000"/>
            </a:lnSpc>
          </a:pPr>
          <a:r>
            <a:rPr kumimoji="0" lang="zh-TW" altLang="en-US" b="1" i="0" u="none" strike="noStrike" cap="none" normalizeH="0" baseline="0" dirty="0">
              <a:ln/>
              <a:effectLst/>
              <a:latin typeface="Times New Roman" pitchFamily="18" charset="0"/>
              <a:ea typeface="標楷體" pitchFamily="65" charset="-120"/>
            </a:rPr>
            <a:t>正本請黏貼於</a:t>
          </a:r>
          <a:r>
            <a:rPr kumimoji="0" lang="zh-TW" altLang="zh-TW" b="1" i="0" u="none" strike="noStrike" cap="none" normalizeH="0" baseline="0" dirty="0">
              <a:ln/>
              <a:effectLst/>
              <a:latin typeface="Times New Roman" pitchFamily="18" charset="0"/>
              <a:ea typeface="標楷體" pitchFamily="65" charset="-120"/>
            </a:rPr>
            <a:t>『</a:t>
          </a:r>
          <a:r>
            <a:rPr kumimoji="0" lang="zh-TW" altLang="en-US" b="1" i="0" u="none" strike="noStrike" cap="none" normalizeH="0" baseline="0" dirty="0">
              <a:ln/>
              <a:effectLst/>
              <a:latin typeface="Times New Roman" pitchFamily="18" charset="0"/>
              <a:ea typeface="標楷體" pitchFamily="65" charset="-120"/>
            </a:rPr>
            <a:t>黏貼憑證用紙</a:t>
          </a:r>
          <a:r>
            <a:rPr kumimoji="0" lang="zh-TW" altLang="zh-TW" b="1" i="0" u="none" strike="noStrike" cap="none" normalizeH="0" baseline="0" dirty="0">
              <a:ln/>
              <a:effectLst/>
              <a:latin typeface="Times New Roman" pitchFamily="18" charset="0"/>
              <a:ea typeface="標楷體" pitchFamily="65" charset="-120"/>
            </a:rPr>
            <a:t>』</a:t>
          </a:r>
          <a:endParaRPr lang="zh-TW" altLang="en-US" dirty="0"/>
        </a:p>
      </dgm:t>
    </dgm:pt>
    <dgm:pt modelId="{BB5D05DA-BBEF-47D6-B6E3-2D6C7A17C271}" type="parTrans" cxnId="{16FE40C8-C2B9-4AE5-A762-11EB4E3800EC}">
      <dgm:prSet/>
      <dgm:spPr/>
      <dgm:t>
        <a:bodyPr/>
        <a:lstStyle/>
        <a:p>
          <a:endParaRPr lang="zh-TW" altLang="en-US"/>
        </a:p>
      </dgm:t>
    </dgm:pt>
    <dgm:pt modelId="{AC380EAE-EC23-49EF-BC32-2E3903AD8B71}" type="sibTrans" cxnId="{16FE40C8-C2B9-4AE5-A762-11EB4E3800EC}">
      <dgm:prSet/>
      <dgm:spPr/>
      <dgm:t>
        <a:bodyPr/>
        <a:lstStyle/>
        <a:p>
          <a:endParaRPr lang="zh-TW" altLang="en-US"/>
        </a:p>
      </dgm:t>
    </dgm:pt>
    <dgm:pt modelId="{497DEAD4-8AF7-4DCD-8D89-A608D5B319F3}" type="pres">
      <dgm:prSet presAssocID="{05A0EBF2-6AE8-4D34-B6CF-2AB263055D95}" presName="theList" presStyleCnt="0">
        <dgm:presLayoutVars>
          <dgm:dir/>
          <dgm:animLvl val="lvl"/>
          <dgm:resizeHandles val="exact"/>
        </dgm:presLayoutVars>
      </dgm:prSet>
      <dgm:spPr/>
    </dgm:pt>
    <dgm:pt modelId="{9A96ED8C-3F57-445F-9619-A18897619A59}" type="pres">
      <dgm:prSet presAssocID="{FF986903-FF39-457C-AC62-47F6690644EB}" presName="compNode" presStyleCnt="0"/>
      <dgm:spPr/>
    </dgm:pt>
    <dgm:pt modelId="{CD10DB0F-0A35-49EE-8BA5-652C87AE1EC0}" type="pres">
      <dgm:prSet presAssocID="{FF986903-FF39-457C-AC62-47F6690644EB}" presName="aNode" presStyleLbl="bgShp" presStyleIdx="0" presStyleCnt="3"/>
      <dgm:spPr/>
    </dgm:pt>
    <dgm:pt modelId="{5521DB25-8F8C-4AB9-95FC-41C5546125F2}" type="pres">
      <dgm:prSet presAssocID="{FF986903-FF39-457C-AC62-47F6690644EB}" presName="textNode" presStyleLbl="bgShp" presStyleIdx="0" presStyleCnt="3"/>
      <dgm:spPr/>
    </dgm:pt>
    <dgm:pt modelId="{1317B9AE-D964-49E6-923F-1ED22F2079D6}" type="pres">
      <dgm:prSet presAssocID="{FF986903-FF39-457C-AC62-47F6690644EB}" presName="compChildNode" presStyleCnt="0"/>
      <dgm:spPr/>
    </dgm:pt>
    <dgm:pt modelId="{E712709C-0CD3-4D71-A119-130EA6BBC789}" type="pres">
      <dgm:prSet presAssocID="{FF986903-FF39-457C-AC62-47F6690644EB}" presName="theInnerList" presStyleCnt="0"/>
      <dgm:spPr/>
    </dgm:pt>
    <dgm:pt modelId="{E6AF6D10-AD0E-4352-A1D7-22200843FE6F}" type="pres">
      <dgm:prSet presAssocID="{559FF462-4578-4ECF-9EDC-00AB825D2DE7}" presName="childNode" presStyleLbl="node1" presStyleIdx="0" presStyleCnt="8">
        <dgm:presLayoutVars>
          <dgm:bulletEnabled val="1"/>
        </dgm:presLayoutVars>
      </dgm:prSet>
      <dgm:spPr/>
    </dgm:pt>
    <dgm:pt modelId="{43376BD1-D643-4E5C-B169-EFEDB64AB72C}" type="pres">
      <dgm:prSet presAssocID="{559FF462-4578-4ECF-9EDC-00AB825D2DE7}" presName="aSpace2" presStyleCnt="0"/>
      <dgm:spPr/>
    </dgm:pt>
    <dgm:pt modelId="{8A3AC29C-87D0-4D31-A09F-765679F387D0}" type="pres">
      <dgm:prSet presAssocID="{04475457-662C-4F2E-AC5D-A9D4580CC2F2}" presName="childNode" presStyleLbl="node1" presStyleIdx="1" presStyleCnt="8">
        <dgm:presLayoutVars>
          <dgm:bulletEnabled val="1"/>
        </dgm:presLayoutVars>
      </dgm:prSet>
      <dgm:spPr/>
    </dgm:pt>
    <dgm:pt modelId="{CF046E69-AE19-4D79-9FC1-A37D77B6E27E}" type="pres">
      <dgm:prSet presAssocID="{FF986903-FF39-457C-AC62-47F6690644EB}" presName="aSpace" presStyleCnt="0"/>
      <dgm:spPr/>
    </dgm:pt>
    <dgm:pt modelId="{9B1A0463-45DD-40FB-87B1-788FE07C91BC}" type="pres">
      <dgm:prSet presAssocID="{0F95B85D-6B34-43DC-8928-E77C2ECB8AE0}" presName="compNode" presStyleCnt="0"/>
      <dgm:spPr/>
    </dgm:pt>
    <dgm:pt modelId="{8A5F3BCA-228A-4687-800E-0BFF6FF29D6D}" type="pres">
      <dgm:prSet presAssocID="{0F95B85D-6B34-43DC-8928-E77C2ECB8AE0}" presName="aNode" presStyleLbl="bgShp" presStyleIdx="1" presStyleCnt="3" custLinFactNeighborX="228" custLinFactNeighborY="-340"/>
      <dgm:spPr/>
    </dgm:pt>
    <dgm:pt modelId="{D7D572C1-3A23-42EC-9842-F430C76A862B}" type="pres">
      <dgm:prSet presAssocID="{0F95B85D-6B34-43DC-8928-E77C2ECB8AE0}" presName="textNode" presStyleLbl="bgShp" presStyleIdx="1" presStyleCnt="3"/>
      <dgm:spPr/>
    </dgm:pt>
    <dgm:pt modelId="{E19A22F8-2CEE-4FCB-AC98-0A72C622352F}" type="pres">
      <dgm:prSet presAssocID="{0F95B85D-6B34-43DC-8928-E77C2ECB8AE0}" presName="compChildNode" presStyleCnt="0"/>
      <dgm:spPr/>
    </dgm:pt>
    <dgm:pt modelId="{EC388F9F-1126-48CD-88C3-9A193DC564BA}" type="pres">
      <dgm:prSet presAssocID="{0F95B85D-6B34-43DC-8928-E77C2ECB8AE0}" presName="theInnerList" presStyleCnt="0"/>
      <dgm:spPr/>
    </dgm:pt>
    <dgm:pt modelId="{7C6F1248-75BD-4D46-BF91-6FDFD69579D6}" type="pres">
      <dgm:prSet presAssocID="{E6905807-9428-4555-90D3-DCF8B718ADF5}" presName="childNode" presStyleLbl="node1" presStyleIdx="2" presStyleCnt="8">
        <dgm:presLayoutVars>
          <dgm:bulletEnabled val="1"/>
        </dgm:presLayoutVars>
      </dgm:prSet>
      <dgm:spPr/>
    </dgm:pt>
    <dgm:pt modelId="{0F417FAF-E74E-4B46-A4F4-31AEA7DED081}" type="pres">
      <dgm:prSet presAssocID="{E6905807-9428-4555-90D3-DCF8B718ADF5}" presName="aSpace2" presStyleCnt="0"/>
      <dgm:spPr/>
    </dgm:pt>
    <dgm:pt modelId="{89C3241B-3593-4EC4-8A93-E8DF1D122DBB}" type="pres">
      <dgm:prSet presAssocID="{59935759-E6AA-47CC-879E-BCCA3CBE1B35}" presName="childNode" presStyleLbl="node1" presStyleIdx="3" presStyleCnt="8">
        <dgm:presLayoutVars>
          <dgm:bulletEnabled val="1"/>
        </dgm:presLayoutVars>
      </dgm:prSet>
      <dgm:spPr/>
    </dgm:pt>
    <dgm:pt modelId="{40C91444-DCAD-4090-9CEF-A8D60F720EE3}" type="pres">
      <dgm:prSet presAssocID="{59935759-E6AA-47CC-879E-BCCA3CBE1B35}" presName="aSpace2" presStyleCnt="0"/>
      <dgm:spPr/>
    </dgm:pt>
    <dgm:pt modelId="{5FE3DFFC-A69D-43A2-AC84-D4D55415D1AC}" type="pres">
      <dgm:prSet presAssocID="{6FD4A931-B4FA-4580-9C38-20D3A119E874}" presName="childNode" presStyleLbl="node1" presStyleIdx="4" presStyleCnt="8">
        <dgm:presLayoutVars>
          <dgm:bulletEnabled val="1"/>
        </dgm:presLayoutVars>
      </dgm:prSet>
      <dgm:spPr/>
    </dgm:pt>
    <dgm:pt modelId="{B09793E2-C8F4-41FE-B57B-95403CE89847}" type="pres">
      <dgm:prSet presAssocID="{0F95B85D-6B34-43DC-8928-E77C2ECB8AE0}" presName="aSpace" presStyleCnt="0"/>
      <dgm:spPr/>
    </dgm:pt>
    <dgm:pt modelId="{4CC78FFD-31CB-4DA7-9631-0709489A1EFE}" type="pres">
      <dgm:prSet presAssocID="{EA1E1DDB-3BA0-440F-AD8A-BC8AF4EEA4C4}" presName="compNode" presStyleCnt="0"/>
      <dgm:spPr/>
    </dgm:pt>
    <dgm:pt modelId="{D86C6CDE-7E0D-4019-9062-D7D71A5A1532}" type="pres">
      <dgm:prSet presAssocID="{EA1E1DDB-3BA0-440F-AD8A-BC8AF4EEA4C4}" presName="aNode" presStyleLbl="bgShp" presStyleIdx="2" presStyleCnt="3" custLinFactNeighborX="1135" custLinFactNeighborY="-340"/>
      <dgm:spPr/>
    </dgm:pt>
    <dgm:pt modelId="{FF7705EA-33F7-45CF-8B1C-87230DE46EC8}" type="pres">
      <dgm:prSet presAssocID="{EA1E1DDB-3BA0-440F-AD8A-BC8AF4EEA4C4}" presName="textNode" presStyleLbl="bgShp" presStyleIdx="2" presStyleCnt="3"/>
      <dgm:spPr/>
    </dgm:pt>
    <dgm:pt modelId="{7B313AD3-464E-49E9-8AB7-B3309F28ECB0}" type="pres">
      <dgm:prSet presAssocID="{EA1E1DDB-3BA0-440F-AD8A-BC8AF4EEA4C4}" presName="compChildNode" presStyleCnt="0"/>
      <dgm:spPr/>
    </dgm:pt>
    <dgm:pt modelId="{4D5C7FC1-17BD-4424-8161-E94A0B37E41C}" type="pres">
      <dgm:prSet presAssocID="{EA1E1DDB-3BA0-440F-AD8A-BC8AF4EEA4C4}" presName="theInnerList" presStyleCnt="0"/>
      <dgm:spPr/>
    </dgm:pt>
    <dgm:pt modelId="{2B5E087C-63FE-4D0F-838D-2105DDB6276E}" type="pres">
      <dgm:prSet presAssocID="{D2905B0B-EF5A-426A-B98E-414FCFBBEED9}" presName="childNode" presStyleLbl="node1" presStyleIdx="5" presStyleCnt="8">
        <dgm:presLayoutVars>
          <dgm:bulletEnabled val="1"/>
        </dgm:presLayoutVars>
      </dgm:prSet>
      <dgm:spPr/>
    </dgm:pt>
    <dgm:pt modelId="{521A26C9-2078-40F5-AF65-7B2941F26E83}" type="pres">
      <dgm:prSet presAssocID="{D2905B0B-EF5A-426A-B98E-414FCFBBEED9}" presName="aSpace2" presStyleCnt="0"/>
      <dgm:spPr/>
    </dgm:pt>
    <dgm:pt modelId="{AF556D87-4914-4525-AACC-69E663588168}" type="pres">
      <dgm:prSet presAssocID="{8FDA6B3D-7B08-4128-A791-5DF8C6A679CE}" presName="childNode" presStyleLbl="node1" presStyleIdx="6" presStyleCnt="8">
        <dgm:presLayoutVars>
          <dgm:bulletEnabled val="1"/>
        </dgm:presLayoutVars>
      </dgm:prSet>
      <dgm:spPr/>
    </dgm:pt>
    <dgm:pt modelId="{91F9246F-91AB-40BC-8755-8F6BABBE82DF}" type="pres">
      <dgm:prSet presAssocID="{8FDA6B3D-7B08-4128-A791-5DF8C6A679CE}" presName="aSpace2" presStyleCnt="0"/>
      <dgm:spPr/>
    </dgm:pt>
    <dgm:pt modelId="{563DD8FB-69D7-47F3-8C46-28A6BED250EE}" type="pres">
      <dgm:prSet presAssocID="{57B24330-F0DE-4741-B73C-452F2F0ABC07}" presName="childNode" presStyleLbl="node1" presStyleIdx="7" presStyleCnt="8">
        <dgm:presLayoutVars>
          <dgm:bulletEnabled val="1"/>
        </dgm:presLayoutVars>
      </dgm:prSet>
      <dgm:spPr/>
    </dgm:pt>
  </dgm:ptLst>
  <dgm:cxnLst>
    <dgm:cxn modelId="{E007220B-F3EA-4650-8353-030371E3DD2D}" srcId="{EA1E1DDB-3BA0-440F-AD8A-BC8AF4EEA4C4}" destId="{57B24330-F0DE-4741-B73C-452F2F0ABC07}" srcOrd="2" destOrd="0" parTransId="{A758DE00-D795-43F0-B218-40C02050DA29}" sibTransId="{00C84F26-716D-404E-A533-AFF5AC2E5CB7}"/>
    <dgm:cxn modelId="{EF4E9920-E627-4577-957D-3370F3634F10}" type="presOf" srcId="{E6905807-9428-4555-90D3-DCF8B718ADF5}" destId="{7C6F1248-75BD-4D46-BF91-6FDFD69579D6}" srcOrd="0" destOrd="0" presId="urn:microsoft.com/office/officeart/2005/8/layout/lProcess2"/>
    <dgm:cxn modelId="{79F62029-D9A1-4367-912D-724855BEDE19}" srcId="{05A0EBF2-6AE8-4D34-B6CF-2AB263055D95}" destId="{EA1E1DDB-3BA0-440F-AD8A-BC8AF4EEA4C4}" srcOrd="2" destOrd="0" parTransId="{5A5D553C-9E9E-4B1A-A073-1A459087B498}" sibTransId="{C298C3CF-C3BE-4CF4-AF4F-ED306BB39CFE}"/>
    <dgm:cxn modelId="{E9F54B35-D5A8-4ADD-9548-68A770284BCA}" type="presOf" srcId="{EA1E1DDB-3BA0-440F-AD8A-BC8AF4EEA4C4}" destId="{D86C6CDE-7E0D-4019-9062-D7D71A5A1532}" srcOrd="0" destOrd="0" presId="urn:microsoft.com/office/officeart/2005/8/layout/lProcess2"/>
    <dgm:cxn modelId="{74E6EA3C-98D4-45F7-8C5B-52EBE910857D}" type="presOf" srcId="{6FD4A931-B4FA-4580-9C38-20D3A119E874}" destId="{5FE3DFFC-A69D-43A2-AC84-D4D55415D1AC}" srcOrd="0" destOrd="0" presId="urn:microsoft.com/office/officeart/2005/8/layout/lProcess2"/>
    <dgm:cxn modelId="{515A1665-BB5C-4060-BA4A-76E0331953A8}" type="presOf" srcId="{8FDA6B3D-7B08-4128-A791-5DF8C6A679CE}" destId="{AF556D87-4914-4525-AACC-69E663588168}" srcOrd="0" destOrd="0" presId="urn:microsoft.com/office/officeart/2005/8/layout/lProcess2"/>
    <dgm:cxn modelId="{8E51ED51-A2E0-45C0-B4EC-ACF5CD7D921C}" srcId="{EA1E1DDB-3BA0-440F-AD8A-BC8AF4EEA4C4}" destId="{D2905B0B-EF5A-426A-B98E-414FCFBBEED9}" srcOrd="0" destOrd="0" parTransId="{7D429663-DDF1-43D6-8251-D23201ADB23B}" sibTransId="{99233620-D779-4CA3-9373-F46D5149B282}"/>
    <dgm:cxn modelId="{AA8D1675-63B4-49A4-9FCD-115EF9310F57}" type="presOf" srcId="{D2905B0B-EF5A-426A-B98E-414FCFBBEED9}" destId="{2B5E087C-63FE-4D0F-838D-2105DDB6276E}" srcOrd="0" destOrd="0" presId="urn:microsoft.com/office/officeart/2005/8/layout/lProcess2"/>
    <dgm:cxn modelId="{C549B975-E225-41EA-918E-834CD4D0DA7E}" type="presOf" srcId="{04475457-662C-4F2E-AC5D-A9D4580CC2F2}" destId="{8A3AC29C-87D0-4D31-A09F-765679F387D0}" srcOrd="0" destOrd="0" presId="urn:microsoft.com/office/officeart/2005/8/layout/lProcess2"/>
    <dgm:cxn modelId="{B626587E-5012-4F2C-BECF-258F15CF8912}" type="presOf" srcId="{05A0EBF2-6AE8-4D34-B6CF-2AB263055D95}" destId="{497DEAD4-8AF7-4DCD-8D89-A608D5B319F3}" srcOrd="0" destOrd="0" presId="urn:microsoft.com/office/officeart/2005/8/layout/lProcess2"/>
    <dgm:cxn modelId="{452B5D9F-E98F-4285-8D5D-82345A45DDB2}" type="presOf" srcId="{559FF462-4578-4ECF-9EDC-00AB825D2DE7}" destId="{E6AF6D10-AD0E-4352-A1D7-22200843FE6F}" srcOrd="0" destOrd="0" presId="urn:microsoft.com/office/officeart/2005/8/layout/lProcess2"/>
    <dgm:cxn modelId="{AD94F1A4-A45A-4833-B47D-D0F9CDEB616F}" srcId="{05A0EBF2-6AE8-4D34-B6CF-2AB263055D95}" destId="{FF986903-FF39-457C-AC62-47F6690644EB}" srcOrd="0" destOrd="0" parTransId="{DAAB22A6-E49D-4731-82CD-247AD0CCB0E5}" sibTransId="{C0CA5E82-5FF8-4778-A21B-BB1C64575B64}"/>
    <dgm:cxn modelId="{2FAA09B5-0D03-497F-A01E-047FEF4FB427}" srcId="{0F95B85D-6B34-43DC-8928-E77C2ECB8AE0}" destId="{E6905807-9428-4555-90D3-DCF8B718ADF5}" srcOrd="0" destOrd="0" parTransId="{74486D6C-466D-452B-86FE-75CA59D4D66C}" sibTransId="{6E47C37D-7BEF-4D9E-8702-27856C5AC33B}"/>
    <dgm:cxn modelId="{04D6DEBB-205D-4774-A785-10B4941424BB}" type="presOf" srcId="{FF986903-FF39-457C-AC62-47F6690644EB}" destId="{5521DB25-8F8C-4AB9-95FC-41C5546125F2}" srcOrd="1" destOrd="0" presId="urn:microsoft.com/office/officeart/2005/8/layout/lProcess2"/>
    <dgm:cxn modelId="{853434C7-0141-4469-B9D7-3AEF19168EC7}" type="presOf" srcId="{59935759-E6AA-47CC-879E-BCCA3CBE1B35}" destId="{89C3241B-3593-4EC4-8A93-E8DF1D122DBB}" srcOrd="0" destOrd="0" presId="urn:microsoft.com/office/officeart/2005/8/layout/lProcess2"/>
    <dgm:cxn modelId="{16FE40C8-C2B9-4AE5-A762-11EB4E3800EC}" srcId="{EA1E1DDB-3BA0-440F-AD8A-BC8AF4EEA4C4}" destId="{8FDA6B3D-7B08-4128-A791-5DF8C6A679CE}" srcOrd="1" destOrd="0" parTransId="{BB5D05DA-BBEF-47D6-B6E3-2D6C7A17C271}" sibTransId="{AC380EAE-EC23-49EF-BC32-2E3903AD8B71}"/>
    <dgm:cxn modelId="{A16A10C9-19A9-41EE-B839-E3EBF916E9A7}" srcId="{0F95B85D-6B34-43DC-8928-E77C2ECB8AE0}" destId="{59935759-E6AA-47CC-879E-BCCA3CBE1B35}" srcOrd="1" destOrd="0" parTransId="{04AB3B1B-82C5-4722-A4A2-38D38BF087AC}" sibTransId="{9237CE33-6645-4024-B51A-8F8A39AE68DB}"/>
    <dgm:cxn modelId="{5E99C1CA-A79F-47EC-9EFC-2446C9504408}" type="presOf" srcId="{0F95B85D-6B34-43DC-8928-E77C2ECB8AE0}" destId="{D7D572C1-3A23-42EC-9842-F430C76A862B}" srcOrd="1" destOrd="0" presId="urn:microsoft.com/office/officeart/2005/8/layout/lProcess2"/>
    <dgm:cxn modelId="{89FAF3CD-6166-4D99-891C-E8F56705B8E5}" srcId="{FF986903-FF39-457C-AC62-47F6690644EB}" destId="{04475457-662C-4F2E-AC5D-A9D4580CC2F2}" srcOrd="1" destOrd="0" parTransId="{44148EF0-EF60-49CD-B767-8A7725F3DFEB}" sibTransId="{A0720229-EE41-4C91-809A-BB107BB39523}"/>
    <dgm:cxn modelId="{2610E2CE-18FC-4C6C-9E5A-046B804D5105}" type="presOf" srcId="{EA1E1DDB-3BA0-440F-AD8A-BC8AF4EEA4C4}" destId="{FF7705EA-33F7-45CF-8B1C-87230DE46EC8}" srcOrd="1" destOrd="0" presId="urn:microsoft.com/office/officeart/2005/8/layout/lProcess2"/>
    <dgm:cxn modelId="{7CA757D7-C798-4967-9FB8-E2A4EAA9BA58}" srcId="{FF986903-FF39-457C-AC62-47F6690644EB}" destId="{559FF462-4578-4ECF-9EDC-00AB825D2DE7}" srcOrd="0" destOrd="0" parTransId="{C88EF68A-27BA-4B2E-B0AC-D70F1E04239E}" sibTransId="{9626D482-2B48-452B-8CC8-88FCD6A8758C}"/>
    <dgm:cxn modelId="{D55118DA-D30B-42C9-8A1C-E3BF301E8E9A}" type="presOf" srcId="{0F95B85D-6B34-43DC-8928-E77C2ECB8AE0}" destId="{8A5F3BCA-228A-4687-800E-0BFF6FF29D6D}" srcOrd="0" destOrd="0" presId="urn:microsoft.com/office/officeart/2005/8/layout/lProcess2"/>
    <dgm:cxn modelId="{517B45EA-26CB-4B10-B36E-7DFD615E2AE3}" type="presOf" srcId="{FF986903-FF39-457C-AC62-47F6690644EB}" destId="{CD10DB0F-0A35-49EE-8BA5-652C87AE1EC0}" srcOrd="0" destOrd="0" presId="urn:microsoft.com/office/officeart/2005/8/layout/lProcess2"/>
    <dgm:cxn modelId="{9F84A3F9-D371-4940-9625-A1565800A404}" srcId="{0F95B85D-6B34-43DC-8928-E77C2ECB8AE0}" destId="{6FD4A931-B4FA-4580-9C38-20D3A119E874}" srcOrd="2" destOrd="0" parTransId="{7809CFB9-F2F5-4B3E-9401-20B2F8300783}" sibTransId="{7A2D9B7B-1E97-4FD1-A4CF-82F04D6098F0}"/>
    <dgm:cxn modelId="{03D409FA-BB88-4E93-ABDC-13BC58DF855E}" type="presOf" srcId="{57B24330-F0DE-4741-B73C-452F2F0ABC07}" destId="{563DD8FB-69D7-47F3-8C46-28A6BED250EE}" srcOrd="0" destOrd="0" presId="urn:microsoft.com/office/officeart/2005/8/layout/lProcess2"/>
    <dgm:cxn modelId="{58EF3FFE-D412-4174-AA4D-C2AAED6EB025}" srcId="{05A0EBF2-6AE8-4D34-B6CF-2AB263055D95}" destId="{0F95B85D-6B34-43DC-8928-E77C2ECB8AE0}" srcOrd="1" destOrd="0" parTransId="{9E1443CB-48C5-44BB-ADFA-D3E19D720E2D}" sibTransId="{4B2BFD48-0000-4CD2-A591-687715820514}"/>
    <dgm:cxn modelId="{E66D7965-D908-4D56-8967-99329B7E734B}" type="presParOf" srcId="{497DEAD4-8AF7-4DCD-8D89-A608D5B319F3}" destId="{9A96ED8C-3F57-445F-9619-A18897619A59}" srcOrd="0" destOrd="0" presId="urn:microsoft.com/office/officeart/2005/8/layout/lProcess2"/>
    <dgm:cxn modelId="{3F45FB87-E68C-42D7-BA9B-04859B29A5CE}" type="presParOf" srcId="{9A96ED8C-3F57-445F-9619-A18897619A59}" destId="{CD10DB0F-0A35-49EE-8BA5-652C87AE1EC0}" srcOrd="0" destOrd="0" presId="urn:microsoft.com/office/officeart/2005/8/layout/lProcess2"/>
    <dgm:cxn modelId="{FE95855E-A4FA-4D67-95D6-19D5BE396B4D}" type="presParOf" srcId="{9A96ED8C-3F57-445F-9619-A18897619A59}" destId="{5521DB25-8F8C-4AB9-95FC-41C5546125F2}" srcOrd="1" destOrd="0" presId="urn:microsoft.com/office/officeart/2005/8/layout/lProcess2"/>
    <dgm:cxn modelId="{B644C03E-B9D0-4C96-B1AB-D4857101F088}" type="presParOf" srcId="{9A96ED8C-3F57-445F-9619-A18897619A59}" destId="{1317B9AE-D964-49E6-923F-1ED22F2079D6}" srcOrd="2" destOrd="0" presId="urn:microsoft.com/office/officeart/2005/8/layout/lProcess2"/>
    <dgm:cxn modelId="{CA64738B-F51E-4808-A829-B11B0F8CAC90}" type="presParOf" srcId="{1317B9AE-D964-49E6-923F-1ED22F2079D6}" destId="{E712709C-0CD3-4D71-A119-130EA6BBC789}" srcOrd="0" destOrd="0" presId="urn:microsoft.com/office/officeart/2005/8/layout/lProcess2"/>
    <dgm:cxn modelId="{9CCBBE7A-AF54-411F-AD24-8C12DF35B77A}" type="presParOf" srcId="{E712709C-0CD3-4D71-A119-130EA6BBC789}" destId="{E6AF6D10-AD0E-4352-A1D7-22200843FE6F}" srcOrd="0" destOrd="0" presId="urn:microsoft.com/office/officeart/2005/8/layout/lProcess2"/>
    <dgm:cxn modelId="{885F9647-4C38-4443-B718-DF77C187DCC5}" type="presParOf" srcId="{E712709C-0CD3-4D71-A119-130EA6BBC789}" destId="{43376BD1-D643-4E5C-B169-EFEDB64AB72C}" srcOrd="1" destOrd="0" presId="urn:microsoft.com/office/officeart/2005/8/layout/lProcess2"/>
    <dgm:cxn modelId="{5ABB0EBD-C848-436B-89D4-4736FDC5D59C}" type="presParOf" srcId="{E712709C-0CD3-4D71-A119-130EA6BBC789}" destId="{8A3AC29C-87D0-4D31-A09F-765679F387D0}" srcOrd="2" destOrd="0" presId="urn:microsoft.com/office/officeart/2005/8/layout/lProcess2"/>
    <dgm:cxn modelId="{B1E4E08D-2BE3-42A2-8D9A-8CEB8622BE03}" type="presParOf" srcId="{497DEAD4-8AF7-4DCD-8D89-A608D5B319F3}" destId="{CF046E69-AE19-4D79-9FC1-A37D77B6E27E}" srcOrd="1" destOrd="0" presId="urn:microsoft.com/office/officeart/2005/8/layout/lProcess2"/>
    <dgm:cxn modelId="{D434D796-7AD3-4B65-B8BC-CB7BFF72FEF5}" type="presParOf" srcId="{497DEAD4-8AF7-4DCD-8D89-A608D5B319F3}" destId="{9B1A0463-45DD-40FB-87B1-788FE07C91BC}" srcOrd="2" destOrd="0" presId="urn:microsoft.com/office/officeart/2005/8/layout/lProcess2"/>
    <dgm:cxn modelId="{40266764-FB29-4572-B458-5EB30B811E57}" type="presParOf" srcId="{9B1A0463-45DD-40FB-87B1-788FE07C91BC}" destId="{8A5F3BCA-228A-4687-800E-0BFF6FF29D6D}" srcOrd="0" destOrd="0" presId="urn:microsoft.com/office/officeart/2005/8/layout/lProcess2"/>
    <dgm:cxn modelId="{93DEF5B7-D1C7-4E13-9AC4-8F9A5E501D8E}" type="presParOf" srcId="{9B1A0463-45DD-40FB-87B1-788FE07C91BC}" destId="{D7D572C1-3A23-42EC-9842-F430C76A862B}" srcOrd="1" destOrd="0" presId="urn:microsoft.com/office/officeart/2005/8/layout/lProcess2"/>
    <dgm:cxn modelId="{82BAD4C2-1945-4ECE-AD30-6A08646B2677}" type="presParOf" srcId="{9B1A0463-45DD-40FB-87B1-788FE07C91BC}" destId="{E19A22F8-2CEE-4FCB-AC98-0A72C622352F}" srcOrd="2" destOrd="0" presId="urn:microsoft.com/office/officeart/2005/8/layout/lProcess2"/>
    <dgm:cxn modelId="{7F6D92F7-74A0-41DB-A114-570DA7B70073}" type="presParOf" srcId="{E19A22F8-2CEE-4FCB-AC98-0A72C622352F}" destId="{EC388F9F-1126-48CD-88C3-9A193DC564BA}" srcOrd="0" destOrd="0" presId="urn:microsoft.com/office/officeart/2005/8/layout/lProcess2"/>
    <dgm:cxn modelId="{FC16F421-46DB-4AFD-9D13-A1EA1EE5A225}" type="presParOf" srcId="{EC388F9F-1126-48CD-88C3-9A193DC564BA}" destId="{7C6F1248-75BD-4D46-BF91-6FDFD69579D6}" srcOrd="0" destOrd="0" presId="urn:microsoft.com/office/officeart/2005/8/layout/lProcess2"/>
    <dgm:cxn modelId="{318C3C73-6CBE-4565-90FF-B1FB5143DBD9}" type="presParOf" srcId="{EC388F9F-1126-48CD-88C3-9A193DC564BA}" destId="{0F417FAF-E74E-4B46-A4F4-31AEA7DED081}" srcOrd="1" destOrd="0" presId="urn:microsoft.com/office/officeart/2005/8/layout/lProcess2"/>
    <dgm:cxn modelId="{49DDB5A1-79B7-43C7-8AE2-35A43D816DA8}" type="presParOf" srcId="{EC388F9F-1126-48CD-88C3-9A193DC564BA}" destId="{89C3241B-3593-4EC4-8A93-E8DF1D122DBB}" srcOrd="2" destOrd="0" presId="urn:microsoft.com/office/officeart/2005/8/layout/lProcess2"/>
    <dgm:cxn modelId="{94EE66AB-6180-4C2E-A878-363B0DB7F694}" type="presParOf" srcId="{EC388F9F-1126-48CD-88C3-9A193DC564BA}" destId="{40C91444-DCAD-4090-9CEF-A8D60F720EE3}" srcOrd="3" destOrd="0" presId="urn:microsoft.com/office/officeart/2005/8/layout/lProcess2"/>
    <dgm:cxn modelId="{3C225D5A-8492-4E53-A97B-3D1352A4D931}" type="presParOf" srcId="{EC388F9F-1126-48CD-88C3-9A193DC564BA}" destId="{5FE3DFFC-A69D-43A2-AC84-D4D55415D1AC}" srcOrd="4" destOrd="0" presId="urn:microsoft.com/office/officeart/2005/8/layout/lProcess2"/>
    <dgm:cxn modelId="{E638EED4-1416-4753-B93F-300A48929C67}" type="presParOf" srcId="{497DEAD4-8AF7-4DCD-8D89-A608D5B319F3}" destId="{B09793E2-C8F4-41FE-B57B-95403CE89847}" srcOrd="3" destOrd="0" presId="urn:microsoft.com/office/officeart/2005/8/layout/lProcess2"/>
    <dgm:cxn modelId="{E2BBD4EA-E3E8-4C8D-82DC-4F397B344A3F}" type="presParOf" srcId="{497DEAD4-8AF7-4DCD-8D89-A608D5B319F3}" destId="{4CC78FFD-31CB-4DA7-9631-0709489A1EFE}" srcOrd="4" destOrd="0" presId="urn:microsoft.com/office/officeart/2005/8/layout/lProcess2"/>
    <dgm:cxn modelId="{FD14F5F0-910C-4FC9-8C70-1F440F215F32}" type="presParOf" srcId="{4CC78FFD-31CB-4DA7-9631-0709489A1EFE}" destId="{D86C6CDE-7E0D-4019-9062-D7D71A5A1532}" srcOrd="0" destOrd="0" presId="urn:microsoft.com/office/officeart/2005/8/layout/lProcess2"/>
    <dgm:cxn modelId="{A879D0AC-1483-489B-A2BA-45452FA4850C}" type="presParOf" srcId="{4CC78FFD-31CB-4DA7-9631-0709489A1EFE}" destId="{FF7705EA-33F7-45CF-8B1C-87230DE46EC8}" srcOrd="1" destOrd="0" presId="urn:microsoft.com/office/officeart/2005/8/layout/lProcess2"/>
    <dgm:cxn modelId="{4C11032E-1954-4F10-8527-9A7EBC77071C}" type="presParOf" srcId="{4CC78FFD-31CB-4DA7-9631-0709489A1EFE}" destId="{7B313AD3-464E-49E9-8AB7-B3309F28ECB0}" srcOrd="2" destOrd="0" presId="urn:microsoft.com/office/officeart/2005/8/layout/lProcess2"/>
    <dgm:cxn modelId="{54F29473-6EF8-4323-A1B5-9724C3FA100F}" type="presParOf" srcId="{7B313AD3-464E-49E9-8AB7-B3309F28ECB0}" destId="{4D5C7FC1-17BD-4424-8161-E94A0B37E41C}" srcOrd="0" destOrd="0" presId="urn:microsoft.com/office/officeart/2005/8/layout/lProcess2"/>
    <dgm:cxn modelId="{F4DAC0F5-B0FC-4645-A98C-64C02936983A}" type="presParOf" srcId="{4D5C7FC1-17BD-4424-8161-E94A0B37E41C}" destId="{2B5E087C-63FE-4D0F-838D-2105DDB6276E}" srcOrd="0" destOrd="0" presId="urn:microsoft.com/office/officeart/2005/8/layout/lProcess2"/>
    <dgm:cxn modelId="{978ECF33-634E-474B-8E3E-52D86D6FB7FA}" type="presParOf" srcId="{4D5C7FC1-17BD-4424-8161-E94A0B37E41C}" destId="{521A26C9-2078-40F5-AF65-7B2941F26E83}" srcOrd="1" destOrd="0" presId="urn:microsoft.com/office/officeart/2005/8/layout/lProcess2"/>
    <dgm:cxn modelId="{185780CC-0462-4B44-9D06-7B53BE8E4DE5}" type="presParOf" srcId="{4D5C7FC1-17BD-4424-8161-E94A0B37E41C}" destId="{AF556D87-4914-4525-AACC-69E663588168}" srcOrd="2" destOrd="0" presId="urn:microsoft.com/office/officeart/2005/8/layout/lProcess2"/>
    <dgm:cxn modelId="{5C01A96E-3F84-4F26-98A6-CDAEA59AB262}" type="presParOf" srcId="{4D5C7FC1-17BD-4424-8161-E94A0B37E41C}" destId="{91F9246F-91AB-40BC-8755-8F6BABBE82DF}" srcOrd="3" destOrd="0" presId="urn:microsoft.com/office/officeart/2005/8/layout/lProcess2"/>
    <dgm:cxn modelId="{A1463C52-AA70-41BC-A89D-D59BAA72781D}" type="presParOf" srcId="{4D5C7FC1-17BD-4424-8161-E94A0B37E41C}" destId="{563DD8FB-69D7-47F3-8C46-28A6BED250EE}"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8FF238B-A56E-498B-BBF6-BB459383BB3C}" type="doc">
      <dgm:prSet loTypeId="urn:microsoft.com/office/officeart/2005/8/layout/vList5" loCatId="list" qsTypeId="urn:microsoft.com/office/officeart/2005/8/quickstyle/simple1#1" qsCatId="simple" csTypeId="urn:microsoft.com/office/officeart/2005/8/colors/colorful1#6" csCatId="colorful" phldr="1"/>
      <dgm:spPr/>
      <dgm:t>
        <a:bodyPr/>
        <a:lstStyle/>
        <a:p>
          <a:endParaRPr lang="zh-TW" altLang="en-US"/>
        </a:p>
      </dgm:t>
    </dgm:pt>
    <dgm:pt modelId="{B0525917-29B2-49D0-A1E5-F787314A2838}">
      <dgm:prSet phldrT="[文字]" custT="1"/>
      <dgm:spPr/>
      <dgm:t>
        <a:bodyPr/>
        <a:lstStyle/>
        <a:p>
          <a:r>
            <a:rPr kumimoji="0" lang="zh-TW" altLang="en-US" sz="2400" b="1" i="0" u="none" strike="noStrike" cap="none" normalizeH="0" baseline="0" dirty="0">
              <a:ln/>
              <a:effectLst/>
              <a:latin typeface="標楷體" pitchFamily="65" charset="-120"/>
              <a:ea typeface="標楷體" pitchFamily="65" charset="-120"/>
              <a:cs typeface="BiauKai"/>
            </a:rPr>
            <a:t>在取得交易憑證後，於</a:t>
          </a:r>
          <a:r>
            <a:rPr kumimoji="0" lang="zh-TW" altLang="en-US" sz="2400" b="1" i="0" u="sng" strike="noStrike" cap="none" normalizeH="0" baseline="0" dirty="0">
              <a:ln/>
              <a:effectLst/>
              <a:latin typeface="標楷體" pitchFamily="65" charset="-120"/>
              <a:ea typeface="標楷體" pitchFamily="65" charset="-120"/>
              <a:cs typeface="BiauKai"/>
            </a:rPr>
            <a:t>預算管理系統</a:t>
          </a:r>
          <a:r>
            <a:rPr kumimoji="0" lang="zh-TW" altLang="en-US" sz="2400" b="1" i="0" u="none" strike="noStrike" cap="none" normalizeH="0" baseline="0" dirty="0">
              <a:ln/>
              <a:effectLst/>
              <a:latin typeface="標楷體" pitchFamily="65" charset="-120"/>
              <a:ea typeface="標楷體" pitchFamily="65" charset="-120"/>
              <a:cs typeface="BiauKai"/>
            </a:rPr>
            <a:t>印出</a:t>
          </a:r>
          <a:r>
            <a:rPr kumimoji="0" lang="en-US" altLang="zh-TW" sz="2400" b="1" i="0" u="none" strike="noStrike" cap="none" normalizeH="0" baseline="0" dirty="0">
              <a:ln/>
              <a:effectLst/>
              <a:latin typeface="標楷體" pitchFamily="65" charset="-120"/>
              <a:ea typeface="標楷體" pitchFamily="65" charset="-120"/>
              <a:cs typeface="BiauKai"/>
            </a:rPr>
            <a:t>『</a:t>
          </a:r>
          <a:r>
            <a:rPr kumimoji="0" lang="zh-TW" altLang="en-US" sz="2400" b="1" i="0" u="none" strike="noStrike" cap="none" normalizeH="0" baseline="0" dirty="0">
              <a:ln/>
              <a:effectLst/>
              <a:latin typeface="標楷體" pitchFamily="65" charset="-120"/>
              <a:ea typeface="標楷體" pitchFamily="65" charset="-120"/>
              <a:cs typeface="BiauKai"/>
            </a:rPr>
            <a:t>黏貼憑證用紙</a:t>
          </a:r>
          <a:r>
            <a:rPr kumimoji="0" lang="en-US" altLang="zh-TW" sz="2400" b="1" i="0" u="none" strike="noStrike" cap="none" normalizeH="0" baseline="0" dirty="0">
              <a:ln/>
              <a:effectLst/>
              <a:latin typeface="標楷體" pitchFamily="65" charset="-120"/>
              <a:ea typeface="標楷體" pitchFamily="65" charset="-120"/>
              <a:cs typeface="BiauKai"/>
            </a:rPr>
            <a:t>』</a:t>
          </a:r>
          <a:r>
            <a:rPr kumimoji="0" lang="zh-TW" altLang="en-US" sz="2400" b="1" i="0" u="none" strike="noStrike" cap="none" normalizeH="0" baseline="0" dirty="0">
              <a:ln/>
              <a:effectLst/>
              <a:latin typeface="標楷體" pitchFamily="65" charset="-120"/>
              <a:ea typeface="標楷體" pitchFamily="65" charset="-120"/>
              <a:cs typeface="BiauKai"/>
            </a:rPr>
            <a:t>。</a:t>
          </a:r>
          <a:endParaRPr lang="zh-TW" altLang="en-US" sz="2400" dirty="0">
            <a:latin typeface="標楷體" pitchFamily="65" charset="-120"/>
            <a:ea typeface="標楷體" pitchFamily="65" charset="-120"/>
            <a:cs typeface="BiauKai"/>
          </a:endParaRPr>
        </a:p>
      </dgm:t>
    </dgm:pt>
    <dgm:pt modelId="{ADBE0E82-F16B-4186-948C-92660855BE88}" type="parTrans" cxnId="{4019334C-ED67-4A41-B920-A3131FA7CA73}">
      <dgm:prSet/>
      <dgm:spPr/>
      <dgm:t>
        <a:bodyPr/>
        <a:lstStyle/>
        <a:p>
          <a:endParaRPr lang="zh-TW" altLang="en-US">
            <a:solidFill>
              <a:srgbClr val="292934"/>
            </a:solidFill>
            <a:latin typeface="BiauKai"/>
            <a:ea typeface="BiauKai"/>
            <a:cs typeface="BiauKai"/>
          </a:endParaRPr>
        </a:p>
      </dgm:t>
    </dgm:pt>
    <dgm:pt modelId="{B1D70B88-1219-435F-A9F3-D56B0246D76A}" type="sibTrans" cxnId="{4019334C-ED67-4A41-B920-A3131FA7CA73}">
      <dgm:prSet/>
      <dgm:spPr/>
      <dgm:t>
        <a:bodyPr/>
        <a:lstStyle/>
        <a:p>
          <a:endParaRPr lang="zh-TW" altLang="en-US">
            <a:solidFill>
              <a:srgbClr val="292934"/>
            </a:solidFill>
            <a:latin typeface="BiauKai"/>
            <a:ea typeface="BiauKai"/>
            <a:cs typeface="BiauKai"/>
          </a:endParaRPr>
        </a:p>
      </dgm:t>
    </dgm:pt>
    <dgm:pt modelId="{C15EE957-EB89-46D1-BA98-4F4584D92E58}">
      <dgm:prSet phldrT="[文字]" custT="1"/>
      <dgm:spPr/>
      <dgm:t>
        <a:bodyPr/>
        <a:lstStyle/>
        <a:p>
          <a:r>
            <a:rPr lang="zh-TW" altLang="en-US" sz="3200" b="1" dirty="0">
              <a:latin typeface="標楷體" pitchFamily="65" charset="-120"/>
              <a:ea typeface="標楷體" pitchFamily="65" charset="-120"/>
              <a:cs typeface="BiauKai"/>
            </a:rPr>
            <a:t>採購驗收</a:t>
          </a:r>
        </a:p>
      </dgm:t>
    </dgm:pt>
    <dgm:pt modelId="{0A3D2F77-5237-49BD-AE2E-A7B49C31D01F}" type="parTrans" cxnId="{F11ABA32-DEF4-431C-A4DE-16CA1BA5315E}">
      <dgm:prSet/>
      <dgm:spPr/>
      <dgm:t>
        <a:bodyPr/>
        <a:lstStyle/>
        <a:p>
          <a:endParaRPr lang="zh-TW" altLang="en-US">
            <a:solidFill>
              <a:srgbClr val="292934"/>
            </a:solidFill>
            <a:latin typeface="BiauKai"/>
            <a:ea typeface="BiauKai"/>
            <a:cs typeface="BiauKai"/>
          </a:endParaRPr>
        </a:p>
      </dgm:t>
    </dgm:pt>
    <dgm:pt modelId="{91230915-9FA7-401F-A87D-9929C7A83CC6}" type="sibTrans" cxnId="{F11ABA32-DEF4-431C-A4DE-16CA1BA5315E}">
      <dgm:prSet/>
      <dgm:spPr/>
      <dgm:t>
        <a:bodyPr/>
        <a:lstStyle/>
        <a:p>
          <a:endParaRPr lang="zh-TW" altLang="en-US">
            <a:solidFill>
              <a:srgbClr val="292934"/>
            </a:solidFill>
            <a:latin typeface="BiauKai"/>
            <a:ea typeface="BiauKai"/>
            <a:cs typeface="BiauKai"/>
          </a:endParaRPr>
        </a:p>
      </dgm:t>
    </dgm:pt>
    <dgm:pt modelId="{FD7B120C-EBC2-4758-9B8E-3F07B993CF23}">
      <dgm:prSet phldrT="[文字]" custT="1"/>
      <dgm:spPr/>
      <dgm:t>
        <a:bodyPr/>
        <a:lstStyle/>
        <a:p>
          <a:r>
            <a:rPr kumimoji="0" lang="zh-TW" altLang="en-US" sz="2400" b="1" i="0" u="none" strike="noStrike" cap="none" normalizeH="0" baseline="0" dirty="0">
              <a:ln/>
              <a:effectLst/>
              <a:latin typeface="標楷體" pitchFamily="65" charset="-120"/>
              <a:ea typeface="標楷體" pitchFamily="65" charset="-120"/>
              <a:cs typeface="BiauKai"/>
            </a:rPr>
            <a:t>在設備完成初驗時，於</a:t>
          </a:r>
          <a:r>
            <a:rPr kumimoji="0" lang="zh-TW" altLang="en-US" sz="2400" b="1" i="0" u="sng" strike="noStrike" cap="none" normalizeH="0" baseline="0" dirty="0">
              <a:ln/>
              <a:effectLst/>
              <a:latin typeface="標楷體" pitchFamily="65" charset="-120"/>
              <a:ea typeface="標楷體" pitchFamily="65" charset="-120"/>
              <a:cs typeface="BiauKai"/>
            </a:rPr>
            <a:t>採購驗收系統</a:t>
          </a:r>
          <a:r>
            <a:rPr kumimoji="0" lang="zh-TW" altLang="en-US" sz="2400" b="1" i="0" u="none" strike="noStrike" cap="none" normalizeH="0" baseline="0" dirty="0">
              <a:ln/>
              <a:effectLst/>
              <a:latin typeface="標楷體" pitchFamily="65" charset="-120"/>
              <a:ea typeface="標楷體" pitchFamily="65" charset="-120"/>
              <a:cs typeface="BiauKai"/>
            </a:rPr>
            <a:t>列印驗收單時一併列印</a:t>
          </a:r>
          <a:r>
            <a:rPr kumimoji="0" lang="en-US" altLang="zh-TW" sz="2400" b="1" i="0" u="none" strike="noStrike" cap="none" normalizeH="0" baseline="0" dirty="0">
              <a:ln/>
              <a:effectLst/>
              <a:latin typeface="標楷體" pitchFamily="65" charset="-120"/>
              <a:ea typeface="標楷體" pitchFamily="65" charset="-120"/>
              <a:cs typeface="BiauKai"/>
            </a:rPr>
            <a:t>『</a:t>
          </a:r>
          <a:r>
            <a:rPr kumimoji="0" lang="zh-TW" altLang="en-US" sz="2400" b="1" i="0" u="none" strike="noStrike" cap="none" normalizeH="0" baseline="0" dirty="0">
              <a:ln/>
              <a:effectLst/>
              <a:latin typeface="標楷體" pitchFamily="65" charset="-120"/>
              <a:ea typeface="標楷體" pitchFamily="65" charset="-120"/>
              <a:cs typeface="BiauKai"/>
            </a:rPr>
            <a:t>黏貼憑證用紙</a:t>
          </a:r>
          <a:r>
            <a:rPr kumimoji="0" lang="en-US" altLang="zh-TW" sz="2400" b="1" i="0" u="none" strike="noStrike" cap="none" normalizeH="0" baseline="0" dirty="0">
              <a:ln/>
              <a:effectLst/>
              <a:latin typeface="標楷體" pitchFamily="65" charset="-120"/>
              <a:ea typeface="標楷體" pitchFamily="65" charset="-120"/>
              <a:cs typeface="BiauKai"/>
            </a:rPr>
            <a:t>』</a:t>
          </a:r>
          <a:r>
            <a:rPr kumimoji="0" lang="zh-TW" altLang="en-US" sz="2800" b="1" i="0" u="none" strike="noStrike" cap="none" normalizeH="0" baseline="0" dirty="0">
              <a:ln/>
              <a:effectLst/>
              <a:latin typeface="BiauKai"/>
              <a:ea typeface="BiauKai"/>
              <a:cs typeface="BiauKai"/>
            </a:rPr>
            <a:t>。</a:t>
          </a:r>
        </a:p>
      </dgm:t>
    </dgm:pt>
    <dgm:pt modelId="{4B014ABE-7D24-4F57-9386-B4DA547ECF9D}" type="parTrans" cxnId="{CDDDC513-B354-481D-8370-7E912F3A5867}">
      <dgm:prSet/>
      <dgm:spPr/>
      <dgm:t>
        <a:bodyPr/>
        <a:lstStyle/>
        <a:p>
          <a:endParaRPr lang="zh-TW" altLang="en-US">
            <a:solidFill>
              <a:srgbClr val="292934"/>
            </a:solidFill>
            <a:latin typeface="BiauKai"/>
            <a:ea typeface="BiauKai"/>
            <a:cs typeface="BiauKai"/>
          </a:endParaRPr>
        </a:p>
      </dgm:t>
    </dgm:pt>
    <dgm:pt modelId="{F1626ACA-11AE-49D9-97B4-7446D3E4B5C5}" type="sibTrans" cxnId="{CDDDC513-B354-481D-8370-7E912F3A5867}">
      <dgm:prSet/>
      <dgm:spPr/>
      <dgm:t>
        <a:bodyPr/>
        <a:lstStyle/>
        <a:p>
          <a:endParaRPr lang="zh-TW" altLang="en-US">
            <a:solidFill>
              <a:srgbClr val="292934"/>
            </a:solidFill>
            <a:latin typeface="BiauKai"/>
            <a:ea typeface="BiauKai"/>
            <a:cs typeface="BiauKai"/>
          </a:endParaRPr>
        </a:p>
      </dgm:t>
    </dgm:pt>
    <dgm:pt modelId="{B4632DD2-030E-4C6B-9316-B67612180B2C}">
      <dgm:prSet phldrT="[文字]" custT="1"/>
      <dgm:spPr/>
      <dgm:t>
        <a:bodyPr/>
        <a:lstStyle/>
        <a:p>
          <a:r>
            <a:rPr lang="zh-TW" altLang="en-US" sz="3200" b="1" dirty="0">
              <a:latin typeface="標楷體" pitchFamily="65" charset="-120"/>
              <a:ea typeface="標楷體" pitchFamily="65" charset="-120"/>
              <a:cs typeface="BiauKai"/>
            </a:rPr>
            <a:t>費用申請</a:t>
          </a:r>
        </a:p>
      </dgm:t>
    </dgm:pt>
    <dgm:pt modelId="{D4A72BF0-4D86-44E0-86E9-42267FF5F0A4}" type="parTrans" cxnId="{84851F74-889E-4398-AA36-43B0A2CE845A}">
      <dgm:prSet/>
      <dgm:spPr/>
      <dgm:t>
        <a:bodyPr/>
        <a:lstStyle/>
        <a:p>
          <a:endParaRPr lang="zh-TW" altLang="en-US">
            <a:solidFill>
              <a:srgbClr val="292934"/>
            </a:solidFill>
            <a:latin typeface="BiauKai"/>
            <a:ea typeface="BiauKai"/>
            <a:cs typeface="BiauKai"/>
          </a:endParaRPr>
        </a:p>
      </dgm:t>
    </dgm:pt>
    <dgm:pt modelId="{F8F35A75-5F83-4B5F-A017-938BEEFBB6B9}" type="sibTrans" cxnId="{84851F74-889E-4398-AA36-43B0A2CE845A}">
      <dgm:prSet/>
      <dgm:spPr/>
      <dgm:t>
        <a:bodyPr/>
        <a:lstStyle/>
        <a:p>
          <a:endParaRPr lang="zh-TW" altLang="en-US">
            <a:solidFill>
              <a:srgbClr val="292934"/>
            </a:solidFill>
            <a:latin typeface="BiauKai"/>
            <a:ea typeface="BiauKai"/>
            <a:cs typeface="BiauKai"/>
          </a:endParaRPr>
        </a:p>
      </dgm:t>
    </dgm:pt>
    <dgm:pt modelId="{5EADEF01-86E6-4779-BD0A-D33A7DA62A61}" type="pres">
      <dgm:prSet presAssocID="{88FF238B-A56E-498B-BBF6-BB459383BB3C}" presName="Name0" presStyleCnt="0">
        <dgm:presLayoutVars>
          <dgm:dir/>
          <dgm:animLvl val="lvl"/>
          <dgm:resizeHandles val="exact"/>
        </dgm:presLayoutVars>
      </dgm:prSet>
      <dgm:spPr/>
    </dgm:pt>
    <dgm:pt modelId="{2BCBA8FC-FBDB-4DF4-9A49-DD413E93D060}" type="pres">
      <dgm:prSet presAssocID="{B4632DD2-030E-4C6B-9316-B67612180B2C}" presName="linNode" presStyleCnt="0"/>
      <dgm:spPr/>
    </dgm:pt>
    <dgm:pt modelId="{F69FED65-6EFB-49BB-A55E-EE2E5DBBF7D3}" type="pres">
      <dgm:prSet presAssocID="{B4632DD2-030E-4C6B-9316-B67612180B2C}" presName="parentText" presStyleLbl="node1" presStyleIdx="0" presStyleCnt="2" custScaleX="46393">
        <dgm:presLayoutVars>
          <dgm:chMax val="1"/>
          <dgm:bulletEnabled val="1"/>
        </dgm:presLayoutVars>
      </dgm:prSet>
      <dgm:spPr/>
    </dgm:pt>
    <dgm:pt modelId="{59F2E4D4-6722-4B2C-8F61-0CDFA3A6040D}" type="pres">
      <dgm:prSet presAssocID="{B4632DD2-030E-4C6B-9316-B67612180B2C}" presName="descendantText" presStyleLbl="alignAccFollowNode1" presStyleIdx="0" presStyleCnt="2" custScaleX="129528" custLinFactNeighborX="14347" custLinFactNeighborY="352">
        <dgm:presLayoutVars>
          <dgm:bulletEnabled val="1"/>
        </dgm:presLayoutVars>
      </dgm:prSet>
      <dgm:spPr/>
    </dgm:pt>
    <dgm:pt modelId="{E8F5C740-27A5-4F82-B2E4-37AC14816B64}" type="pres">
      <dgm:prSet presAssocID="{F8F35A75-5F83-4B5F-A017-938BEEFBB6B9}" presName="sp" presStyleCnt="0"/>
      <dgm:spPr/>
    </dgm:pt>
    <dgm:pt modelId="{500E2AA2-D360-4C57-8986-537C3CB246F4}" type="pres">
      <dgm:prSet presAssocID="{C15EE957-EB89-46D1-BA98-4F4584D92E58}" presName="linNode" presStyleCnt="0"/>
      <dgm:spPr/>
    </dgm:pt>
    <dgm:pt modelId="{2CC60FF0-5F7D-4122-8DE8-C41E97C83BE4}" type="pres">
      <dgm:prSet presAssocID="{C15EE957-EB89-46D1-BA98-4F4584D92E58}" presName="parentText" presStyleLbl="node1" presStyleIdx="1" presStyleCnt="2" custScaleX="46199">
        <dgm:presLayoutVars>
          <dgm:chMax val="1"/>
          <dgm:bulletEnabled val="1"/>
        </dgm:presLayoutVars>
      </dgm:prSet>
      <dgm:spPr/>
    </dgm:pt>
    <dgm:pt modelId="{3E085E04-E719-42E1-B75A-22A6B2F466F5}" type="pres">
      <dgm:prSet presAssocID="{C15EE957-EB89-46D1-BA98-4F4584D92E58}" presName="descendantText" presStyleLbl="alignAccFollowNode1" presStyleIdx="1" presStyleCnt="2" custScaleX="129153">
        <dgm:presLayoutVars>
          <dgm:bulletEnabled val="1"/>
        </dgm:presLayoutVars>
      </dgm:prSet>
      <dgm:spPr/>
    </dgm:pt>
  </dgm:ptLst>
  <dgm:cxnLst>
    <dgm:cxn modelId="{CDDDC513-B354-481D-8370-7E912F3A5867}" srcId="{C15EE957-EB89-46D1-BA98-4F4584D92E58}" destId="{FD7B120C-EBC2-4758-9B8E-3F07B993CF23}" srcOrd="0" destOrd="0" parTransId="{4B014ABE-7D24-4F57-9386-B4DA547ECF9D}" sibTransId="{F1626ACA-11AE-49D9-97B4-7446D3E4B5C5}"/>
    <dgm:cxn modelId="{F11ABA32-DEF4-431C-A4DE-16CA1BA5315E}" srcId="{88FF238B-A56E-498B-BBF6-BB459383BB3C}" destId="{C15EE957-EB89-46D1-BA98-4F4584D92E58}" srcOrd="1" destOrd="0" parTransId="{0A3D2F77-5237-49BD-AE2E-A7B49C31D01F}" sibTransId="{91230915-9FA7-401F-A87D-9929C7A83CC6}"/>
    <dgm:cxn modelId="{FF038A33-CD18-4270-A85A-1A1F46CA01C0}" type="presOf" srcId="{B4632DD2-030E-4C6B-9316-B67612180B2C}" destId="{F69FED65-6EFB-49BB-A55E-EE2E5DBBF7D3}" srcOrd="0" destOrd="0" presId="urn:microsoft.com/office/officeart/2005/8/layout/vList5"/>
    <dgm:cxn modelId="{4F967936-A471-43F7-BD98-CC8F9984A11B}" type="presOf" srcId="{B0525917-29B2-49D0-A1E5-F787314A2838}" destId="{59F2E4D4-6722-4B2C-8F61-0CDFA3A6040D}" srcOrd="0" destOrd="0" presId="urn:microsoft.com/office/officeart/2005/8/layout/vList5"/>
    <dgm:cxn modelId="{4019334C-ED67-4A41-B920-A3131FA7CA73}" srcId="{B4632DD2-030E-4C6B-9316-B67612180B2C}" destId="{B0525917-29B2-49D0-A1E5-F787314A2838}" srcOrd="0" destOrd="0" parTransId="{ADBE0E82-F16B-4186-948C-92660855BE88}" sibTransId="{B1D70B88-1219-435F-A9F3-D56B0246D76A}"/>
    <dgm:cxn modelId="{84851F74-889E-4398-AA36-43B0A2CE845A}" srcId="{88FF238B-A56E-498B-BBF6-BB459383BB3C}" destId="{B4632DD2-030E-4C6B-9316-B67612180B2C}" srcOrd="0" destOrd="0" parTransId="{D4A72BF0-4D86-44E0-86E9-42267FF5F0A4}" sibTransId="{F8F35A75-5F83-4B5F-A017-938BEEFBB6B9}"/>
    <dgm:cxn modelId="{964CEF95-D091-4A15-931F-9F7DBBDBB304}" type="presOf" srcId="{88FF238B-A56E-498B-BBF6-BB459383BB3C}" destId="{5EADEF01-86E6-4779-BD0A-D33A7DA62A61}" srcOrd="0" destOrd="0" presId="urn:microsoft.com/office/officeart/2005/8/layout/vList5"/>
    <dgm:cxn modelId="{3FD084D4-CAB4-413F-8CE2-E246E4751233}" type="presOf" srcId="{C15EE957-EB89-46D1-BA98-4F4584D92E58}" destId="{2CC60FF0-5F7D-4122-8DE8-C41E97C83BE4}" srcOrd="0" destOrd="0" presId="urn:microsoft.com/office/officeart/2005/8/layout/vList5"/>
    <dgm:cxn modelId="{1B6136FD-3818-4E5E-8AB9-68FDD9813396}" type="presOf" srcId="{FD7B120C-EBC2-4758-9B8E-3F07B993CF23}" destId="{3E085E04-E719-42E1-B75A-22A6B2F466F5}" srcOrd="0" destOrd="0" presId="urn:microsoft.com/office/officeart/2005/8/layout/vList5"/>
    <dgm:cxn modelId="{CDEC52A9-D384-4001-B723-D0915E56289C}" type="presParOf" srcId="{5EADEF01-86E6-4779-BD0A-D33A7DA62A61}" destId="{2BCBA8FC-FBDB-4DF4-9A49-DD413E93D060}" srcOrd="0" destOrd="0" presId="urn:microsoft.com/office/officeart/2005/8/layout/vList5"/>
    <dgm:cxn modelId="{7DD0D0AE-70FD-49A6-A9B8-9F6156963A0A}" type="presParOf" srcId="{2BCBA8FC-FBDB-4DF4-9A49-DD413E93D060}" destId="{F69FED65-6EFB-49BB-A55E-EE2E5DBBF7D3}" srcOrd="0" destOrd="0" presId="urn:microsoft.com/office/officeart/2005/8/layout/vList5"/>
    <dgm:cxn modelId="{B8F91E6F-8A6A-4644-91C4-DE474B3FEC46}" type="presParOf" srcId="{2BCBA8FC-FBDB-4DF4-9A49-DD413E93D060}" destId="{59F2E4D4-6722-4B2C-8F61-0CDFA3A6040D}" srcOrd="1" destOrd="0" presId="urn:microsoft.com/office/officeart/2005/8/layout/vList5"/>
    <dgm:cxn modelId="{AF238B86-D63F-4FDC-A81C-9D63F103E4F0}" type="presParOf" srcId="{5EADEF01-86E6-4779-BD0A-D33A7DA62A61}" destId="{E8F5C740-27A5-4F82-B2E4-37AC14816B64}" srcOrd="1" destOrd="0" presId="urn:microsoft.com/office/officeart/2005/8/layout/vList5"/>
    <dgm:cxn modelId="{B7DD4235-61D3-4887-95D2-B5E84072E01D}" type="presParOf" srcId="{5EADEF01-86E6-4779-BD0A-D33A7DA62A61}" destId="{500E2AA2-D360-4C57-8986-537C3CB246F4}" srcOrd="2" destOrd="0" presId="urn:microsoft.com/office/officeart/2005/8/layout/vList5"/>
    <dgm:cxn modelId="{BD79E70E-EDF5-4099-8486-E64177CDC002}" type="presParOf" srcId="{500E2AA2-D360-4C57-8986-537C3CB246F4}" destId="{2CC60FF0-5F7D-4122-8DE8-C41E97C83BE4}" srcOrd="0" destOrd="0" presId="urn:microsoft.com/office/officeart/2005/8/layout/vList5"/>
    <dgm:cxn modelId="{4C70E37C-68FE-4345-8194-A24CFFDEFC0F}" type="presParOf" srcId="{500E2AA2-D360-4C57-8986-537C3CB246F4}" destId="{3E085E04-E719-42E1-B75A-22A6B2F466F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5A0EBF2-6AE8-4D34-B6CF-2AB263055D95}" type="doc">
      <dgm:prSet loTypeId="urn:microsoft.com/office/officeart/2005/8/layout/lProcess2" loCatId="relationship" qsTypeId="urn:microsoft.com/office/officeart/2005/8/quickstyle/simple1#10" qsCatId="simple" csTypeId="urn:microsoft.com/office/officeart/2005/8/colors/accent1_1" csCatId="accent1" phldr="1"/>
      <dgm:spPr/>
      <dgm:t>
        <a:bodyPr/>
        <a:lstStyle/>
        <a:p>
          <a:endParaRPr lang="zh-TW" altLang="en-US"/>
        </a:p>
      </dgm:t>
    </dgm:pt>
    <dgm:pt modelId="{FF986903-FF39-457C-AC62-47F6690644EB}">
      <dgm:prSet phldrT="[文字]" custT="1"/>
      <dgm:spPr/>
      <dgm:t>
        <a:bodyPr/>
        <a:lstStyle/>
        <a:p>
          <a:pPr rtl="0"/>
          <a:r>
            <a:rPr lang="zh-TW" altLang="en-US" sz="3200" dirty="0">
              <a:latin typeface="標楷體" pitchFamily="65" charset="-120"/>
              <a:ea typeface="標楷體" pitchFamily="65" charset="-120"/>
            </a:rPr>
            <a:t>個人款項</a:t>
          </a:r>
        </a:p>
      </dgm:t>
    </dgm:pt>
    <dgm:pt modelId="{DAAB22A6-E49D-4731-82CD-247AD0CCB0E5}" type="parTrans" cxnId="{AD94F1A4-A45A-4833-B47D-D0F9CDEB616F}">
      <dgm:prSet/>
      <dgm:spPr/>
      <dgm:t>
        <a:bodyPr/>
        <a:lstStyle/>
        <a:p>
          <a:endParaRPr lang="zh-TW" altLang="en-US"/>
        </a:p>
      </dgm:t>
    </dgm:pt>
    <dgm:pt modelId="{C0CA5E82-5FF8-4778-A21B-BB1C64575B64}" type="sibTrans" cxnId="{AD94F1A4-A45A-4833-B47D-D0F9CDEB616F}">
      <dgm:prSet/>
      <dgm:spPr/>
      <dgm:t>
        <a:bodyPr/>
        <a:lstStyle/>
        <a:p>
          <a:endParaRPr lang="zh-TW" altLang="en-US"/>
        </a:p>
      </dgm:t>
    </dgm:pt>
    <dgm:pt modelId="{559FF462-4578-4ECF-9EDC-00AB825D2DE7}">
      <dgm:prSet phldrT="[文字]" custT="1"/>
      <dgm:spPr/>
      <dgm:t>
        <a:bodyPr/>
        <a:lstStyle/>
        <a:p>
          <a:r>
            <a:rPr lang="zh-TW" altLang="en-US" sz="2000" b="1" dirty="0">
              <a:latin typeface="標楷體" pitchFamily="65" charset="-120"/>
              <a:ea typeface="標楷體" pitchFamily="65" charset="-120"/>
            </a:rPr>
            <a:t>一個月付款二次</a:t>
          </a:r>
        </a:p>
      </dgm:t>
    </dgm:pt>
    <dgm:pt modelId="{C88EF68A-27BA-4B2E-B0AC-D70F1E04239E}" type="parTrans" cxnId="{7CA757D7-C798-4967-9FB8-E2A4EAA9BA58}">
      <dgm:prSet/>
      <dgm:spPr/>
      <dgm:t>
        <a:bodyPr/>
        <a:lstStyle/>
        <a:p>
          <a:endParaRPr lang="zh-TW" altLang="en-US"/>
        </a:p>
      </dgm:t>
    </dgm:pt>
    <dgm:pt modelId="{9626D482-2B48-452B-8CC8-88FCD6A8758C}" type="sibTrans" cxnId="{7CA757D7-C798-4967-9FB8-E2A4EAA9BA58}">
      <dgm:prSet/>
      <dgm:spPr/>
      <dgm:t>
        <a:bodyPr/>
        <a:lstStyle/>
        <a:p>
          <a:endParaRPr lang="zh-TW" altLang="en-US"/>
        </a:p>
      </dgm:t>
    </dgm:pt>
    <dgm:pt modelId="{AF9CB9E0-33AA-488E-9A10-085DDB740214}">
      <dgm:prSet phldrT="[文字]" custT="1"/>
      <dgm:spPr/>
      <dgm:t>
        <a:bodyPr/>
        <a:lstStyle/>
        <a:p>
          <a:pPr rtl="0"/>
          <a:r>
            <a:rPr lang="zh-TW" altLang="en-US" sz="3600" dirty="0">
              <a:latin typeface="標楷體" pitchFamily="65" charset="-120"/>
              <a:ea typeface="標楷體" pitchFamily="65" charset="-120"/>
            </a:rPr>
            <a:t>廠商款項</a:t>
          </a:r>
        </a:p>
      </dgm:t>
    </dgm:pt>
    <dgm:pt modelId="{14338A59-83D1-4045-B13A-838B010FF3DA}" type="parTrans" cxnId="{073F659E-C530-4DB3-9E91-0FA15CDB0157}">
      <dgm:prSet/>
      <dgm:spPr/>
      <dgm:t>
        <a:bodyPr/>
        <a:lstStyle/>
        <a:p>
          <a:endParaRPr lang="zh-TW" altLang="en-US"/>
        </a:p>
      </dgm:t>
    </dgm:pt>
    <dgm:pt modelId="{A99E797B-3C9D-437D-A8C5-4B3ADB6C427B}" type="sibTrans" cxnId="{073F659E-C530-4DB3-9E91-0FA15CDB0157}">
      <dgm:prSet/>
      <dgm:spPr/>
      <dgm:t>
        <a:bodyPr/>
        <a:lstStyle/>
        <a:p>
          <a:endParaRPr lang="zh-TW" altLang="en-US"/>
        </a:p>
      </dgm:t>
    </dgm:pt>
    <dgm:pt modelId="{C3421DD8-8248-4389-9AA2-B90F419F74FB}">
      <dgm:prSet phldrT="[文字]" custT="1"/>
      <dgm:spPr/>
      <dgm:t>
        <a:bodyPr/>
        <a:lstStyle/>
        <a:p>
          <a:r>
            <a:rPr lang="zh-TW" altLang="en-US" sz="2000" b="1" dirty="0">
              <a:latin typeface="標楷體" pitchFamily="65" charset="-120"/>
              <a:ea typeface="標楷體" pitchFamily="65" charset="-120"/>
            </a:rPr>
            <a:t>一個月付款一次</a:t>
          </a:r>
        </a:p>
      </dgm:t>
    </dgm:pt>
    <dgm:pt modelId="{0E926C93-E5F9-4F65-BF85-A5E28ADE768D}" type="parTrans" cxnId="{F5B3CE01-E051-4965-BA0D-15A40C64BC54}">
      <dgm:prSet/>
      <dgm:spPr/>
      <dgm:t>
        <a:bodyPr/>
        <a:lstStyle/>
        <a:p>
          <a:endParaRPr lang="zh-TW" altLang="en-US"/>
        </a:p>
      </dgm:t>
    </dgm:pt>
    <dgm:pt modelId="{B3AC2CFE-75E0-4C29-9515-B6660E5B2CCA}" type="sibTrans" cxnId="{F5B3CE01-E051-4965-BA0D-15A40C64BC54}">
      <dgm:prSet/>
      <dgm:spPr/>
      <dgm:t>
        <a:bodyPr/>
        <a:lstStyle/>
        <a:p>
          <a:endParaRPr lang="zh-TW" altLang="en-US"/>
        </a:p>
      </dgm:t>
    </dgm:pt>
    <dgm:pt modelId="{3EDD8857-122B-443E-828E-D9CC867EBB00}">
      <dgm:prSet phldrT="[文字]" custT="1"/>
      <dgm:spPr/>
      <dgm:t>
        <a:bodyPr/>
        <a:lstStyle/>
        <a:p>
          <a:r>
            <a:rPr kumimoji="0" lang="zh-TW" altLang="en-US" sz="2000" b="1" i="0" u="none" strike="noStrike" cap="none" normalizeH="0" baseline="0" dirty="0">
              <a:ln/>
              <a:effectLst/>
              <a:latin typeface="標楷體" pitchFamily="65" charset="-120"/>
              <a:ea typeface="標楷體" pitchFamily="65" charset="-120"/>
            </a:rPr>
            <a:t>每月</a:t>
          </a:r>
          <a:r>
            <a:rPr kumimoji="0" lang="en-US" altLang="zh-TW" sz="2000" b="1" i="0" u="none" strike="noStrike" cap="none" normalizeH="0" baseline="0" dirty="0">
              <a:ln/>
              <a:effectLst/>
              <a:latin typeface="標楷體" pitchFamily="65" charset="-120"/>
              <a:ea typeface="標楷體" pitchFamily="65" charset="-120"/>
            </a:rPr>
            <a:t>5</a:t>
          </a:r>
          <a:r>
            <a:rPr kumimoji="0" lang="zh-TW" altLang="en-US" sz="2000" b="1" i="0" u="none" strike="noStrike" cap="none" normalizeH="0" baseline="0" dirty="0">
              <a:ln/>
              <a:effectLst/>
              <a:latin typeface="標楷體" pitchFamily="65" charset="-120"/>
              <a:ea typeface="標楷體" pitchFamily="65" charset="-120"/>
            </a:rPr>
            <a:t>日前將上個月發票或收據連同申請單送至會計室請款</a:t>
          </a:r>
          <a:endParaRPr lang="zh-TW" altLang="en-US" sz="2000" dirty="0"/>
        </a:p>
      </dgm:t>
    </dgm:pt>
    <dgm:pt modelId="{9375624D-293F-486C-969B-6708BF9BC290}" type="parTrans" cxnId="{238244EE-4A51-4A70-869C-CDD4BFFBE999}">
      <dgm:prSet/>
      <dgm:spPr/>
      <dgm:t>
        <a:bodyPr/>
        <a:lstStyle/>
        <a:p>
          <a:endParaRPr lang="zh-TW" altLang="en-US"/>
        </a:p>
      </dgm:t>
    </dgm:pt>
    <dgm:pt modelId="{DEB38359-88F8-4995-A0DF-6871E4002208}" type="sibTrans" cxnId="{238244EE-4A51-4A70-869C-CDD4BFFBE999}">
      <dgm:prSet/>
      <dgm:spPr/>
      <dgm:t>
        <a:bodyPr/>
        <a:lstStyle/>
        <a:p>
          <a:endParaRPr lang="zh-TW" altLang="en-US"/>
        </a:p>
      </dgm:t>
    </dgm:pt>
    <dgm:pt modelId="{04475457-662C-4F2E-AC5D-A9D4580CC2F2}">
      <dgm:prSet custT="1"/>
      <dgm:spPr/>
      <dgm:t>
        <a:bodyPr/>
        <a:lstStyle/>
        <a:p>
          <a:pPr algn="ctr" rtl="0"/>
          <a:r>
            <a:rPr kumimoji="0" lang="zh-TW" altLang="en-US" sz="2000" b="1" i="0" u="none" strike="noStrike" cap="none" normalizeH="0" baseline="0" dirty="0">
              <a:ln/>
              <a:effectLst/>
              <a:latin typeface="標楷體" pitchFamily="65" charset="-120"/>
              <a:ea typeface="標楷體" pitchFamily="65" charset="-120"/>
            </a:rPr>
            <a:t>每月</a:t>
          </a:r>
          <a:r>
            <a:rPr kumimoji="0" lang="en-US" altLang="zh-TW" sz="2000" b="1" i="0" u="none" strike="noStrike" cap="none" normalizeH="0" baseline="0" dirty="0">
              <a:ln/>
              <a:effectLst/>
              <a:latin typeface="標楷體" pitchFamily="65" charset="-120"/>
              <a:ea typeface="標楷體" pitchFamily="65" charset="-120"/>
            </a:rPr>
            <a:t>5</a:t>
          </a:r>
          <a:r>
            <a:rPr kumimoji="0" lang="zh-TW" altLang="en-US" sz="2000" b="1" i="0" u="none" strike="noStrike" cap="none" normalizeH="0" baseline="0" dirty="0">
              <a:ln/>
              <a:effectLst/>
              <a:latin typeface="標楷體" pitchFamily="65" charset="-120"/>
              <a:ea typeface="標楷體" pitchFamily="65" charset="-120"/>
            </a:rPr>
            <a:t>或</a:t>
          </a:r>
          <a:r>
            <a:rPr kumimoji="0" lang="en-US" altLang="zh-TW" sz="2000" b="1" i="0" u="none" strike="noStrike" cap="none" normalizeH="0" baseline="0" dirty="0">
              <a:ln/>
              <a:effectLst/>
              <a:latin typeface="標楷體" pitchFamily="65" charset="-120"/>
              <a:ea typeface="標楷體" pitchFamily="65" charset="-120"/>
            </a:rPr>
            <a:t>20</a:t>
          </a:r>
          <a:r>
            <a:rPr kumimoji="0" lang="zh-TW" altLang="en-US" sz="2000" b="1" i="0" u="none" strike="noStrike" cap="none" normalizeH="0" baseline="0" dirty="0">
              <a:ln/>
              <a:effectLst/>
              <a:latin typeface="標楷體" pitchFamily="65" charset="-120"/>
              <a:ea typeface="標楷體" pitchFamily="65" charset="-120"/>
            </a:rPr>
            <a:t>日前將上個月發票或收據連同申請單送至會計室請款</a:t>
          </a:r>
        </a:p>
      </dgm:t>
    </dgm:pt>
    <dgm:pt modelId="{44148EF0-EF60-49CD-B767-8A7725F3DFEB}" type="parTrans" cxnId="{89FAF3CD-6166-4D99-891C-E8F56705B8E5}">
      <dgm:prSet/>
      <dgm:spPr/>
      <dgm:t>
        <a:bodyPr/>
        <a:lstStyle/>
        <a:p>
          <a:endParaRPr lang="zh-TW" altLang="en-US"/>
        </a:p>
      </dgm:t>
    </dgm:pt>
    <dgm:pt modelId="{A0720229-EE41-4C91-809A-BB107BB39523}" type="sibTrans" cxnId="{89FAF3CD-6166-4D99-891C-E8F56705B8E5}">
      <dgm:prSet/>
      <dgm:spPr/>
      <dgm:t>
        <a:bodyPr/>
        <a:lstStyle/>
        <a:p>
          <a:endParaRPr lang="zh-TW" altLang="en-US"/>
        </a:p>
      </dgm:t>
    </dgm:pt>
    <dgm:pt modelId="{8B409837-040D-4D08-8A32-9CBE61374E5D}">
      <dgm:prSet custT="1"/>
      <dgm:spPr/>
      <dgm:t>
        <a:bodyPr/>
        <a:lstStyle/>
        <a:p>
          <a:r>
            <a:rPr lang="zh-TW" altLang="en-US" sz="2000" b="1" dirty="0">
              <a:latin typeface="標楷體" pitchFamily="65" charset="-120"/>
              <a:ea typeface="標楷體" pitchFamily="65" charset="-120"/>
            </a:rPr>
            <a:t>逾期送達者併入下期付款</a:t>
          </a:r>
        </a:p>
      </dgm:t>
    </dgm:pt>
    <dgm:pt modelId="{891383B8-ED3F-4A27-B5C3-91035A6B063D}" type="parTrans" cxnId="{F966969D-8D61-4EA6-85EE-3E27A003734D}">
      <dgm:prSet/>
      <dgm:spPr/>
      <dgm:t>
        <a:bodyPr/>
        <a:lstStyle/>
        <a:p>
          <a:endParaRPr lang="zh-TW" altLang="en-US"/>
        </a:p>
      </dgm:t>
    </dgm:pt>
    <dgm:pt modelId="{4C8DD08E-B6C7-4AE2-86F2-7DB0336373D4}" type="sibTrans" cxnId="{F966969D-8D61-4EA6-85EE-3E27A003734D}">
      <dgm:prSet/>
      <dgm:spPr/>
      <dgm:t>
        <a:bodyPr/>
        <a:lstStyle/>
        <a:p>
          <a:endParaRPr lang="zh-TW" altLang="en-US"/>
        </a:p>
      </dgm:t>
    </dgm:pt>
    <dgm:pt modelId="{39066C88-1E3A-4FD0-A495-2C7515A5C215}">
      <dgm:prSet custT="1"/>
      <dgm:spPr/>
      <dgm:t>
        <a:bodyPr/>
        <a:lstStyle/>
        <a:p>
          <a:r>
            <a:rPr lang="zh-TW" altLang="en-US" sz="2000" b="1" dirty="0">
              <a:latin typeface="標楷體" pitchFamily="65" charset="-120"/>
              <a:ea typeface="標楷體" pitchFamily="65" charset="-120"/>
            </a:rPr>
            <a:t>逾期送達者併入下期付款</a:t>
          </a:r>
        </a:p>
      </dgm:t>
    </dgm:pt>
    <dgm:pt modelId="{D26BD2AE-D709-4A48-8A29-0AD8DEBD92EC}" type="parTrans" cxnId="{8F1FAD0A-CF0F-4D3C-BB66-72B33AECB86C}">
      <dgm:prSet/>
      <dgm:spPr/>
      <dgm:t>
        <a:bodyPr/>
        <a:lstStyle/>
        <a:p>
          <a:endParaRPr lang="zh-TW" altLang="en-US"/>
        </a:p>
      </dgm:t>
    </dgm:pt>
    <dgm:pt modelId="{62045A8E-D7E6-4584-A6C9-74E9D7DBAACD}" type="sibTrans" cxnId="{8F1FAD0A-CF0F-4D3C-BB66-72B33AECB86C}">
      <dgm:prSet/>
      <dgm:spPr/>
      <dgm:t>
        <a:bodyPr/>
        <a:lstStyle/>
        <a:p>
          <a:endParaRPr lang="zh-TW" altLang="en-US"/>
        </a:p>
      </dgm:t>
    </dgm:pt>
    <dgm:pt modelId="{497DEAD4-8AF7-4DCD-8D89-A608D5B319F3}" type="pres">
      <dgm:prSet presAssocID="{05A0EBF2-6AE8-4D34-B6CF-2AB263055D95}" presName="theList" presStyleCnt="0">
        <dgm:presLayoutVars>
          <dgm:dir/>
          <dgm:animLvl val="lvl"/>
          <dgm:resizeHandles val="exact"/>
        </dgm:presLayoutVars>
      </dgm:prSet>
      <dgm:spPr/>
    </dgm:pt>
    <dgm:pt modelId="{9A96ED8C-3F57-445F-9619-A18897619A59}" type="pres">
      <dgm:prSet presAssocID="{FF986903-FF39-457C-AC62-47F6690644EB}" presName="compNode" presStyleCnt="0"/>
      <dgm:spPr/>
    </dgm:pt>
    <dgm:pt modelId="{CD10DB0F-0A35-49EE-8BA5-652C87AE1EC0}" type="pres">
      <dgm:prSet presAssocID="{FF986903-FF39-457C-AC62-47F6690644EB}" presName="aNode" presStyleLbl="bgShp" presStyleIdx="0" presStyleCnt="2" custLinFactNeighborX="-54" custLinFactNeighborY="1315"/>
      <dgm:spPr/>
    </dgm:pt>
    <dgm:pt modelId="{5521DB25-8F8C-4AB9-95FC-41C5546125F2}" type="pres">
      <dgm:prSet presAssocID="{FF986903-FF39-457C-AC62-47F6690644EB}" presName="textNode" presStyleLbl="bgShp" presStyleIdx="0" presStyleCnt="2"/>
      <dgm:spPr/>
    </dgm:pt>
    <dgm:pt modelId="{1317B9AE-D964-49E6-923F-1ED22F2079D6}" type="pres">
      <dgm:prSet presAssocID="{FF986903-FF39-457C-AC62-47F6690644EB}" presName="compChildNode" presStyleCnt="0"/>
      <dgm:spPr/>
    </dgm:pt>
    <dgm:pt modelId="{E712709C-0CD3-4D71-A119-130EA6BBC789}" type="pres">
      <dgm:prSet presAssocID="{FF986903-FF39-457C-AC62-47F6690644EB}" presName="theInnerList" presStyleCnt="0"/>
      <dgm:spPr/>
    </dgm:pt>
    <dgm:pt modelId="{E6AF6D10-AD0E-4352-A1D7-22200843FE6F}" type="pres">
      <dgm:prSet presAssocID="{559FF462-4578-4ECF-9EDC-00AB825D2DE7}" presName="childNode" presStyleLbl="node1" presStyleIdx="0" presStyleCnt="6" custScaleY="93622" custLinFactY="-39805" custLinFactNeighborX="799" custLinFactNeighborY="-100000">
        <dgm:presLayoutVars>
          <dgm:bulletEnabled val="1"/>
        </dgm:presLayoutVars>
      </dgm:prSet>
      <dgm:spPr/>
    </dgm:pt>
    <dgm:pt modelId="{43376BD1-D643-4E5C-B169-EFEDB64AB72C}" type="pres">
      <dgm:prSet presAssocID="{559FF462-4578-4ECF-9EDC-00AB825D2DE7}" presName="aSpace2" presStyleCnt="0"/>
      <dgm:spPr/>
    </dgm:pt>
    <dgm:pt modelId="{8A3AC29C-87D0-4D31-A09F-765679F387D0}" type="pres">
      <dgm:prSet presAssocID="{04475457-662C-4F2E-AC5D-A9D4580CC2F2}" presName="childNode" presStyleLbl="node1" presStyleIdx="1" presStyleCnt="6" custScaleX="101442" custScaleY="217398" custLinFactY="-29509" custLinFactNeighborX="799" custLinFactNeighborY="-100000">
        <dgm:presLayoutVars>
          <dgm:bulletEnabled val="1"/>
        </dgm:presLayoutVars>
      </dgm:prSet>
      <dgm:spPr/>
    </dgm:pt>
    <dgm:pt modelId="{A1C65753-B695-4DE3-87EA-1A4D36B21D4A}" type="pres">
      <dgm:prSet presAssocID="{04475457-662C-4F2E-AC5D-A9D4580CC2F2}" presName="aSpace2" presStyleCnt="0"/>
      <dgm:spPr/>
    </dgm:pt>
    <dgm:pt modelId="{193FC14C-CB0D-4788-B82E-019402B9C76F}" type="pres">
      <dgm:prSet presAssocID="{8B409837-040D-4D08-8A32-9CBE61374E5D}" presName="childNode" presStyleLbl="node1" presStyleIdx="2" presStyleCnt="6" custScaleX="103040" custScaleY="139981">
        <dgm:presLayoutVars>
          <dgm:bulletEnabled val="1"/>
        </dgm:presLayoutVars>
      </dgm:prSet>
      <dgm:spPr/>
    </dgm:pt>
    <dgm:pt modelId="{CF046E69-AE19-4D79-9FC1-A37D77B6E27E}" type="pres">
      <dgm:prSet presAssocID="{FF986903-FF39-457C-AC62-47F6690644EB}" presName="aSpace" presStyleCnt="0"/>
      <dgm:spPr/>
    </dgm:pt>
    <dgm:pt modelId="{642FF9D4-9B40-4E8B-A718-EC3A9D0A016A}" type="pres">
      <dgm:prSet presAssocID="{AF9CB9E0-33AA-488E-9A10-085DDB740214}" presName="compNode" presStyleCnt="0"/>
      <dgm:spPr/>
    </dgm:pt>
    <dgm:pt modelId="{CA7534BF-3D0C-427B-8B86-2E2A5C7A5FED}" type="pres">
      <dgm:prSet presAssocID="{AF9CB9E0-33AA-488E-9A10-085DDB740214}" presName="aNode" presStyleLbl="bgShp" presStyleIdx="1" presStyleCnt="2" custScaleX="99070" custLinFactNeighborX="3648"/>
      <dgm:spPr/>
    </dgm:pt>
    <dgm:pt modelId="{63062D82-CCB0-4FD7-8415-45CF2B21EE4F}" type="pres">
      <dgm:prSet presAssocID="{AF9CB9E0-33AA-488E-9A10-085DDB740214}" presName="textNode" presStyleLbl="bgShp" presStyleIdx="1" presStyleCnt="2"/>
      <dgm:spPr/>
    </dgm:pt>
    <dgm:pt modelId="{247C7A4E-C1F4-4389-BCD8-45A2B67ACAD6}" type="pres">
      <dgm:prSet presAssocID="{AF9CB9E0-33AA-488E-9A10-085DDB740214}" presName="compChildNode" presStyleCnt="0"/>
      <dgm:spPr/>
    </dgm:pt>
    <dgm:pt modelId="{35DE8A0E-D927-43BB-9EAE-314312FB2810}" type="pres">
      <dgm:prSet presAssocID="{AF9CB9E0-33AA-488E-9A10-085DDB740214}" presName="theInnerList" presStyleCnt="0"/>
      <dgm:spPr/>
    </dgm:pt>
    <dgm:pt modelId="{E9B9666B-1C3F-4DB5-B5FF-59AC35949E79}" type="pres">
      <dgm:prSet presAssocID="{C3421DD8-8248-4389-9AA2-B90F419F74FB}" presName="childNode" presStyleLbl="node1" presStyleIdx="3" presStyleCnt="6" custScaleY="49162" custLinFactY="-11648" custLinFactNeighborX="-1650" custLinFactNeighborY="-100000">
        <dgm:presLayoutVars>
          <dgm:bulletEnabled val="1"/>
        </dgm:presLayoutVars>
      </dgm:prSet>
      <dgm:spPr/>
    </dgm:pt>
    <dgm:pt modelId="{6F64E8A4-C5BE-42CB-ACC8-BE890352DA2B}" type="pres">
      <dgm:prSet presAssocID="{C3421DD8-8248-4389-9AA2-B90F419F74FB}" presName="aSpace2" presStyleCnt="0"/>
      <dgm:spPr/>
    </dgm:pt>
    <dgm:pt modelId="{523BE0E0-9833-48CB-A02A-E89FB3B4FA88}" type="pres">
      <dgm:prSet presAssocID="{3EDD8857-122B-443E-828E-D9CC867EBB00}" presName="childNode" presStyleLbl="node1" presStyleIdx="4" presStyleCnt="6" custLinFactY="-12175" custLinFactNeighborX="-1650" custLinFactNeighborY="-100000">
        <dgm:presLayoutVars>
          <dgm:bulletEnabled val="1"/>
        </dgm:presLayoutVars>
      </dgm:prSet>
      <dgm:spPr/>
    </dgm:pt>
    <dgm:pt modelId="{B60B6ADF-A861-45BC-A5A8-AA1855385308}" type="pres">
      <dgm:prSet presAssocID="{3EDD8857-122B-443E-828E-D9CC867EBB00}" presName="aSpace2" presStyleCnt="0"/>
      <dgm:spPr/>
    </dgm:pt>
    <dgm:pt modelId="{9E5AE321-8A80-4915-8531-CC74F52AF9D8}" type="pres">
      <dgm:prSet presAssocID="{39066C88-1E3A-4FD0-A495-2C7515A5C215}" presName="childNode" presStyleLbl="node1" presStyleIdx="5" presStyleCnt="6" custScaleY="64079" custLinFactNeighborX="-1184" custLinFactNeighborY="-41002">
        <dgm:presLayoutVars>
          <dgm:bulletEnabled val="1"/>
        </dgm:presLayoutVars>
      </dgm:prSet>
      <dgm:spPr/>
    </dgm:pt>
  </dgm:ptLst>
  <dgm:cxnLst>
    <dgm:cxn modelId="{F5B3CE01-E051-4965-BA0D-15A40C64BC54}" srcId="{AF9CB9E0-33AA-488E-9A10-085DDB740214}" destId="{C3421DD8-8248-4389-9AA2-B90F419F74FB}" srcOrd="0" destOrd="0" parTransId="{0E926C93-E5F9-4F65-BF85-A5E28ADE768D}" sibTransId="{B3AC2CFE-75E0-4C29-9515-B6660E5B2CCA}"/>
    <dgm:cxn modelId="{8F1FAD0A-CF0F-4D3C-BB66-72B33AECB86C}" srcId="{AF9CB9E0-33AA-488E-9A10-085DDB740214}" destId="{39066C88-1E3A-4FD0-A495-2C7515A5C215}" srcOrd="2" destOrd="0" parTransId="{D26BD2AE-D709-4A48-8A29-0AD8DEBD92EC}" sibTransId="{62045A8E-D7E6-4584-A6C9-74E9D7DBAACD}"/>
    <dgm:cxn modelId="{DD2E450E-ED83-4C5E-9B55-0C09E933C5FB}" type="presOf" srcId="{3EDD8857-122B-443E-828E-D9CC867EBB00}" destId="{523BE0E0-9833-48CB-A02A-E89FB3B4FA88}" srcOrd="0" destOrd="0" presId="urn:microsoft.com/office/officeart/2005/8/layout/lProcess2"/>
    <dgm:cxn modelId="{79624923-C986-4EE5-8F86-FA7B0BEDF6EE}" type="presOf" srcId="{FF986903-FF39-457C-AC62-47F6690644EB}" destId="{CD10DB0F-0A35-49EE-8BA5-652C87AE1EC0}" srcOrd="0" destOrd="0" presId="urn:microsoft.com/office/officeart/2005/8/layout/lProcess2"/>
    <dgm:cxn modelId="{5432DE24-A39E-47A4-B863-0311BEF002EE}" type="presOf" srcId="{04475457-662C-4F2E-AC5D-A9D4580CC2F2}" destId="{8A3AC29C-87D0-4D31-A09F-765679F387D0}" srcOrd="0" destOrd="0" presId="urn:microsoft.com/office/officeart/2005/8/layout/lProcess2"/>
    <dgm:cxn modelId="{61335D6A-EFBB-4B2E-B635-49C38C6FED04}" type="presOf" srcId="{AF9CB9E0-33AA-488E-9A10-085DDB740214}" destId="{63062D82-CCB0-4FD7-8415-45CF2B21EE4F}" srcOrd="1" destOrd="0" presId="urn:microsoft.com/office/officeart/2005/8/layout/lProcess2"/>
    <dgm:cxn modelId="{8BCDE373-E0A1-4B14-82C5-D622D0B3DB32}" type="presOf" srcId="{C3421DD8-8248-4389-9AA2-B90F419F74FB}" destId="{E9B9666B-1C3F-4DB5-B5FF-59AC35949E79}" srcOrd="0" destOrd="0" presId="urn:microsoft.com/office/officeart/2005/8/layout/lProcess2"/>
    <dgm:cxn modelId="{093C3E7E-5F77-4478-A5BF-289812C2FE62}" type="presOf" srcId="{8B409837-040D-4D08-8A32-9CBE61374E5D}" destId="{193FC14C-CB0D-4788-B82E-019402B9C76F}" srcOrd="0" destOrd="0" presId="urn:microsoft.com/office/officeart/2005/8/layout/lProcess2"/>
    <dgm:cxn modelId="{F966969D-8D61-4EA6-85EE-3E27A003734D}" srcId="{FF986903-FF39-457C-AC62-47F6690644EB}" destId="{8B409837-040D-4D08-8A32-9CBE61374E5D}" srcOrd="2" destOrd="0" parTransId="{891383B8-ED3F-4A27-B5C3-91035A6B063D}" sibTransId="{4C8DD08E-B6C7-4AE2-86F2-7DB0336373D4}"/>
    <dgm:cxn modelId="{073F659E-C530-4DB3-9E91-0FA15CDB0157}" srcId="{05A0EBF2-6AE8-4D34-B6CF-2AB263055D95}" destId="{AF9CB9E0-33AA-488E-9A10-085DDB740214}" srcOrd="1" destOrd="0" parTransId="{14338A59-83D1-4045-B13A-838B010FF3DA}" sibTransId="{A99E797B-3C9D-437D-A8C5-4B3ADB6C427B}"/>
    <dgm:cxn modelId="{AD94F1A4-A45A-4833-B47D-D0F9CDEB616F}" srcId="{05A0EBF2-6AE8-4D34-B6CF-2AB263055D95}" destId="{FF986903-FF39-457C-AC62-47F6690644EB}" srcOrd="0" destOrd="0" parTransId="{DAAB22A6-E49D-4731-82CD-247AD0CCB0E5}" sibTransId="{C0CA5E82-5FF8-4778-A21B-BB1C64575B64}"/>
    <dgm:cxn modelId="{F7EC48B6-DFAA-42DA-AC49-15C4BEF9DC36}" type="presOf" srcId="{FF986903-FF39-457C-AC62-47F6690644EB}" destId="{5521DB25-8F8C-4AB9-95FC-41C5546125F2}" srcOrd="1" destOrd="0" presId="urn:microsoft.com/office/officeart/2005/8/layout/lProcess2"/>
    <dgm:cxn modelId="{63A83EBE-3AEC-41FB-9F5B-1A0A83BA6659}" type="presOf" srcId="{559FF462-4578-4ECF-9EDC-00AB825D2DE7}" destId="{E6AF6D10-AD0E-4352-A1D7-22200843FE6F}" srcOrd="0" destOrd="0" presId="urn:microsoft.com/office/officeart/2005/8/layout/lProcess2"/>
    <dgm:cxn modelId="{89FAF3CD-6166-4D99-891C-E8F56705B8E5}" srcId="{FF986903-FF39-457C-AC62-47F6690644EB}" destId="{04475457-662C-4F2E-AC5D-A9D4580CC2F2}" srcOrd="1" destOrd="0" parTransId="{44148EF0-EF60-49CD-B767-8A7725F3DFEB}" sibTransId="{A0720229-EE41-4C91-809A-BB107BB39523}"/>
    <dgm:cxn modelId="{7CA757D7-C798-4967-9FB8-E2A4EAA9BA58}" srcId="{FF986903-FF39-457C-AC62-47F6690644EB}" destId="{559FF462-4578-4ECF-9EDC-00AB825D2DE7}" srcOrd="0" destOrd="0" parTransId="{C88EF68A-27BA-4B2E-B0AC-D70F1E04239E}" sibTransId="{9626D482-2B48-452B-8CC8-88FCD6A8758C}"/>
    <dgm:cxn modelId="{90DBD2EB-EAFB-4194-82C8-3D168AE8F9E8}" type="presOf" srcId="{AF9CB9E0-33AA-488E-9A10-085DDB740214}" destId="{CA7534BF-3D0C-427B-8B86-2E2A5C7A5FED}" srcOrd="0" destOrd="0" presId="urn:microsoft.com/office/officeart/2005/8/layout/lProcess2"/>
    <dgm:cxn modelId="{238244EE-4A51-4A70-869C-CDD4BFFBE999}" srcId="{AF9CB9E0-33AA-488E-9A10-085DDB740214}" destId="{3EDD8857-122B-443E-828E-D9CC867EBB00}" srcOrd="1" destOrd="0" parTransId="{9375624D-293F-486C-969B-6708BF9BC290}" sibTransId="{DEB38359-88F8-4995-A0DF-6871E4002208}"/>
    <dgm:cxn modelId="{6714A1F1-DBA3-426C-8C44-DCA5635C471C}" type="presOf" srcId="{05A0EBF2-6AE8-4D34-B6CF-2AB263055D95}" destId="{497DEAD4-8AF7-4DCD-8D89-A608D5B319F3}" srcOrd="0" destOrd="0" presId="urn:microsoft.com/office/officeart/2005/8/layout/lProcess2"/>
    <dgm:cxn modelId="{95B62FFD-FFC2-4323-AA68-874E27E6FBE0}" type="presOf" srcId="{39066C88-1E3A-4FD0-A495-2C7515A5C215}" destId="{9E5AE321-8A80-4915-8531-CC74F52AF9D8}" srcOrd="0" destOrd="0" presId="urn:microsoft.com/office/officeart/2005/8/layout/lProcess2"/>
    <dgm:cxn modelId="{C0C6C586-A716-481C-A77E-B429C985C4A8}" type="presParOf" srcId="{497DEAD4-8AF7-4DCD-8D89-A608D5B319F3}" destId="{9A96ED8C-3F57-445F-9619-A18897619A59}" srcOrd="0" destOrd="0" presId="urn:microsoft.com/office/officeart/2005/8/layout/lProcess2"/>
    <dgm:cxn modelId="{D3EF8C0C-BD40-4691-838B-642A92438592}" type="presParOf" srcId="{9A96ED8C-3F57-445F-9619-A18897619A59}" destId="{CD10DB0F-0A35-49EE-8BA5-652C87AE1EC0}" srcOrd="0" destOrd="0" presId="urn:microsoft.com/office/officeart/2005/8/layout/lProcess2"/>
    <dgm:cxn modelId="{711222DA-6ECD-41A1-9A34-D36526582AD3}" type="presParOf" srcId="{9A96ED8C-3F57-445F-9619-A18897619A59}" destId="{5521DB25-8F8C-4AB9-95FC-41C5546125F2}" srcOrd="1" destOrd="0" presId="urn:microsoft.com/office/officeart/2005/8/layout/lProcess2"/>
    <dgm:cxn modelId="{D66BFAAC-AEB7-47CC-8959-E7D34F74F0A2}" type="presParOf" srcId="{9A96ED8C-3F57-445F-9619-A18897619A59}" destId="{1317B9AE-D964-49E6-923F-1ED22F2079D6}" srcOrd="2" destOrd="0" presId="urn:microsoft.com/office/officeart/2005/8/layout/lProcess2"/>
    <dgm:cxn modelId="{18BF67B5-2D24-4F0B-9A16-17F3F1B4044E}" type="presParOf" srcId="{1317B9AE-D964-49E6-923F-1ED22F2079D6}" destId="{E712709C-0CD3-4D71-A119-130EA6BBC789}" srcOrd="0" destOrd="0" presId="urn:microsoft.com/office/officeart/2005/8/layout/lProcess2"/>
    <dgm:cxn modelId="{F47FF50F-D702-4A78-B693-998B548A4704}" type="presParOf" srcId="{E712709C-0CD3-4D71-A119-130EA6BBC789}" destId="{E6AF6D10-AD0E-4352-A1D7-22200843FE6F}" srcOrd="0" destOrd="0" presId="urn:microsoft.com/office/officeart/2005/8/layout/lProcess2"/>
    <dgm:cxn modelId="{D5A2E1D6-2B4D-48D4-B05C-C2021BB5B977}" type="presParOf" srcId="{E712709C-0CD3-4D71-A119-130EA6BBC789}" destId="{43376BD1-D643-4E5C-B169-EFEDB64AB72C}" srcOrd="1" destOrd="0" presId="urn:microsoft.com/office/officeart/2005/8/layout/lProcess2"/>
    <dgm:cxn modelId="{1A0A1DF4-E4A7-487C-A78C-557205EEBBBE}" type="presParOf" srcId="{E712709C-0CD3-4D71-A119-130EA6BBC789}" destId="{8A3AC29C-87D0-4D31-A09F-765679F387D0}" srcOrd="2" destOrd="0" presId="urn:microsoft.com/office/officeart/2005/8/layout/lProcess2"/>
    <dgm:cxn modelId="{B141B3D7-108C-4C22-B6D6-88091254C50B}" type="presParOf" srcId="{E712709C-0CD3-4D71-A119-130EA6BBC789}" destId="{A1C65753-B695-4DE3-87EA-1A4D36B21D4A}" srcOrd="3" destOrd="0" presId="urn:microsoft.com/office/officeart/2005/8/layout/lProcess2"/>
    <dgm:cxn modelId="{EE5014CC-7E14-4DE2-BC09-4159ABC650F9}" type="presParOf" srcId="{E712709C-0CD3-4D71-A119-130EA6BBC789}" destId="{193FC14C-CB0D-4788-B82E-019402B9C76F}" srcOrd="4" destOrd="0" presId="urn:microsoft.com/office/officeart/2005/8/layout/lProcess2"/>
    <dgm:cxn modelId="{13A9698F-C6D0-4749-8860-ADA5E822EA2D}" type="presParOf" srcId="{497DEAD4-8AF7-4DCD-8D89-A608D5B319F3}" destId="{CF046E69-AE19-4D79-9FC1-A37D77B6E27E}" srcOrd="1" destOrd="0" presId="urn:microsoft.com/office/officeart/2005/8/layout/lProcess2"/>
    <dgm:cxn modelId="{805F0B44-91E0-4DA5-92D2-B2677EBF635B}" type="presParOf" srcId="{497DEAD4-8AF7-4DCD-8D89-A608D5B319F3}" destId="{642FF9D4-9B40-4E8B-A718-EC3A9D0A016A}" srcOrd="2" destOrd="0" presId="urn:microsoft.com/office/officeart/2005/8/layout/lProcess2"/>
    <dgm:cxn modelId="{3B64EB0F-1A9F-4C40-B127-4B33F7B25B26}" type="presParOf" srcId="{642FF9D4-9B40-4E8B-A718-EC3A9D0A016A}" destId="{CA7534BF-3D0C-427B-8B86-2E2A5C7A5FED}" srcOrd="0" destOrd="0" presId="urn:microsoft.com/office/officeart/2005/8/layout/lProcess2"/>
    <dgm:cxn modelId="{21645E98-2CCD-4DC2-B4F2-785E8B4CFA56}" type="presParOf" srcId="{642FF9D4-9B40-4E8B-A718-EC3A9D0A016A}" destId="{63062D82-CCB0-4FD7-8415-45CF2B21EE4F}" srcOrd="1" destOrd="0" presId="urn:microsoft.com/office/officeart/2005/8/layout/lProcess2"/>
    <dgm:cxn modelId="{092EB2BA-D33A-4619-AF7D-225E940A731A}" type="presParOf" srcId="{642FF9D4-9B40-4E8B-A718-EC3A9D0A016A}" destId="{247C7A4E-C1F4-4389-BCD8-45A2B67ACAD6}" srcOrd="2" destOrd="0" presId="urn:microsoft.com/office/officeart/2005/8/layout/lProcess2"/>
    <dgm:cxn modelId="{D3BF7B75-4250-4F6A-BC2B-DF06E4DF0602}" type="presParOf" srcId="{247C7A4E-C1F4-4389-BCD8-45A2B67ACAD6}" destId="{35DE8A0E-D927-43BB-9EAE-314312FB2810}" srcOrd="0" destOrd="0" presId="urn:microsoft.com/office/officeart/2005/8/layout/lProcess2"/>
    <dgm:cxn modelId="{5797C9C2-F1FB-46CA-905A-F6A8889A32F8}" type="presParOf" srcId="{35DE8A0E-D927-43BB-9EAE-314312FB2810}" destId="{E9B9666B-1C3F-4DB5-B5FF-59AC35949E79}" srcOrd="0" destOrd="0" presId="urn:microsoft.com/office/officeart/2005/8/layout/lProcess2"/>
    <dgm:cxn modelId="{31818FD5-C614-44F0-AD85-680B2A0E3592}" type="presParOf" srcId="{35DE8A0E-D927-43BB-9EAE-314312FB2810}" destId="{6F64E8A4-C5BE-42CB-ACC8-BE890352DA2B}" srcOrd="1" destOrd="0" presId="urn:microsoft.com/office/officeart/2005/8/layout/lProcess2"/>
    <dgm:cxn modelId="{157331F0-CF2C-4A4F-8A2D-5DC42670D4B2}" type="presParOf" srcId="{35DE8A0E-D927-43BB-9EAE-314312FB2810}" destId="{523BE0E0-9833-48CB-A02A-E89FB3B4FA88}" srcOrd="2" destOrd="0" presId="urn:microsoft.com/office/officeart/2005/8/layout/lProcess2"/>
    <dgm:cxn modelId="{871E96A7-C253-47E2-A0E6-DC151540991A}" type="presParOf" srcId="{35DE8A0E-D927-43BB-9EAE-314312FB2810}" destId="{B60B6ADF-A861-45BC-A5A8-AA1855385308}" srcOrd="3" destOrd="0" presId="urn:microsoft.com/office/officeart/2005/8/layout/lProcess2"/>
    <dgm:cxn modelId="{3BFDB8A8-3F86-4FC2-841D-197DCDE6E26A}" type="presParOf" srcId="{35DE8A0E-D927-43BB-9EAE-314312FB2810}" destId="{9E5AE321-8A80-4915-8531-CC74F52AF9D8}"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BE84209-DED6-48A6-A33C-734ECDB2AA8E}" type="doc">
      <dgm:prSet loTypeId="urn:microsoft.com/office/officeart/2005/8/layout/list1" loCatId="list" qsTypeId="urn:microsoft.com/office/officeart/2005/8/quickstyle/3d3" qsCatId="3D" csTypeId="urn:microsoft.com/office/officeart/2005/8/colors/accent1_2#4" csCatId="accent1" phldr="1"/>
      <dgm:spPr/>
      <dgm:t>
        <a:bodyPr/>
        <a:lstStyle/>
        <a:p>
          <a:endParaRPr lang="zh-TW" altLang="en-US"/>
        </a:p>
      </dgm:t>
    </dgm:pt>
    <dgm:pt modelId="{10B78E5F-469B-4A83-9459-042545181B93}">
      <dgm:prSet phldrT="[文字]" custT="1">
        <dgm:style>
          <a:lnRef idx="2">
            <a:schemeClr val="accent1"/>
          </a:lnRef>
          <a:fillRef idx="1">
            <a:schemeClr val="lt1"/>
          </a:fillRef>
          <a:effectRef idx="0">
            <a:schemeClr val="accent1"/>
          </a:effectRef>
          <a:fontRef idx="minor">
            <a:schemeClr val="dk1"/>
          </a:fontRef>
        </dgm:style>
      </dgm:prSet>
      <dgm:spPr>
        <a:solidFill>
          <a:srgbClr val="FFD9D9"/>
        </a:solidFill>
      </dgm:spPr>
      <dgm:t>
        <a:bodyPr/>
        <a:lstStyle/>
        <a:p>
          <a:r>
            <a:rPr lang="zh-TW" sz="2100" b="1" dirty="0">
              <a:latin typeface="標楷體" pitchFamily="65" charset="-120"/>
              <a:ea typeface="標楷體" pitchFamily="65" charset="-120"/>
            </a:rPr>
            <a:t>小額零星支出</a:t>
          </a:r>
          <a:r>
            <a:rPr lang="en-US" sz="2100" b="1" dirty="0">
              <a:latin typeface="標楷體" pitchFamily="65" charset="-120"/>
              <a:ea typeface="標楷體" pitchFamily="65" charset="-120"/>
            </a:rPr>
            <a:t>:</a:t>
          </a:r>
          <a:r>
            <a:rPr lang="zh-TW" sz="2100" b="1" dirty="0">
              <a:latin typeface="標楷體" pitchFamily="65" charset="-120"/>
              <a:ea typeface="標楷體" pitchFamily="65" charset="-120"/>
            </a:rPr>
            <a:t>單張發票或收據總金額</a:t>
          </a:r>
          <a:r>
            <a:rPr lang="en-US" sz="2100" b="1" dirty="0">
              <a:latin typeface="標楷體" pitchFamily="65" charset="-120"/>
              <a:ea typeface="標楷體" pitchFamily="65" charset="-120"/>
            </a:rPr>
            <a:t>10,000</a:t>
          </a:r>
          <a:r>
            <a:rPr lang="zh-TW" sz="2100" b="1" dirty="0">
              <a:latin typeface="標楷體" pitchFamily="65" charset="-120"/>
              <a:ea typeface="標楷體" pitchFamily="65" charset="-120"/>
            </a:rPr>
            <a:t>元以下。</a:t>
          </a:r>
          <a:endParaRPr lang="en-US" altLang="zh-TW" sz="2100" b="1" dirty="0">
            <a:latin typeface="標楷體" pitchFamily="65" charset="-120"/>
            <a:ea typeface="標楷體" pitchFamily="65" charset="-120"/>
          </a:endParaRPr>
        </a:p>
        <a:p>
          <a:r>
            <a:rPr lang="zh-TW" sz="2100" b="1" dirty="0">
              <a:latin typeface="標楷體" pitchFamily="65" charset="-120"/>
              <a:ea typeface="標楷體" pitchFamily="65" charset="-120"/>
            </a:rPr>
            <a:t> </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勿刻意拆單</a:t>
          </a:r>
          <a:r>
            <a:rPr lang="en-US" altLang="zh-TW" sz="2100" b="1" dirty="0">
              <a:latin typeface="標楷體" pitchFamily="65" charset="-120"/>
              <a:ea typeface="標楷體" pitchFamily="65" charset="-120"/>
            </a:rPr>
            <a:t>)</a:t>
          </a:r>
          <a:endParaRPr lang="zh-TW" altLang="en-US" sz="2100" dirty="0">
            <a:latin typeface="標楷體" pitchFamily="65" charset="-120"/>
            <a:ea typeface="標楷體" pitchFamily="65" charset="-120"/>
          </a:endParaRPr>
        </a:p>
      </dgm:t>
    </dgm:pt>
    <dgm:pt modelId="{1E2BBD9A-835C-4C6D-BF65-6D93DA9CB6DF}" type="parTrans" cxnId="{BDA05BC7-2879-4298-8EC0-CFB974FFCE9B}">
      <dgm:prSet/>
      <dgm:spPr/>
      <dgm:t>
        <a:bodyPr/>
        <a:lstStyle/>
        <a:p>
          <a:endParaRPr lang="zh-TW" altLang="en-US"/>
        </a:p>
      </dgm:t>
    </dgm:pt>
    <dgm:pt modelId="{418622E7-9274-4AF3-B3D9-EB8EDB75CE10}" type="sibTrans" cxnId="{BDA05BC7-2879-4298-8EC0-CFB974FFCE9B}">
      <dgm:prSet/>
      <dgm:spPr/>
      <dgm:t>
        <a:bodyPr/>
        <a:lstStyle/>
        <a:p>
          <a:endParaRPr lang="zh-TW" altLang="en-US"/>
        </a:p>
      </dgm:t>
    </dgm:pt>
    <dgm:pt modelId="{E6F16B25-A54B-429D-BFC9-1B045810107F}">
      <dgm:prSet phldrT="[文字]" custT="1">
        <dgm:style>
          <a:lnRef idx="2">
            <a:schemeClr val="accent1"/>
          </a:lnRef>
          <a:fillRef idx="1">
            <a:schemeClr val="lt1"/>
          </a:fillRef>
          <a:effectRef idx="0">
            <a:schemeClr val="accent1"/>
          </a:effectRef>
          <a:fontRef idx="minor">
            <a:schemeClr val="dk1"/>
          </a:fontRef>
        </dgm:style>
      </dgm:prSet>
      <dgm:spPr>
        <a:solidFill>
          <a:srgbClr val="FFD9D9"/>
        </a:solidFill>
      </dgm:spPr>
      <dgm:t>
        <a:bodyPr/>
        <a:lstStyle/>
        <a:p>
          <a:r>
            <a:rPr lang="zh-TW" altLang="en-US" sz="2100" b="1">
              <a:latin typeface="標楷體" pitchFamily="65" charset="-120"/>
              <a:ea typeface="標楷體" pitchFamily="65" charset="-120"/>
            </a:rPr>
            <a:t>違規代墊者仍匯款給廠商，請自行與廠商協調！</a:t>
          </a:r>
          <a:endParaRPr lang="zh-TW" altLang="en-US" sz="2100" dirty="0">
            <a:latin typeface="標楷體" pitchFamily="65" charset="-120"/>
            <a:ea typeface="標楷體" pitchFamily="65" charset="-120"/>
          </a:endParaRPr>
        </a:p>
      </dgm:t>
    </dgm:pt>
    <dgm:pt modelId="{2CE670BF-63BD-46EE-9EC6-AB32CEAF196F}" type="parTrans" cxnId="{3C297897-C582-4054-8CC8-B2C907E609CB}">
      <dgm:prSet/>
      <dgm:spPr/>
      <dgm:t>
        <a:bodyPr/>
        <a:lstStyle/>
        <a:p>
          <a:endParaRPr lang="zh-TW" altLang="en-US"/>
        </a:p>
      </dgm:t>
    </dgm:pt>
    <dgm:pt modelId="{F37DFFB7-6602-4C36-B91C-246E785CAA15}" type="sibTrans" cxnId="{3C297897-C582-4054-8CC8-B2C907E609CB}">
      <dgm:prSet/>
      <dgm:spPr/>
      <dgm:t>
        <a:bodyPr/>
        <a:lstStyle/>
        <a:p>
          <a:endParaRPr lang="zh-TW" altLang="en-US"/>
        </a:p>
      </dgm:t>
    </dgm:pt>
    <dgm:pt modelId="{B8E6FB5B-63CB-42F5-88CD-496D07D4345F}" type="pres">
      <dgm:prSet presAssocID="{6BE84209-DED6-48A6-A33C-734ECDB2AA8E}" presName="linear" presStyleCnt="0">
        <dgm:presLayoutVars>
          <dgm:dir/>
          <dgm:animLvl val="lvl"/>
          <dgm:resizeHandles val="exact"/>
        </dgm:presLayoutVars>
      </dgm:prSet>
      <dgm:spPr/>
    </dgm:pt>
    <dgm:pt modelId="{48D0D508-98E8-444B-BB20-87955EBBED47}" type="pres">
      <dgm:prSet presAssocID="{10B78E5F-469B-4A83-9459-042545181B93}" presName="parentLin" presStyleCnt="0"/>
      <dgm:spPr/>
    </dgm:pt>
    <dgm:pt modelId="{A245D047-1D88-409E-905A-2E40C475E47C}" type="pres">
      <dgm:prSet presAssocID="{10B78E5F-469B-4A83-9459-042545181B93}" presName="parentLeftMargin" presStyleLbl="node1" presStyleIdx="0" presStyleCnt="2"/>
      <dgm:spPr/>
    </dgm:pt>
    <dgm:pt modelId="{20DE9A95-EB94-4E15-89EF-57EF0379BDE7}" type="pres">
      <dgm:prSet presAssocID="{10B78E5F-469B-4A83-9459-042545181B93}" presName="parentText" presStyleLbl="node1" presStyleIdx="0" presStyleCnt="2" custScaleX="115211" custScaleY="139441">
        <dgm:presLayoutVars>
          <dgm:chMax val="0"/>
          <dgm:bulletEnabled val="1"/>
        </dgm:presLayoutVars>
      </dgm:prSet>
      <dgm:spPr/>
    </dgm:pt>
    <dgm:pt modelId="{57723F04-37A3-4D76-B584-E01F535182BD}" type="pres">
      <dgm:prSet presAssocID="{10B78E5F-469B-4A83-9459-042545181B93}" presName="negativeSpace" presStyleCnt="0"/>
      <dgm:spPr/>
    </dgm:pt>
    <dgm:pt modelId="{EA64C4E1-E236-4467-95A1-9C85273023A3}" type="pres">
      <dgm:prSet presAssocID="{10B78E5F-469B-4A83-9459-042545181B93}" presName="childText" presStyleLbl="conFgAcc1" presStyleIdx="0" presStyleCnt="2">
        <dgm:presLayoutVars>
          <dgm:bulletEnabled val="1"/>
        </dgm:presLayoutVars>
        <dgm:style>
          <a:lnRef idx="2">
            <a:schemeClr val="accent1"/>
          </a:lnRef>
          <a:fillRef idx="1">
            <a:schemeClr val="lt1"/>
          </a:fillRef>
          <a:effectRef idx="0">
            <a:schemeClr val="accent1"/>
          </a:effectRef>
          <a:fontRef idx="minor">
            <a:schemeClr val="dk1"/>
          </a:fontRef>
        </dgm:style>
      </dgm:prSet>
      <dgm:spPr/>
    </dgm:pt>
    <dgm:pt modelId="{DBDBD294-8A46-48C1-8CE3-B7FB2148A255}" type="pres">
      <dgm:prSet presAssocID="{418622E7-9274-4AF3-B3D9-EB8EDB75CE10}" presName="spaceBetweenRectangles" presStyleCnt="0"/>
      <dgm:spPr/>
    </dgm:pt>
    <dgm:pt modelId="{547E7969-4C09-48F0-B15D-4D744B86A313}" type="pres">
      <dgm:prSet presAssocID="{E6F16B25-A54B-429D-BFC9-1B045810107F}" presName="parentLin" presStyleCnt="0"/>
      <dgm:spPr/>
    </dgm:pt>
    <dgm:pt modelId="{0AC010B8-CBFF-4FE5-82EE-22D1D7F3AF11}" type="pres">
      <dgm:prSet presAssocID="{E6F16B25-A54B-429D-BFC9-1B045810107F}" presName="parentLeftMargin" presStyleLbl="node1" presStyleIdx="0" presStyleCnt="2"/>
      <dgm:spPr/>
    </dgm:pt>
    <dgm:pt modelId="{E3D03AAB-9F36-4FD1-AD45-72E9A6F6FDCD}" type="pres">
      <dgm:prSet presAssocID="{E6F16B25-A54B-429D-BFC9-1B045810107F}" presName="parentText" presStyleLbl="node1" presStyleIdx="1" presStyleCnt="2" custScaleX="116970" custScaleY="94784" custLinFactNeighborX="-14530" custLinFactNeighborY="98">
        <dgm:presLayoutVars>
          <dgm:chMax val="0"/>
          <dgm:bulletEnabled val="1"/>
        </dgm:presLayoutVars>
      </dgm:prSet>
      <dgm:spPr/>
    </dgm:pt>
    <dgm:pt modelId="{D0F89500-2262-49D3-9033-F7349F54F302}" type="pres">
      <dgm:prSet presAssocID="{E6F16B25-A54B-429D-BFC9-1B045810107F}" presName="negativeSpace" presStyleCnt="0"/>
      <dgm:spPr/>
    </dgm:pt>
    <dgm:pt modelId="{04859AF3-0817-4002-98CE-3FCF126864ED}" type="pres">
      <dgm:prSet presAssocID="{E6F16B25-A54B-429D-BFC9-1B045810107F}" presName="childText" presStyleLbl="conFgAcc1" presStyleIdx="1" presStyleCnt="2">
        <dgm:presLayoutVars>
          <dgm:bulletEnabled val="1"/>
        </dgm:presLayoutVars>
        <dgm:style>
          <a:lnRef idx="2">
            <a:schemeClr val="accent1"/>
          </a:lnRef>
          <a:fillRef idx="1">
            <a:schemeClr val="lt1"/>
          </a:fillRef>
          <a:effectRef idx="0">
            <a:schemeClr val="accent1"/>
          </a:effectRef>
          <a:fontRef idx="minor">
            <a:schemeClr val="dk1"/>
          </a:fontRef>
        </dgm:style>
      </dgm:prSet>
      <dgm:spPr/>
    </dgm:pt>
  </dgm:ptLst>
  <dgm:cxnLst>
    <dgm:cxn modelId="{8AEDAD05-005D-4EDB-B7A9-81093DF227CA}" type="presOf" srcId="{10B78E5F-469B-4A83-9459-042545181B93}" destId="{A245D047-1D88-409E-905A-2E40C475E47C}" srcOrd="0" destOrd="0" presId="urn:microsoft.com/office/officeart/2005/8/layout/list1"/>
    <dgm:cxn modelId="{61F3D519-7616-43F0-806B-CDDA9F58165E}" type="presOf" srcId="{E6F16B25-A54B-429D-BFC9-1B045810107F}" destId="{0AC010B8-CBFF-4FE5-82EE-22D1D7F3AF11}" srcOrd="0" destOrd="0" presId="urn:microsoft.com/office/officeart/2005/8/layout/list1"/>
    <dgm:cxn modelId="{3736316B-39A2-45BB-8856-2C3087A2D64D}" type="presOf" srcId="{E6F16B25-A54B-429D-BFC9-1B045810107F}" destId="{E3D03AAB-9F36-4FD1-AD45-72E9A6F6FDCD}" srcOrd="1" destOrd="0" presId="urn:microsoft.com/office/officeart/2005/8/layout/list1"/>
    <dgm:cxn modelId="{37AD528A-93BA-439A-BFD5-5591C72C6BC2}" type="presOf" srcId="{6BE84209-DED6-48A6-A33C-734ECDB2AA8E}" destId="{B8E6FB5B-63CB-42F5-88CD-496D07D4345F}" srcOrd="0" destOrd="0" presId="urn:microsoft.com/office/officeart/2005/8/layout/list1"/>
    <dgm:cxn modelId="{3C297897-C582-4054-8CC8-B2C907E609CB}" srcId="{6BE84209-DED6-48A6-A33C-734ECDB2AA8E}" destId="{E6F16B25-A54B-429D-BFC9-1B045810107F}" srcOrd="1" destOrd="0" parTransId="{2CE670BF-63BD-46EE-9EC6-AB32CEAF196F}" sibTransId="{F37DFFB7-6602-4C36-B91C-246E785CAA15}"/>
    <dgm:cxn modelId="{BDA05BC7-2879-4298-8EC0-CFB974FFCE9B}" srcId="{6BE84209-DED6-48A6-A33C-734ECDB2AA8E}" destId="{10B78E5F-469B-4A83-9459-042545181B93}" srcOrd="0" destOrd="0" parTransId="{1E2BBD9A-835C-4C6D-BF65-6D93DA9CB6DF}" sibTransId="{418622E7-9274-4AF3-B3D9-EB8EDB75CE10}"/>
    <dgm:cxn modelId="{F1A627E0-1B97-4F33-8044-58F143F304CF}" type="presOf" srcId="{10B78E5F-469B-4A83-9459-042545181B93}" destId="{20DE9A95-EB94-4E15-89EF-57EF0379BDE7}" srcOrd="1" destOrd="0" presId="urn:microsoft.com/office/officeart/2005/8/layout/list1"/>
    <dgm:cxn modelId="{049134A3-F5C6-4190-A7EB-07E9E5D25BBC}" type="presParOf" srcId="{B8E6FB5B-63CB-42F5-88CD-496D07D4345F}" destId="{48D0D508-98E8-444B-BB20-87955EBBED47}" srcOrd="0" destOrd="0" presId="urn:microsoft.com/office/officeart/2005/8/layout/list1"/>
    <dgm:cxn modelId="{EDEBC65A-5FD8-40A2-AA67-A1741E253706}" type="presParOf" srcId="{48D0D508-98E8-444B-BB20-87955EBBED47}" destId="{A245D047-1D88-409E-905A-2E40C475E47C}" srcOrd="0" destOrd="0" presId="urn:microsoft.com/office/officeart/2005/8/layout/list1"/>
    <dgm:cxn modelId="{BEDF6AFD-CA7D-4A2D-AB80-FBCA9F24970D}" type="presParOf" srcId="{48D0D508-98E8-444B-BB20-87955EBBED47}" destId="{20DE9A95-EB94-4E15-89EF-57EF0379BDE7}" srcOrd="1" destOrd="0" presId="urn:microsoft.com/office/officeart/2005/8/layout/list1"/>
    <dgm:cxn modelId="{50671F02-5185-4182-93C5-E3F86D3D5E1C}" type="presParOf" srcId="{B8E6FB5B-63CB-42F5-88CD-496D07D4345F}" destId="{57723F04-37A3-4D76-B584-E01F535182BD}" srcOrd="1" destOrd="0" presId="urn:microsoft.com/office/officeart/2005/8/layout/list1"/>
    <dgm:cxn modelId="{F9C05BB3-D2DB-4FDD-AB5B-8350F1299EE5}" type="presParOf" srcId="{B8E6FB5B-63CB-42F5-88CD-496D07D4345F}" destId="{EA64C4E1-E236-4467-95A1-9C85273023A3}" srcOrd="2" destOrd="0" presId="urn:microsoft.com/office/officeart/2005/8/layout/list1"/>
    <dgm:cxn modelId="{AA3E9AD0-D18A-4860-9052-22070331BA00}" type="presParOf" srcId="{B8E6FB5B-63CB-42F5-88CD-496D07D4345F}" destId="{DBDBD294-8A46-48C1-8CE3-B7FB2148A255}" srcOrd="3" destOrd="0" presId="urn:microsoft.com/office/officeart/2005/8/layout/list1"/>
    <dgm:cxn modelId="{CF22284C-6E4E-4FA8-8AE9-676F0663B3F5}" type="presParOf" srcId="{B8E6FB5B-63CB-42F5-88CD-496D07D4345F}" destId="{547E7969-4C09-48F0-B15D-4D744B86A313}" srcOrd="4" destOrd="0" presId="urn:microsoft.com/office/officeart/2005/8/layout/list1"/>
    <dgm:cxn modelId="{7C6B992B-365D-4F6F-AED3-897BF80742A6}" type="presParOf" srcId="{547E7969-4C09-48F0-B15D-4D744B86A313}" destId="{0AC010B8-CBFF-4FE5-82EE-22D1D7F3AF11}" srcOrd="0" destOrd="0" presId="urn:microsoft.com/office/officeart/2005/8/layout/list1"/>
    <dgm:cxn modelId="{C94653D8-E400-465A-A63C-08746780CFFD}" type="presParOf" srcId="{547E7969-4C09-48F0-B15D-4D744B86A313}" destId="{E3D03AAB-9F36-4FD1-AD45-72E9A6F6FDCD}" srcOrd="1" destOrd="0" presId="urn:microsoft.com/office/officeart/2005/8/layout/list1"/>
    <dgm:cxn modelId="{D5FE9899-7900-4590-A6D5-994E3BBD168B}" type="presParOf" srcId="{B8E6FB5B-63CB-42F5-88CD-496D07D4345F}" destId="{D0F89500-2262-49D3-9033-F7349F54F302}" srcOrd="5" destOrd="0" presId="urn:microsoft.com/office/officeart/2005/8/layout/list1"/>
    <dgm:cxn modelId="{B0BEC310-6062-4D36-B1AE-BAD6115CFF07}" type="presParOf" srcId="{B8E6FB5B-63CB-42F5-88CD-496D07D4345F}" destId="{04859AF3-0817-4002-98CE-3FCF126864ED}"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D29DEA-D7FD-4937-BE2D-979650DDB185}" type="doc">
      <dgm:prSet loTypeId="urn:diagrams.loki3.com/BracketList+Icon" loCatId="list" qsTypeId="urn:microsoft.com/office/officeart/2005/8/quickstyle/simple1" qsCatId="simple" csTypeId="urn:microsoft.com/office/officeart/2005/8/colors/accent3_1" csCatId="accent3" phldr="1"/>
      <dgm:spPr/>
      <dgm:t>
        <a:bodyPr/>
        <a:lstStyle/>
        <a:p>
          <a:endParaRPr lang="zh-TW" altLang="en-US"/>
        </a:p>
      </dgm:t>
    </dgm:pt>
    <dgm:pt modelId="{D43C298F-40BF-47AA-925E-44C95A0F23F2}">
      <dgm:prSet phldrT="[文字]" custT="1"/>
      <dgm:spPr/>
      <dgm:t>
        <a:bodyPr anchor="ctr" anchorCtr="0"/>
        <a:lstStyle/>
        <a:p>
          <a:r>
            <a:rPr lang="zh-TW" altLang="en-US" sz="1800" dirty="0">
              <a:latin typeface="標楷體" panose="03000509000000000000" pitchFamily="65" charset="-120"/>
              <a:ea typeface="標楷體" panose="03000509000000000000" pitchFamily="65" charset="-120"/>
            </a:rPr>
            <a:t>預算流用準則</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會計室</a:t>
          </a:r>
          <a:r>
            <a:rPr lang="en-US" altLang="zh-TW" sz="1800" dirty="0">
              <a:latin typeface="標楷體" panose="03000509000000000000" pitchFamily="65" charset="-120"/>
              <a:ea typeface="標楷體" panose="03000509000000000000" pitchFamily="65" charset="-120"/>
            </a:rPr>
            <a:t>)</a:t>
          </a:r>
          <a:endParaRPr lang="zh-TW" altLang="en-US" sz="1800" b="1" dirty="0">
            <a:latin typeface="標楷體" pitchFamily="65" charset="-120"/>
            <a:ea typeface="標楷體" pitchFamily="65" charset="-120"/>
          </a:endParaRPr>
        </a:p>
      </dgm:t>
    </dgm:pt>
    <dgm:pt modelId="{B5648FD3-3B90-473D-838D-089969AA2872}" type="parTrans" cxnId="{321601E9-DDEB-4A71-B91C-29DD9DAA564D}">
      <dgm:prSet/>
      <dgm:spPr/>
      <dgm:t>
        <a:bodyPr/>
        <a:lstStyle/>
        <a:p>
          <a:endParaRPr lang="zh-TW" altLang="en-US" sz="1800">
            <a:latin typeface="標楷體" panose="03000509000000000000" pitchFamily="65" charset="-120"/>
            <a:ea typeface="標楷體" panose="03000509000000000000" pitchFamily="65" charset="-120"/>
          </a:endParaRPr>
        </a:p>
      </dgm:t>
    </dgm:pt>
    <dgm:pt modelId="{50B4080C-C258-47FB-952A-3F389D757BEC}" type="sibTrans" cxnId="{321601E9-DDEB-4A71-B91C-29DD9DAA564D}">
      <dgm:prSet/>
      <dgm:spPr/>
      <dgm:t>
        <a:bodyPr/>
        <a:lstStyle/>
        <a:p>
          <a:endParaRPr lang="zh-TW" altLang="en-US" sz="1800">
            <a:latin typeface="標楷體" panose="03000509000000000000" pitchFamily="65" charset="-120"/>
            <a:ea typeface="標楷體" panose="03000509000000000000" pitchFamily="65" charset="-120"/>
          </a:endParaRPr>
        </a:p>
      </dgm:t>
    </dgm:pt>
    <dgm:pt modelId="{DB6915E8-461E-4EB0-A5A1-3B05AF9AEA1E}">
      <dgm:prSet phldrT="[文字]" custT="1"/>
      <dgm:spPr/>
      <dgm:t>
        <a:bodyPr/>
        <a:lstStyle/>
        <a:p>
          <a:r>
            <a:rPr lang="zh-TW" altLang="en-US" sz="1800" b="0" i="0" dirty="0">
              <a:latin typeface="標楷體" panose="03000509000000000000" pitchFamily="65" charset="-120"/>
              <a:ea typeface="標楷體" panose="03000509000000000000" pitchFamily="65" charset="-120"/>
            </a:rPr>
            <a:t>專家學者報酬支給標準</a:t>
          </a:r>
          <a:r>
            <a:rPr lang="en-US" altLang="zh-TW" sz="1800" b="0" i="0" dirty="0">
              <a:latin typeface="標楷體" panose="03000509000000000000" pitchFamily="65" charset="-120"/>
              <a:ea typeface="標楷體" panose="03000509000000000000" pitchFamily="65" charset="-120"/>
            </a:rPr>
            <a:t>(</a:t>
          </a:r>
          <a:r>
            <a:rPr lang="zh-TW" altLang="en-US" sz="1800" b="0" i="0" dirty="0">
              <a:latin typeface="標楷體" panose="03000509000000000000" pitchFamily="65" charset="-120"/>
              <a:ea typeface="標楷體" panose="03000509000000000000" pitchFamily="65" charset="-120"/>
            </a:rPr>
            <a:t>人事室</a:t>
          </a:r>
          <a:r>
            <a:rPr lang="en-US" altLang="zh-TW" sz="1800" b="0" i="0" dirty="0">
              <a:latin typeface="標楷體" panose="03000509000000000000" pitchFamily="65" charset="-120"/>
              <a:ea typeface="標楷體" panose="03000509000000000000" pitchFamily="65" charset="-120"/>
            </a:rPr>
            <a:t>)</a:t>
          </a:r>
          <a:endParaRPr lang="zh-TW" altLang="en-US" sz="1800" b="1" dirty="0">
            <a:latin typeface="標楷體" pitchFamily="65" charset="-120"/>
            <a:ea typeface="標楷體" pitchFamily="65" charset="-120"/>
          </a:endParaRPr>
        </a:p>
      </dgm:t>
    </dgm:pt>
    <dgm:pt modelId="{6A712FDB-EB4A-46E6-8D3A-F7DA4ABBE775}" type="parTrans" cxnId="{C370A24E-7C03-41F0-9B20-EBDB2C690B8F}">
      <dgm:prSet/>
      <dgm:spPr/>
      <dgm:t>
        <a:bodyPr/>
        <a:lstStyle/>
        <a:p>
          <a:endParaRPr lang="zh-TW" altLang="en-US" sz="1800">
            <a:latin typeface="標楷體" panose="03000509000000000000" pitchFamily="65" charset="-120"/>
            <a:ea typeface="標楷體" panose="03000509000000000000" pitchFamily="65" charset="-120"/>
          </a:endParaRPr>
        </a:p>
      </dgm:t>
    </dgm:pt>
    <dgm:pt modelId="{ACE2EF89-24BC-43A1-89C6-169E84F4259C}" type="sibTrans" cxnId="{C370A24E-7C03-41F0-9B20-EBDB2C690B8F}">
      <dgm:prSet/>
      <dgm:spPr/>
      <dgm:t>
        <a:bodyPr/>
        <a:lstStyle/>
        <a:p>
          <a:endParaRPr lang="zh-TW" altLang="en-US" sz="1800">
            <a:latin typeface="標楷體" panose="03000509000000000000" pitchFamily="65" charset="-120"/>
            <a:ea typeface="標楷體" panose="03000509000000000000" pitchFamily="65" charset="-120"/>
          </a:endParaRPr>
        </a:p>
      </dgm:t>
    </dgm:pt>
    <dgm:pt modelId="{8401B8AC-4DBF-4F3C-A3CC-23D5263EE45B}">
      <dgm:prSet phldrT="[文字]" custT="1"/>
      <dgm:spPr/>
      <dgm:t>
        <a:bodyPr/>
        <a:lstStyle/>
        <a:p>
          <a:r>
            <a:rPr lang="zh-TW" altLang="en-US" sz="1800" dirty="0">
              <a:latin typeface="標楷體" panose="03000509000000000000" pitchFamily="65" charset="-120"/>
              <a:ea typeface="標楷體" panose="03000509000000000000" pitchFamily="65" charset="-120"/>
            </a:rPr>
            <a:t>經費核銷請款期程準則</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會計室</a:t>
          </a:r>
          <a:r>
            <a:rPr lang="en-US" altLang="zh-TW" sz="1800" dirty="0">
              <a:latin typeface="標楷體" panose="03000509000000000000" pitchFamily="65" charset="-120"/>
              <a:ea typeface="標楷體" panose="03000509000000000000" pitchFamily="65" charset="-120"/>
            </a:rPr>
            <a:t>)</a:t>
          </a:r>
          <a:endParaRPr lang="zh-TW" altLang="en-US" sz="1800" b="1" dirty="0">
            <a:latin typeface="標楷體" pitchFamily="65" charset="-120"/>
            <a:ea typeface="標楷體" pitchFamily="65" charset="-120"/>
          </a:endParaRPr>
        </a:p>
      </dgm:t>
    </dgm:pt>
    <dgm:pt modelId="{BEE06418-488C-4F7C-9077-CD08E5E43C66}" type="parTrans" cxnId="{6548037B-7178-4027-BAE5-6615F97A48D9}">
      <dgm:prSet/>
      <dgm:spPr/>
      <dgm:t>
        <a:bodyPr/>
        <a:lstStyle/>
        <a:p>
          <a:endParaRPr lang="zh-TW" altLang="en-US" sz="1800">
            <a:latin typeface="標楷體" panose="03000509000000000000" pitchFamily="65" charset="-120"/>
            <a:ea typeface="標楷體" panose="03000509000000000000" pitchFamily="65" charset="-120"/>
          </a:endParaRPr>
        </a:p>
      </dgm:t>
    </dgm:pt>
    <dgm:pt modelId="{BE58E9A8-7C3B-4CF5-8ECB-A4B1122570BC}" type="sibTrans" cxnId="{6548037B-7178-4027-BAE5-6615F97A48D9}">
      <dgm:prSet/>
      <dgm:spPr/>
      <dgm:t>
        <a:bodyPr/>
        <a:lstStyle/>
        <a:p>
          <a:endParaRPr lang="zh-TW" altLang="en-US" sz="1800">
            <a:latin typeface="標楷體" panose="03000509000000000000" pitchFamily="65" charset="-120"/>
            <a:ea typeface="標楷體" panose="03000509000000000000" pitchFamily="65" charset="-120"/>
          </a:endParaRPr>
        </a:p>
      </dgm:t>
    </dgm:pt>
    <dgm:pt modelId="{BDA1A3EC-0920-47D5-A778-436FD8F301B3}">
      <dgm:prSet phldrT="[文字]" custT="1"/>
      <dgm:spPr/>
      <dgm:t>
        <a:bodyPr/>
        <a:lstStyle/>
        <a:p>
          <a:r>
            <a:rPr lang="zh-TW" altLang="en-US" sz="1800" dirty="0">
              <a:latin typeface="標楷體" panose="03000509000000000000" pitchFamily="65" charset="-120"/>
              <a:ea typeface="標楷體" panose="03000509000000000000" pitchFamily="65" charset="-120"/>
            </a:rPr>
            <a:t>教職員工出差旅費報支準則</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人事室</a:t>
          </a:r>
          <a:r>
            <a:rPr lang="en-US" altLang="zh-TW" sz="1800" dirty="0">
              <a:latin typeface="標楷體" panose="03000509000000000000" pitchFamily="65" charset="-120"/>
              <a:ea typeface="標楷體" panose="03000509000000000000" pitchFamily="65" charset="-120"/>
            </a:rPr>
            <a:t>)</a:t>
          </a:r>
          <a:endParaRPr lang="zh-TW" altLang="en-US" sz="1800" b="1" dirty="0">
            <a:latin typeface="標楷體" panose="03000509000000000000" pitchFamily="65" charset="-120"/>
            <a:ea typeface="標楷體" panose="03000509000000000000" pitchFamily="65" charset="-120"/>
          </a:endParaRPr>
        </a:p>
      </dgm:t>
    </dgm:pt>
    <dgm:pt modelId="{D8783044-57A3-43B7-90D1-99EF5E8FE2D6}" type="parTrans" cxnId="{44B9E5A3-E374-41AC-8326-A89CEA6C8A72}">
      <dgm:prSet/>
      <dgm:spPr/>
      <dgm:t>
        <a:bodyPr/>
        <a:lstStyle/>
        <a:p>
          <a:endParaRPr lang="zh-TW" altLang="en-US" sz="1800">
            <a:latin typeface="標楷體" panose="03000509000000000000" pitchFamily="65" charset="-120"/>
            <a:ea typeface="標楷體" panose="03000509000000000000" pitchFamily="65" charset="-120"/>
          </a:endParaRPr>
        </a:p>
      </dgm:t>
    </dgm:pt>
    <dgm:pt modelId="{1580FAC2-CEB3-4061-A251-F99BC27CFC89}" type="sibTrans" cxnId="{44B9E5A3-E374-41AC-8326-A89CEA6C8A72}">
      <dgm:prSet/>
      <dgm:spPr/>
      <dgm:t>
        <a:bodyPr/>
        <a:lstStyle/>
        <a:p>
          <a:endParaRPr lang="zh-TW" altLang="en-US" sz="1800">
            <a:latin typeface="標楷體" panose="03000509000000000000" pitchFamily="65" charset="-120"/>
            <a:ea typeface="標楷體" panose="03000509000000000000" pitchFamily="65" charset="-120"/>
          </a:endParaRPr>
        </a:p>
      </dgm:t>
    </dgm:pt>
    <dgm:pt modelId="{562030C6-8A0F-4E32-9577-2A448FFC5636}">
      <dgm:prSet phldrT="[文字]"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zh-TW" altLang="en-US" sz="1800" b="1" dirty="0">
              <a:latin typeface="標楷體" pitchFamily="65" charset="-120"/>
              <a:ea typeface="標楷體" pitchFamily="65" charset="-120"/>
            </a:rPr>
            <a:t>校內規定</a:t>
          </a:r>
          <a:endParaRPr lang="en-US" altLang="zh-TW" sz="1800" b="1" dirty="0">
            <a:latin typeface="標楷體" pitchFamily="65" charset="-120"/>
            <a:ea typeface="標楷體" pitchFamily="65" charset="-120"/>
          </a:endParaRPr>
        </a:p>
        <a:p>
          <a:pPr marL="0" marR="0" indent="0" algn="r" defTabSz="914400" eaLnBrk="1" fontAlgn="auto" latinLnBrk="0" hangingPunct="1">
            <a:lnSpc>
              <a:spcPct val="100000"/>
            </a:lnSpc>
            <a:spcBef>
              <a:spcPts val="0"/>
            </a:spcBef>
            <a:spcAft>
              <a:spcPts val="0"/>
            </a:spcAft>
            <a:buClrTx/>
            <a:buSzTx/>
            <a:buFontTx/>
            <a:buNone/>
            <a:tabLst/>
            <a:defRPr/>
          </a:pPr>
          <a:r>
            <a:rPr lang="zh-TW" altLang="en-US" sz="1800" b="1" dirty="0">
              <a:latin typeface="標楷體" pitchFamily="65" charset="-120"/>
              <a:ea typeface="標楷體" pitchFamily="65" charset="-120"/>
              <a:sym typeface="Wingdings 3"/>
              <a:hlinkClick xmlns:r="http://schemas.openxmlformats.org/officeDocument/2006/relationships" r:id="rId1"/>
            </a:rPr>
            <a:t></a:t>
          </a:r>
          <a:r>
            <a:rPr lang="zh-TW" altLang="en-US" sz="1800" b="1" dirty="0">
              <a:latin typeface="標楷體" pitchFamily="65" charset="-120"/>
              <a:ea typeface="標楷體" pitchFamily="65" charset="-120"/>
              <a:hlinkClick xmlns:r="http://schemas.openxmlformats.org/officeDocument/2006/relationships" r:id="rId1"/>
            </a:rPr>
            <a:t>法規資料庫</a:t>
          </a:r>
          <a:endParaRPr lang="en-US" altLang="zh-TW" sz="1800" b="1" dirty="0">
            <a:latin typeface="標楷體" pitchFamily="65" charset="-120"/>
            <a:ea typeface="標楷體" pitchFamily="65" charset="-120"/>
          </a:endParaRPr>
        </a:p>
        <a:p>
          <a:pPr algn="r" defTabSz="800100">
            <a:lnSpc>
              <a:spcPct val="90000"/>
            </a:lnSpc>
            <a:spcBef>
              <a:spcPct val="0"/>
            </a:spcBef>
            <a:spcAft>
              <a:spcPct val="35000"/>
            </a:spcAft>
          </a:pPr>
          <a:endParaRPr lang="zh-TW" altLang="en-US" sz="1800" b="1" dirty="0">
            <a:latin typeface="標楷體" pitchFamily="65" charset="-120"/>
            <a:ea typeface="標楷體" pitchFamily="65" charset="-120"/>
          </a:endParaRPr>
        </a:p>
      </dgm:t>
    </dgm:pt>
    <dgm:pt modelId="{E802445B-905B-44B0-95DC-79F79CB29B5B}" type="parTrans" cxnId="{87EB7EE6-6BB5-4EAC-9491-333502EC7705}">
      <dgm:prSet/>
      <dgm:spPr/>
      <dgm:t>
        <a:bodyPr/>
        <a:lstStyle/>
        <a:p>
          <a:endParaRPr lang="zh-TW" altLang="en-US" sz="1800">
            <a:latin typeface="標楷體" panose="03000509000000000000" pitchFamily="65" charset="-120"/>
            <a:ea typeface="標楷體" panose="03000509000000000000" pitchFamily="65" charset="-120"/>
          </a:endParaRPr>
        </a:p>
      </dgm:t>
    </dgm:pt>
    <dgm:pt modelId="{4A497DB1-418B-4044-8385-128EF419B342}" type="sibTrans" cxnId="{87EB7EE6-6BB5-4EAC-9491-333502EC7705}">
      <dgm:prSet/>
      <dgm:spPr/>
      <dgm:t>
        <a:bodyPr/>
        <a:lstStyle/>
        <a:p>
          <a:endParaRPr lang="zh-TW" altLang="en-US" sz="1800">
            <a:latin typeface="標楷體" panose="03000509000000000000" pitchFamily="65" charset="-120"/>
            <a:ea typeface="標楷體" panose="03000509000000000000" pitchFamily="65" charset="-120"/>
          </a:endParaRPr>
        </a:p>
      </dgm:t>
    </dgm:pt>
    <dgm:pt modelId="{4185B55F-5B99-499D-AF37-4FF995677DE0}">
      <dgm:prSet phldrT="[文字]" custT="1"/>
      <dgm:spPr/>
      <dgm:t>
        <a:bodyPr/>
        <a:lstStyle/>
        <a:p>
          <a:r>
            <a:rPr lang="zh-TW" altLang="en-US" sz="1800" b="0" i="0" dirty="0">
              <a:latin typeface="標楷體" panose="03000509000000000000" pitchFamily="65" charset="-120"/>
              <a:ea typeface="標楷體" panose="03000509000000000000" pitchFamily="65" charset="-120"/>
            </a:rPr>
            <a:t>研究計畫研究助理人員管理辦法</a:t>
          </a:r>
          <a:r>
            <a:rPr lang="en-US" altLang="zh-TW" sz="1800" b="0" i="0" dirty="0">
              <a:latin typeface="標楷體" panose="03000509000000000000" pitchFamily="65" charset="-120"/>
              <a:ea typeface="標楷體" panose="03000509000000000000" pitchFamily="65" charset="-120"/>
            </a:rPr>
            <a:t>(</a:t>
          </a:r>
          <a:r>
            <a:rPr lang="zh-TW" altLang="en-US" sz="1800" b="0" i="0" dirty="0">
              <a:latin typeface="標楷體" panose="03000509000000000000" pitchFamily="65" charset="-120"/>
              <a:ea typeface="標楷體" panose="03000509000000000000" pitchFamily="65" charset="-120"/>
            </a:rPr>
            <a:t>研發處</a:t>
          </a:r>
          <a:r>
            <a:rPr lang="en-US" altLang="zh-TW" sz="1800" b="0" i="0" dirty="0">
              <a:latin typeface="標楷體" panose="03000509000000000000" pitchFamily="65" charset="-120"/>
              <a:ea typeface="標楷體" panose="03000509000000000000" pitchFamily="65" charset="-120"/>
            </a:rPr>
            <a:t>)</a:t>
          </a:r>
          <a:endParaRPr lang="zh-TW" altLang="en-US" sz="1800" b="0" i="0" dirty="0">
            <a:latin typeface="標楷體" panose="03000509000000000000" pitchFamily="65" charset="-120"/>
            <a:ea typeface="標楷體" panose="03000509000000000000" pitchFamily="65" charset="-120"/>
          </a:endParaRPr>
        </a:p>
      </dgm:t>
    </dgm:pt>
    <dgm:pt modelId="{D36843F9-F6B6-485F-AD63-DFD0AE25A3AC}" type="parTrans" cxnId="{F974D92F-DBFB-4630-96E7-933468056D3E}">
      <dgm:prSet/>
      <dgm:spPr/>
      <dgm:t>
        <a:bodyPr/>
        <a:lstStyle/>
        <a:p>
          <a:endParaRPr lang="zh-TW" altLang="en-US"/>
        </a:p>
      </dgm:t>
    </dgm:pt>
    <dgm:pt modelId="{5C2AED63-7659-4E1B-B303-59718C838D50}" type="sibTrans" cxnId="{F974D92F-DBFB-4630-96E7-933468056D3E}">
      <dgm:prSet/>
      <dgm:spPr/>
      <dgm:t>
        <a:bodyPr/>
        <a:lstStyle/>
        <a:p>
          <a:endParaRPr lang="zh-TW" altLang="en-US"/>
        </a:p>
      </dgm:t>
    </dgm:pt>
    <dgm:pt modelId="{B109BFBF-BA9B-4AE0-B62F-8F360C2F7771}">
      <dgm:prSet phldrT="[文字]" custT="1"/>
      <dgm:spPr/>
      <dgm:t>
        <a:bodyPr/>
        <a:lstStyle/>
        <a:p>
          <a:r>
            <a:rPr lang="en-US" sz="1800" dirty="0">
              <a:latin typeface="標楷體" panose="03000509000000000000" pitchFamily="65" charset="-120"/>
              <a:ea typeface="標楷體" panose="03000509000000000000" pitchFamily="65" charset="-120"/>
            </a:rPr>
            <a:t>IC-10660-001</a:t>
          </a:r>
          <a:r>
            <a:rPr lang="zh-TW" altLang="en-US" sz="1800" dirty="0">
              <a:latin typeface="標楷體" panose="03000509000000000000" pitchFamily="65" charset="-120"/>
              <a:ea typeface="標楷體" panose="03000509000000000000" pitchFamily="65" charset="-120"/>
            </a:rPr>
            <a:t>採購作業</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總務處採購組</a:t>
          </a:r>
          <a:r>
            <a:rPr lang="en-US" altLang="zh-TW" sz="1800" dirty="0">
              <a:latin typeface="標楷體" panose="03000509000000000000" pitchFamily="65" charset="-120"/>
              <a:ea typeface="標楷體" panose="03000509000000000000" pitchFamily="65" charset="-120"/>
            </a:rPr>
            <a:t>)</a:t>
          </a:r>
          <a:endParaRPr lang="zh-TW" altLang="en-US" sz="1800" b="1" dirty="0">
            <a:latin typeface="標楷體" pitchFamily="65" charset="-120"/>
            <a:ea typeface="標楷體" pitchFamily="65" charset="-120"/>
          </a:endParaRPr>
        </a:p>
      </dgm:t>
    </dgm:pt>
    <dgm:pt modelId="{3BF51123-9CC3-4030-B99C-78A6C93FEBAF}" type="parTrans" cxnId="{417E0C6D-0F23-4C47-81EB-E0EABD774F7A}">
      <dgm:prSet/>
      <dgm:spPr/>
      <dgm:t>
        <a:bodyPr/>
        <a:lstStyle/>
        <a:p>
          <a:endParaRPr lang="zh-TW" altLang="en-US"/>
        </a:p>
      </dgm:t>
    </dgm:pt>
    <dgm:pt modelId="{1C1ACDF3-B462-4432-9DDC-F9B558F37E51}" type="sibTrans" cxnId="{417E0C6D-0F23-4C47-81EB-E0EABD774F7A}">
      <dgm:prSet/>
      <dgm:spPr/>
      <dgm:t>
        <a:bodyPr/>
        <a:lstStyle/>
        <a:p>
          <a:endParaRPr lang="zh-TW" altLang="en-US"/>
        </a:p>
      </dgm:t>
    </dgm:pt>
    <dgm:pt modelId="{DAB3F216-B6FF-4FCD-B878-351AD0A361A5}">
      <dgm:prSet phldrT="[文字]" custT="1"/>
      <dgm:spPr/>
      <dgm:t>
        <a:bodyPr/>
        <a:lstStyle/>
        <a:p>
          <a:pPr algn="l"/>
          <a:r>
            <a:rPr lang="zh-TW" altLang="en-US" sz="1800" b="1" dirty="0">
              <a:latin typeface="標楷體" pitchFamily="65" charset="-120"/>
              <a:ea typeface="標楷體" pitchFamily="65" charset="-120"/>
            </a:rPr>
            <a:t>校內規定</a:t>
          </a:r>
          <a:endParaRPr lang="en-US" altLang="zh-TW" sz="1800" b="1" dirty="0">
            <a:latin typeface="標楷體" pitchFamily="65" charset="-120"/>
            <a:ea typeface="標楷體" pitchFamily="65" charset="-120"/>
          </a:endParaRPr>
        </a:p>
        <a:p>
          <a:pPr algn="r"/>
          <a:r>
            <a:rPr lang="zh-TW" altLang="en-US" sz="1800" b="1" dirty="0">
              <a:latin typeface="標楷體" pitchFamily="65" charset="-120"/>
              <a:ea typeface="標楷體" pitchFamily="65" charset="-120"/>
              <a:sym typeface="Wingdings 3"/>
              <a:hlinkClick xmlns:r="http://schemas.openxmlformats.org/officeDocument/2006/relationships" r:id="rId2"/>
            </a:rPr>
            <a:t></a:t>
          </a:r>
          <a:r>
            <a:rPr lang="zh-TW" altLang="en-US" sz="1800" b="1" dirty="0">
              <a:latin typeface="標楷體" pitchFamily="65" charset="-120"/>
              <a:ea typeface="標楷體" pitchFamily="65" charset="-120"/>
              <a:hlinkClick xmlns:r="http://schemas.openxmlformats.org/officeDocument/2006/relationships" r:id="rId2"/>
            </a:rPr>
            <a:t>內控制度</a:t>
          </a:r>
          <a:endParaRPr lang="zh-TW" altLang="en-US" sz="1800" b="1" dirty="0">
            <a:latin typeface="標楷體" pitchFamily="65" charset="-120"/>
            <a:ea typeface="標楷體" pitchFamily="65" charset="-120"/>
          </a:endParaRPr>
        </a:p>
      </dgm:t>
    </dgm:pt>
    <dgm:pt modelId="{A810C602-6EF8-4294-91D8-AF876A678B84}" type="parTrans" cxnId="{A89C9411-81DD-4829-AD08-7179135D522A}">
      <dgm:prSet/>
      <dgm:spPr/>
      <dgm:t>
        <a:bodyPr/>
        <a:lstStyle/>
        <a:p>
          <a:endParaRPr lang="zh-TW" altLang="en-US"/>
        </a:p>
      </dgm:t>
    </dgm:pt>
    <dgm:pt modelId="{E2ECBCF5-1031-4140-B5E7-51EFEB47DD88}" type="sibTrans" cxnId="{A89C9411-81DD-4829-AD08-7179135D522A}">
      <dgm:prSet/>
      <dgm:spPr/>
      <dgm:t>
        <a:bodyPr/>
        <a:lstStyle/>
        <a:p>
          <a:endParaRPr lang="zh-TW" altLang="en-US"/>
        </a:p>
      </dgm:t>
    </dgm:pt>
    <dgm:pt modelId="{8B1E4B37-B3AE-498D-9BCE-7AFED8F617B8}">
      <dgm:prSet phldrT="[文字]" custT="1"/>
      <dgm:spPr/>
      <dgm:t>
        <a:bodyPr/>
        <a:lstStyle/>
        <a:p>
          <a:r>
            <a:rPr lang="zh-TW" altLang="en-US" sz="1800" b="0" i="0" dirty="0">
              <a:solidFill>
                <a:srgbClr val="FF0000"/>
              </a:solidFill>
              <a:latin typeface="標楷體" panose="03000509000000000000" pitchFamily="65" charset="-120"/>
              <a:ea typeface="標楷體" panose="03000509000000000000" pitchFamily="65" charset="-120"/>
            </a:rPr>
            <a:t>專案計畫配合款申請辦法</a:t>
          </a:r>
          <a:r>
            <a:rPr lang="en-US" altLang="zh-TW" sz="1800" b="0" i="0" dirty="0">
              <a:solidFill>
                <a:srgbClr val="FF0000"/>
              </a:solidFill>
              <a:latin typeface="標楷體" panose="03000509000000000000" pitchFamily="65" charset="-120"/>
              <a:ea typeface="標楷體" panose="03000509000000000000" pitchFamily="65" charset="-120"/>
            </a:rPr>
            <a:t>(</a:t>
          </a:r>
          <a:r>
            <a:rPr lang="zh-TW" altLang="en-US" sz="1800" b="0" i="0" dirty="0">
              <a:solidFill>
                <a:srgbClr val="FF0000"/>
              </a:solidFill>
              <a:latin typeface="標楷體" panose="03000509000000000000" pitchFamily="65" charset="-120"/>
              <a:ea typeface="標楷體" panose="03000509000000000000" pitchFamily="65" charset="-120"/>
            </a:rPr>
            <a:t>研發處</a:t>
          </a:r>
          <a:r>
            <a:rPr lang="en-US" altLang="zh-TW" sz="1800" b="0" i="0" dirty="0">
              <a:solidFill>
                <a:srgbClr val="FF0000"/>
              </a:solidFill>
              <a:latin typeface="標楷體" panose="03000509000000000000" pitchFamily="65" charset="-120"/>
              <a:ea typeface="標楷體" panose="03000509000000000000" pitchFamily="65" charset="-120"/>
            </a:rPr>
            <a:t>)</a:t>
          </a:r>
          <a:endParaRPr lang="zh-TW" altLang="en-US" sz="1800" b="0" i="0" dirty="0">
            <a:solidFill>
              <a:srgbClr val="FF0000"/>
            </a:solidFill>
            <a:latin typeface="標楷體" panose="03000509000000000000" pitchFamily="65" charset="-120"/>
            <a:ea typeface="標楷體" panose="03000509000000000000" pitchFamily="65" charset="-120"/>
          </a:endParaRPr>
        </a:p>
      </dgm:t>
    </dgm:pt>
    <dgm:pt modelId="{191172F2-894D-4AFF-AEF1-81C88E22C0AB}" type="parTrans" cxnId="{22C4AB3C-40DE-4346-9B9C-347E20C5279C}">
      <dgm:prSet/>
      <dgm:spPr/>
      <dgm:t>
        <a:bodyPr/>
        <a:lstStyle/>
        <a:p>
          <a:endParaRPr lang="zh-TW" altLang="en-US"/>
        </a:p>
      </dgm:t>
    </dgm:pt>
    <dgm:pt modelId="{D0ED67B3-40A9-4238-8BDD-B1324A6634DB}" type="sibTrans" cxnId="{22C4AB3C-40DE-4346-9B9C-347E20C5279C}">
      <dgm:prSet/>
      <dgm:spPr/>
      <dgm:t>
        <a:bodyPr/>
        <a:lstStyle/>
        <a:p>
          <a:endParaRPr lang="zh-TW" altLang="en-US"/>
        </a:p>
      </dgm:t>
    </dgm:pt>
    <dgm:pt modelId="{51B9A040-5F2F-4B01-B4A2-1F61CE9F7723}" type="pres">
      <dgm:prSet presAssocID="{41D29DEA-D7FD-4937-BE2D-979650DDB185}" presName="Name0" presStyleCnt="0">
        <dgm:presLayoutVars>
          <dgm:dir/>
          <dgm:animLvl val="lvl"/>
          <dgm:resizeHandles val="exact"/>
        </dgm:presLayoutVars>
      </dgm:prSet>
      <dgm:spPr/>
    </dgm:pt>
    <dgm:pt modelId="{122AE59A-7B4A-4257-80CF-52E25B89DC98}" type="pres">
      <dgm:prSet presAssocID="{562030C6-8A0F-4E32-9577-2A448FFC5636}" presName="linNode" presStyleCnt="0"/>
      <dgm:spPr/>
    </dgm:pt>
    <dgm:pt modelId="{60FEFA46-2FB9-4235-825F-5A476289E853}" type="pres">
      <dgm:prSet presAssocID="{562030C6-8A0F-4E32-9577-2A448FFC5636}" presName="parTx" presStyleLbl="revTx" presStyleIdx="0" presStyleCnt="2">
        <dgm:presLayoutVars>
          <dgm:chMax val="1"/>
          <dgm:bulletEnabled val="1"/>
        </dgm:presLayoutVars>
      </dgm:prSet>
      <dgm:spPr/>
    </dgm:pt>
    <dgm:pt modelId="{56A4C6DE-E896-4C76-98CA-4D54EB3E6B75}" type="pres">
      <dgm:prSet presAssocID="{562030C6-8A0F-4E32-9577-2A448FFC5636}" presName="bracket" presStyleLbl="parChTrans1D1" presStyleIdx="0" presStyleCnt="2"/>
      <dgm:spPr/>
    </dgm:pt>
    <dgm:pt modelId="{FF22C2E8-3D50-4291-96A1-D2F1D09BA90A}" type="pres">
      <dgm:prSet presAssocID="{562030C6-8A0F-4E32-9577-2A448FFC5636}" presName="spH" presStyleCnt="0"/>
      <dgm:spPr/>
    </dgm:pt>
    <dgm:pt modelId="{48CEE79E-24AB-4A9B-BBCB-603122E9CD09}" type="pres">
      <dgm:prSet presAssocID="{562030C6-8A0F-4E32-9577-2A448FFC5636}" presName="desTx" presStyleLbl="node1" presStyleIdx="0" presStyleCnt="2" custScaleX="110000">
        <dgm:presLayoutVars>
          <dgm:bulletEnabled val="1"/>
        </dgm:presLayoutVars>
      </dgm:prSet>
      <dgm:spPr/>
    </dgm:pt>
    <dgm:pt modelId="{844A3B91-C985-4FF7-BA2A-0436E104056F}" type="pres">
      <dgm:prSet presAssocID="{4A497DB1-418B-4044-8385-128EF419B342}" presName="spV" presStyleCnt="0"/>
      <dgm:spPr/>
    </dgm:pt>
    <dgm:pt modelId="{AFA0F880-427A-4FF5-B1CC-8D00413CCC52}" type="pres">
      <dgm:prSet presAssocID="{DAB3F216-B6FF-4FCD-B878-351AD0A361A5}" presName="linNode" presStyleCnt="0"/>
      <dgm:spPr/>
    </dgm:pt>
    <dgm:pt modelId="{5BB4467E-F75A-410F-B1AA-819F01D785BE}" type="pres">
      <dgm:prSet presAssocID="{DAB3F216-B6FF-4FCD-B878-351AD0A361A5}" presName="parTx" presStyleLbl="revTx" presStyleIdx="1" presStyleCnt="2">
        <dgm:presLayoutVars>
          <dgm:chMax val="1"/>
          <dgm:bulletEnabled val="1"/>
        </dgm:presLayoutVars>
      </dgm:prSet>
      <dgm:spPr/>
    </dgm:pt>
    <dgm:pt modelId="{5ECDE936-C6DE-431A-B25E-49FD1EFDFE89}" type="pres">
      <dgm:prSet presAssocID="{DAB3F216-B6FF-4FCD-B878-351AD0A361A5}" presName="bracket" presStyleLbl="parChTrans1D1" presStyleIdx="1" presStyleCnt="2"/>
      <dgm:spPr/>
    </dgm:pt>
    <dgm:pt modelId="{62A4CE71-F8E8-4BB0-A415-5781FBC04931}" type="pres">
      <dgm:prSet presAssocID="{DAB3F216-B6FF-4FCD-B878-351AD0A361A5}" presName="spH" presStyleCnt="0"/>
      <dgm:spPr/>
    </dgm:pt>
    <dgm:pt modelId="{3744853F-63AA-4477-BAAA-5AC52A8DE327}" type="pres">
      <dgm:prSet presAssocID="{DAB3F216-B6FF-4FCD-B878-351AD0A361A5}" presName="desTx" presStyleLbl="node1" presStyleIdx="1" presStyleCnt="2" custScaleX="110000">
        <dgm:presLayoutVars>
          <dgm:bulletEnabled val="1"/>
        </dgm:presLayoutVars>
      </dgm:prSet>
      <dgm:spPr/>
    </dgm:pt>
  </dgm:ptLst>
  <dgm:cxnLst>
    <dgm:cxn modelId="{A89C9411-81DD-4829-AD08-7179135D522A}" srcId="{41D29DEA-D7FD-4937-BE2D-979650DDB185}" destId="{DAB3F216-B6FF-4FCD-B878-351AD0A361A5}" srcOrd="1" destOrd="0" parTransId="{A810C602-6EF8-4294-91D8-AF876A678B84}" sibTransId="{E2ECBCF5-1031-4140-B5E7-51EFEB47DD88}"/>
    <dgm:cxn modelId="{FA790F26-5895-4E40-8CB9-FA2FD9518D93}" type="presOf" srcId="{8401B8AC-4DBF-4F3C-A3CC-23D5263EE45B}" destId="{48CEE79E-24AB-4A9B-BBCB-603122E9CD09}" srcOrd="0" destOrd="0" presId="urn:diagrams.loki3.com/BracketList+Icon"/>
    <dgm:cxn modelId="{F974D92F-DBFB-4630-96E7-933468056D3E}" srcId="{562030C6-8A0F-4E32-9577-2A448FFC5636}" destId="{4185B55F-5B99-499D-AF37-4FF995677DE0}" srcOrd="4" destOrd="0" parTransId="{D36843F9-F6B6-485F-AD63-DFD0AE25A3AC}" sibTransId="{5C2AED63-7659-4E1B-B303-59718C838D50}"/>
    <dgm:cxn modelId="{21436938-53AE-42B3-9142-A482B958D7D6}" type="presOf" srcId="{41D29DEA-D7FD-4937-BE2D-979650DDB185}" destId="{51B9A040-5F2F-4B01-B4A2-1F61CE9F7723}" srcOrd="0" destOrd="0" presId="urn:diagrams.loki3.com/BracketList+Icon"/>
    <dgm:cxn modelId="{BE82CA38-E660-4052-A0C5-1F7430AEA342}" type="presOf" srcId="{8B1E4B37-B3AE-498D-9BCE-7AFED8F617B8}" destId="{48CEE79E-24AB-4A9B-BBCB-603122E9CD09}" srcOrd="0" destOrd="5" presId="urn:diagrams.loki3.com/BracketList+Icon"/>
    <dgm:cxn modelId="{22C4AB3C-40DE-4346-9B9C-347E20C5279C}" srcId="{562030C6-8A0F-4E32-9577-2A448FFC5636}" destId="{8B1E4B37-B3AE-498D-9BCE-7AFED8F617B8}" srcOrd="5" destOrd="0" parTransId="{191172F2-894D-4AFF-AEF1-81C88E22C0AB}" sibTransId="{D0ED67B3-40A9-4238-8BDD-B1324A6634DB}"/>
    <dgm:cxn modelId="{417E0C6D-0F23-4C47-81EB-E0EABD774F7A}" srcId="{DAB3F216-B6FF-4FCD-B878-351AD0A361A5}" destId="{B109BFBF-BA9B-4AE0-B62F-8F360C2F7771}" srcOrd="0" destOrd="0" parTransId="{3BF51123-9CC3-4030-B99C-78A6C93FEBAF}" sibTransId="{1C1ACDF3-B462-4432-9DDC-F9B558F37E51}"/>
    <dgm:cxn modelId="{C370A24E-7C03-41F0-9B20-EBDB2C690B8F}" srcId="{562030C6-8A0F-4E32-9577-2A448FFC5636}" destId="{DB6915E8-461E-4EB0-A5A1-3B05AF9AEA1E}" srcOrd="3" destOrd="0" parTransId="{6A712FDB-EB4A-46E6-8D3A-F7DA4ABBE775}" sibTransId="{ACE2EF89-24BC-43A1-89C6-169E84F4259C}"/>
    <dgm:cxn modelId="{28046152-B686-444F-8E82-9C5EB47799EB}" type="presOf" srcId="{562030C6-8A0F-4E32-9577-2A448FFC5636}" destId="{60FEFA46-2FB9-4235-825F-5A476289E853}" srcOrd="0" destOrd="0" presId="urn:diagrams.loki3.com/BracketList+Icon"/>
    <dgm:cxn modelId="{81AC2053-A088-41AA-882B-CECA61B1FAEA}" type="presOf" srcId="{DAB3F216-B6FF-4FCD-B878-351AD0A361A5}" destId="{5BB4467E-F75A-410F-B1AA-819F01D785BE}" srcOrd="0" destOrd="0" presId="urn:diagrams.loki3.com/BracketList+Icon"/>
    <dgm:cxn modelId="{6548037B-7178-4027-BAE5-6615F97A48D9}" srcId="{562030C6-8A0F-4E32-9577-2A448FFC5636}" destId="{8401B8AC-4DBF-4F3C-A3CC-23D5263EE45B}" srcOrd="0" destOrd="0" parTransId="{BEE06418-488C-4F7C-9077-CD08E5E43C66}" sibTransId="{BE58E9A8-7C3B-4CF5-8ECB-A4B1122570BC}"/>
    <dgm:cxn modelId="{76B9927D-A4FD-480E-9624-6994F255519A}" type="presOf" srcId="{B109BFBF-BA9B-4AE0-B62F-8F360C2F7771}" destId="{3744853F-63AA-4477-BAAA-5AC52A8DE327}" srcOrd="0" destOrd="0" presId="urn:diagrams.loki3.com/BracketList+Icon"/>
    <dgm:cxn modelId="{CCA8309A-475C-4F9F-96B4-C5DA2E798165}" type="presOf" srcId="{DB6915E8-461E-4EB0-A5A1-3B05AF9AEA1E}" destId="{48CEE79E-24AB-4A9B-BBCB-603122E9CD09}" srcOrd="0" destOrd="3" presId="urn:diagrams.loki3.com/BracketList+Icon"/>
    <dgm:cxn modelId="{44B9E5A3-E374-41AC-8326-A89CEA6C8A72}" srcId="{562030C6-8A0F-4E32-9577-2A448FFC5636}" destId="{BDA1A3EC-0920-47D5-A778-436FD8F301B3}" srcOrd="2" destOrd="0" parTransId="{D8783044-57A3-43B7-90D1-99EF5E8FE2D6}" sibTransId="{1580FAC2-CEB3-4061-A251-F99BC27CFC89}"/>
    <dgm:cxn modelId="{C4627BC1-3B77-4343-98C2-2CF69DC31592}" type="presOf" srcId="{D43C298F-40BF-47AA-925E-44C95A0F23F2}" destId="{48CEE79E-24AB-4A9B-BBCB-603122E9CD09}" srcOrd="0" destOrd="1" presId="urn:diagrams.loki3.com/BracketList+Icon"/>
    <dgm:cxn modelId="{6B47F9D7-C052-407D-9FAF-01922172F43E}" type="presOf" srcId="{4185B55F-5B99-499D-AF37-4FF995677DE0}" destId="{48CEE79E-24AB-4A9B-BBCB-603122E9CD09}" srcOrd="0" destOrd="4" presId="urn:diagrams.loki3.com/BracketList+Icon"/>
    <dgm:cxn modelId="{104935DC-0134-493A-B72F-99CBFEFD30BC}" type="presOf" srcId="{BDA1A3EC-0920-47D5-A778-436FD8F301B3}" destId="{48CEE79E-24AB-4A9B-BBCB-603122E9CD09}" srcOrd="0" destOrd="2" presId="urn:diagrams.loki3.com/BracketList+Icon"/>
    <dgm:cxn modelId="{87EB7EE6-6BB5-4EAC-9491-333502EC7705}" srcId="{41D29DEA-D7FD-4937-BE2D-979650DDB185}" destId="{562030C6-8A0F-4E32-9577-2A448FFC5636}" srcOrd="0" destOrd="0" parTransId="{E802445B-905B-44B0-95DC-79F79CB29B5B}" sibTransId="{4A497DB1-418B-4044-8385-128EF419B342}"/>
    <dgm:cxn modelId="{321601E9-DDEB-4A71-B91C-29DD9DAA564D}" srcId="{562030C6-8A0F-4E32-9577-2A448FFC5636}" destId="{D43C298F-40BF-47AA-925E-44C95A0F23F2}" srcOrd="1" destOrd="0" parTransId="{B5648FD3-3B90-473D-838D-089969AA2872}" sibTransId="{50B4080C-C258-47FB-952A-3F389D757BEC}"/>
    <dgm:cxn modelId="{D81E42C5-549B-4B24-854E-24D35F573B69}" type="presParOf" srcId="{51B9A040-5F2F-4B01-B4A2-1F61CE9F7723}" destId="{122AE59A-7B4A-4257-80CF-52E25B89DC98}" srcOrd="0" destOrd="0" presId="urn:diagrams.loki3.com/BracketList+Icon"/>
    <dgm:cxn modelId="{5AA6CFDC-11D5-483E-AA16-F17DAB0A1E0E}" type="presParOf" srcId="{122AE59A-7B4A-4257-80CF-52E25B89DC98}" destId="{60FEFA46-2FB9-4235-825F-5A476289E853}" srcOrd="0" destOrd="0" presId="urn:diagrams.loki3.com/BracketList+Icon"/>
    <dgm:cxn modelId="{AC003DD1-2B96-4B54-9A2E-306198639602}" type="presParOf" srcId="{122AE59A-7B4A-4257-80CF-52E25B89DC98}" destId="{56A4C6DE-E896-4C76-98CA-4D54EB3E6B75}" srcOrd="1" destOrd="0" presId="urn:diagrams.loki3.com/BracketList+Icon"/>
    <dgm:cxn modelId="{F1AB8DDC-04C4-45EE-98A1-A602B1A320AE}" type="presParOf" srcId="{122AE59A-7B4A-4257-80CF-52E25B89DC98}" destId="{FF22C2E8-3D50-4291-96A1-D2F1D09BA90A}" srcOrd="2" destOrd="0" presId="urn:diagrams.loki3.com/BracketList+Icon"/>
    <dgm:cxn modelId="{641D2E66-D9A2-4278-897C-7A7294B821B8}" type="presParOf" srcId="{122AE59A-7B4A-4257-80CF-52E25B89DC98}" destId="{48CEE79E-24AB-4A9B-BBCB-603122E9CD09}" srcOrd="3" destOrd="0" presId="urn:diagrams.loki3.com/BracketList+Icon"/>
    <dgm:cxn modelId="{4C88109F-BDE8-4855-A70C-573A2AE2938B}" type="presParOf" srcId="{51B9A040-5F2F-4B01-B4A2-1F61CE9F7723}" destId="{844A3B91-C985-4FF7-BA2A-0436E104056F}" srcOrd="1" destOrd="0" presId="urn:diagrams.loki3.com/BracketList+Icon"/>
    <dgm:cxn modelId="{8F0FCE63-39C7-4536-8668-5EC6FC8B892B}" type="presParOf" srcId="{51B9A040-5F2F-4B01-B4A2-1F61CE9F7723}" destId="{AFA0F880-427A-4FF5-B1CC-8D00413CCC52}" srcOrd="2" destOrd="0" presId="urn:diagrams.loki3.com/BracketList+Icon"/>
    <dgm:cxn modelId="{DCE6C9B2-357D-4C32-8969-37B3CFD8DA79}" type="presParOf" srcId="{AFA0F880-427A-4FF5-B1CC-8D00413CCC52}" destId="{5BB4467E-F75A-410F-B1AA-819F01D785BE}" srcOrd="0" destOrd="0" presId="urn:diagrams.loki3.com/BracketList+Icon"/>
    <dgm:cxn modelId="{02C03B15-3245-450C-8A09-5B5047222BB0}" type="presParOf" srcId="{AFA0F880-427A-4FF5-B1CC-8D00413CCC52}" destId="{5ECDE936-C6DE-431A-B25E-49FD1EFDFE89}" srcOrd="1" destOrd="0" presId="urn:diagrams.loki3.com/BracketList+Icon"/>
    <dgm:cxn modelId="{44A5063B-00E7-4571-8767-3E7718E6016A}" type="presParOf" srcId="{AFA0F880-427A-4FF5-B1CC-8D00413CCC52}" destId="{62A4CE71-F8E8-4BB0-A415-5781FBC04931}" srcOrd="2" destOrd="0" presId="urn:diagrams.loki3.com/BracketList+Icon"/>
    <dgm:cxn modelId="{B20C8AA0-7563-4EE8-B7BD-67EBE2973538}" type="presParOf" srcId="{AFA0F880-427A-4FF5-B1CC-8D00413CCC52}" destId="{3744853F-63AA-4477-BAAA-5AC52A8DE327}"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D29DEA-D7FD-4937-BE2D-979650DDB185}" type="doc">
      <dgm:prSet loTypeId="urn:diagrams.loki3.com/BracketList+Icon" loCatId="list" qsTypeId="urn:microsoft.com/office/officeart/2005/8/quickstyle/simple1" qsCatId="simple" csTypeId="urn:microsoft.com/office/officeart/2005/8/colors/accent3_1" csCatId="accent3" phldr="1"/>
      <dgm:spPr/>
      <dgm:t>
        <a:bodyPr/>
        <a:lstStyle/>
        <a:p>
          <a:endParaRPr lang="zh-TW" altLang="en-US"/>
        </a:p>
      </dgm:t>
    </dgm:pt>
    <dgm:pt modelId="{9F1FDEA7-F30B-4A50-9D50-7F13C183B45D}">
      <dgm:prSet phldrT="[文字]" custT="1"/>
      <dgm:spPr/>
      <dgm:t>
        <a:bodyPr/>
        <a:lstStyle/>
        <a:p>
          <a:r>
            <a:rPr lang="zh-TW" altLang="en-US" sz="1800" b="1" dirty="0">
              <a:latin typeface="標楷體" pitchFamily="65" charset="-120"/>
              <a:ea typeface="標楷體" pitchFamily="65" charset="-120"/>
            </a:rPr>
            <a:t>政府計畫類</a:t>
          </a:r>
        </a:p>
      </dgm:t>
    </dgm:pt>
    <dgm:pt modelId="{A4971A30-54EF-4271-8F61-DC26DD5F464F}" type="parTrans" cxnId="{DD8ED9CA-CDDD-4870-9940-CD0A473CFCF7}">
      <dgm:prSet/>
      <dgm:spPr/>
      <dgm:t>
        <a:bodyPr/>
        <a:lstStyle/>
        <a:p>
          <a:endParaRPr lang="zh-TW" altLang="en-US"/>
        </a:p>
      </dgm:t>
    </dgm:pt>
    <dgm:pt modelId="{3AB3349D-A3FD-49E5-B9CC-69DCB8BA1330}" type="sibTrans" cxnId="{DD8ED9CA-CDDD-4870-9940-CD0A473CFCF7}">
      <dgm:prSet/>
      <dgm:spPr/>
      <dgm:t>
        <a:bodyPr/>
        <a:lstStyle/>
        <a:p>
          <a:endParaRPr lang="zh-TW" altLang="en-US"/>
        </a:p>
      </dgm:t>
    </dgm:pt>
    <dgm:pt modelId="{165842F5-C412-43A0-A91D-9BB47745EC03}">
      <dgm:prSet phldrT="[文字]" custT="1"/>
      <dgm:spPr/>
      <dgm:t>
        <a:bodyPr/>
        <a:lstStyle/>
        <a:p>
          <a:r>
            <a:rPr lang="zh-TW" altLang="en-US" sz="1800" b="1" kern="1200" dirty="0">
              <a:latin typeface="標楷體" pitchFamily="65" charset="-120"/>
              <a:ea typeface="標楷體" pitchFamily="65" charset="-120"/>
            </a:rPr>
            <a:t>教育部</a:t>
          </a:r>
        </a:p>
      </dgm:t>
    </dgm:pt>
    <dgm:pt modelId="{377FB31B-E227-44ED-ABE4-B783D56CD550}" type="parTrans" cxnId="{1194E5E3-D743-4C22-8321-6E5D337D5B36}">
      <dgm:prSet/>
      <dgm:spPr/>
      <dgm:t>
        <a:bodyPr/>
        <a:lstStyle/>
        <a:p>
          <a:endParaRPr lang="zh-TW" altLang="en-US"/>
        </a:p>
      </dgm:t>
    </dgm:pt>
    <dgm:pt modelId="{176DE7CC-46C2-46D0-AB22-CB69BCF855FB}" type="sibTrans" cxnId="{1194E5E3-D743-4C22-8321-6E5D337D5B36}">
      <dgm:prSet/>
      <dgm:spPr/>
      <dgm:t>
        <a:bodyPr/>
        <a:lstStyle/>
        <a:p>
          <a:endParaRPr lang="zh-TW" altLang="en-US"/>
        </a:p>
      </dgm:t>
    </dgm:pt>
    <dgm:pt modelId="{DD82FF1B-41B0-4C7E-A5B4-79F0D7093B4C}">
      <dgm:prSet phldrT="[文字]" custT="1"/>
      <dgm:spPr/>
      <dgm:t>
        <a:bodyPr/>
        <a:lstStyle/>
        <a:p>
          <a:r>
            <a:rPr lang="zh-TW" altLang="en-US" sz="1600" u="none" kern="1200" dirty="0">
              <a:solidFill>
                <a:srgbClr val="0000FF"/>
              </a:solidFill>
              <a:latin typeface="標楷體" pitchFamily="65" charset="-120"/>
              <a:ea typeface="標楷體" pitchFamily="65" charset="-120"/>
              <a:hlinkClick xmlns:r="http://schemas.openxmlformats.org/officeDocument/2006/relationships" r:id="rId1">
                <a:extLst>
                  <a:ext uri="{A12FA001-AC4F-418D-AE19-62706E023703}">
                    <ahyp:hlinkClr xmlns:ahyp="http://schemas.microsoft.com/office/drawing/2018/hyperlinkcolor" val="tx"/>
                  </a:ext>
                </a:extLst>
              </a:hlinkClick>
            </a:rPr>
            <a:t>教育部補助及委辦計畫經費核撥結報作業要點</a:t>
          </a:r>
          <a:endParaRPr lang="zh-TW" altLang="en-US" sz="1600" b="1" u="none" kern="1200" dirty="0">
            <a:solidFill>
              <a:srgbClr val="0000FF"/>
            </a:solidFill>
            <a:latin typeface="標楷體" pitchFamily="65" charset="-120"/>
            <a:ea typeface="標楷體" pitchFamily="65" charset="-120"/>
          </a:endParaRPr>
        </a:p>
      </dgm:t>
    </dgm:pt>
    <dgm:pt modelId="{BFA79DDF-A6A6-4F52-B942-CF0954E3EA59}" type="parTrans" cxnId="{8AFE6138-FD13-420E-94B5-C1F185CBFDD3}">
      <dgm:prSet/>
      <dgm:spPr/>
      <dgm:t>
        <a:bodyPr/>
        <a:lstStyle/>
        <a:p>
          <a:endParaRPr lang="zh-TW" altLang="en-US"/>
        </a:p>
      </dgm:t>
    </dgm:pt>
    <dgm:pt modelId="{77FD6D99-4459-401D-943A-169F5920F8D4}" type="sibTrans" cxnId="{8AFE6138-FD13-420E-94B5-C1F185CBFDD3}">
      <dgm:prSet/>
      <dgm:spPr/>
      <dgm:t>
        <a:bodyPr/>
        <a:lstStyle/>
        <a:p>
          <a:endParaRPr lang="zh-TW" altLang="en-US"/>
        </a:p>
      </dgm:t>
    </dgm:pt>
    <dgm:pt modelId="{68EDA5E2-F20E-475B-AB0A-CF0FCB2A38F3}">
      <dgm:prSet phldrT="[文字]" custT="1"/>
      <dgm:spPr/>
      <dgm:t>
        <a:bodyPr/>
        <a:lstStyle/>
        <a:p>
          <a:r>
            <a:rPr lang="zh-TW" altLang="en-US" sz="1800" b="1" kern="1200" dirty="0">
              <a:latin typeface="標楷體" pitchFamily="65" charset="-120"/>
              <a:ea typeface="標楷體" pitchFamily="65" charset="-120"/>
            </a:rPr>
            <a:t>國科會</a:t>
          </a:r>
        </a:p>
      </dgm:t>
    </dgm:pt>
    <dgm:pt modelId="{89010702-2933-4558-856A-8FF22377D2CB}" type="parTrans" cxnId="{8953ED99-930D-4C99-8682-F23AC830B7AA}">
      <dgm:prSet/>
      <dgm:spPr/>
      <dgm:t>
        <a:bodyPr/>
        <a:lstStyle/>
        <a:p>
          <a:endParaRPr lang="zh-TW" altLang="en-US"/>
        </a:p>
      </dgm:t>
    </dgm:pt>
    <dgm:pt modelId="{F377E61C-04BA-48E8-A640-632B7B0520BE}" type="sibTrans" cxnId="{8953ED99-930D-4C99-8682-F23AC830B7AA}">
      <dgm:prSet/>
      <dgm:spPr/>
      <dgm:t>
        <a:bodyPr/>
        <a:lstStyle/>
        <a:p>
          <a:endParaRPr lang="zh-TW" altLang="en-US"/>
        </a:p>
      </dgm:t>
    </dgm:pt>
    <dgm:pt modelId="{1A080E46-FFFC-4249-BC52-8119DE908786}">
      <dgm:prSet phldrT="[文字]" custT="1"/>
      <dgm:spPr/>
      <dgm:t>
        <a:bodyPr/>
        <a:lstStyle/>
        <a:p>
          <a:r>
            <a:rPr lang="zh-TW" altLang="en-US" sz="1600" kern="1200" dirty="0">
              <a:solidFill>
                <a:srgbClr val="0000FF"/>
              </a:solidFill>
              <a:latin typeface="標楷體" panose="03000509000000000000" pitchFamily="65" charset="-120"/>
              <a:ea typeface="標楷體" panose="03000509000000000000" pitchFamily="65" charset="-120"/>
              <a:hlinkClick xmlns:r="http://schemas.openxmlformats.org/officeDocument/2006/relationships" r:id="rId2">
                <a:extLst>
                  <a:ext uri="{A12FA001-AC4F-418D-AE19-62706E023703}">
                    <ahyp:hlinkClr xmlns:ahyp="http://schemas.microsoft.com/office/drawing/2018/hyperlinkcolor" val="tx"/>
                  </a:ext>
                </a:extLst>
              </a:hlinkClick>
            </a:rPr>
            <a:t>國家科學及技術委員會補助專題研究計畫經費處理原則</a:t>
          </a:r>
          <a:r>
            <a:rPr lang="zh-TW" altLang="en-US" sz="1600" b="1" kern="1200" dirty="0">
              <a:solidFill>
                <a:srgbClr val="0000FF"/>
              </a:solidFill>
              <a:latin typeface="標楷體" pitchFamily="65" charset="-120"/>
              <a:ea typeface="標楷體" pitchFamily="65" charset="-120"/>
            </a:rPr>
            <a:t> </a:t>
          </a:r>
        </a:p>
      </dgm:t>
    </dgm:pt>
    <dgm:pt modelId="{B9F07A91-F2D6-49B5-8A14-D431BBB3FBD5}" type="parTrans" cxnId="{6AEFA267-B0B1-4910-844B-A9FF5096E6CC}">
      <dgm:prSet/>
      <dgm:spPr/>
      <dgm:t>
        <a:bodyPr/>
        <a:lstStyle/>
        <a:p>
          <a:endParaRPr lang="zh-TW" altLang="en-US"/>
        </a:p>
      </dgm:t>
    </dgm:pt>
    <dgm:pt modelId="{612D6AEA-0048-4CE2-9D62-001B58D89539}" type="sibTrans" cxnId="{6AEFA267-B0B1-4910-844B-A9FF5096E6CC}">
      <dgm:prSet/>
      <dgm:spPr/>
      <dgm:t>
        <a:bodyPr/>
        <a:lstStyle/>
        <a:p>
          <a:endParaRPr lang="zh-TW" altLang="en-US"/>
        </a:p>
      </dgm:t>
    </dgm:pt>
    <dgm:pt modelId="{98A8D8C3-135C-4790-B93D-44C9636B2173}">
      <dgm:prSet phldrT="[文字]" custT="1"/>
      <dgm:spPr/>
      <dgm:t>
        <a:bodyPr/>
        <a:lstStyle/>
        <a:p>
          <a:r>
            <a:rPr lang="zh-TW" altLang="en-US" sz="1600" b="1" kern="1200" dirty="0">
              <a:solidFill>
                <a:srgbClr val="0000FF"/>
              </a:solidFill>
              <a:latin typeface="標楷體" pitchFamily="65" charset="-120"/>
              <a:ea typeface="標楷體" pitchFamily="65" charset="-120"/>
              <a:hlinkClick xmlns:r="http://schemas.openxmlformats.org/officeDocument/2006/relationships" r:id="rId3">
                <a:extLst>
                  <a:ext uri="{A12FA001-AC4F-418D-AE19-62706E023703}">
                    <ahyp:hlinkClr xmlns:ahyp="http://schemas.microsoft.com/office/drawing/2018/hyperlinkcolor" val="tx"/>
                  </a:ext>
                </a:extLst>
              </a:hlinkClick>
            </a:rPr>
            <a:t>政府支出憑證處理要點 </a:t>
          </a:r>
          <a:endParaRPr lang="zh-TW" altLang="en-US" sz="1600" b="1" kern="1200" dirty="0">
            <a:solidFill>
              <a:srgbClr val="0000FF"/>
            </a:solidFill>
            <a:latin typeface="標楷體" pitchFamily="65" charset="-120"/>
            <a:ea typeface="標楷體" pitchFamily="65" charset="-120"/>
          </a:endParaRPr>
        </a:p>
      </dgm:t>
    </dgm:pt>
    <dgm:pt modelId="{A54269C5-8E1D-4A7C-8D80-4DDE87A9813A}" type="parTrans" cxnId="{92265715-978E-4CA7-95ED-7A9B2F635FD5}">
      <dgm:prSet/>
      <dgm:spPr/>
      <dgm:t>
        <a:bodyPr/>
        <a:lstStyle/>
        <a:p>
          <a:endParaRPr lang="zh-TW" altLang="en-US"/>
        </a:p>
      </dgm:t>
    </dgm:pt>
    <dgm:pt modelId="{A1323034-16F8-48D4-A490-899E218AC648}" type="sibTrans" cxnId="{92265715-978E-4CA7-95ED-7A9B2F635FD5}">
      <dgm:prSet/>
      <dgm:spPr/>
      <dgm:t>
        <a:bodyPr/>
        <a:lstStyle/>
        <a:p>
          <a:endParaRPr lang="zh-TW" altLang="en-US"/>
        </a:p>
      </dgm:t>
    </dgm:pt>
    <dgm:pt modelId="{C963055E-861A-4880-BEC7-56DF1ADCCCE9}">
      <dgm:prSet phldrT="[文字]" custT="1"/>
      <dgm:spPr/>
      <dgm:t>
        <a:bodyPr/>
        <a:lstStyle/>
        <a:p>
          <a:r>
            <a:rPr lang="zh-TW" altLang="en-US" sz="1600" b="1" kern="1200" dirty="0">
              <a:solidFill>
                <a:srgbClr val="0000FF"/>
              </a:solidFill>
              <a:latin typeface="標楷體" pitchFamily="65" charset="-120"/>
              <a:ea typeface="標楷體" pitchFamily="65" charset="-120"/>
              <a:hlinkClick xmlns:r="http://schemas.openxmlformats.org/officeDocument/2006/relationships" r:id="rId4">
                <a:extLst>
                  <a:ext uri="{A12FA001-AC4F-418D-AE19-62706E023703}">
                    <ahyp:hlinkClr xmlns:ahyp="http://schemas.microsoft.com/office/drawing/2018/hyperlinkcolor" val="tx"/>
                  </a:ext>
                </a:extLst>
              </a:hlinkClick>
            </a:rPr>
            <a:t>中央政府各機關學校出席費及稿費支給要點</a:t>
          </a:r>
          <a:endParaRPr lang="zh-TW" altLang="en-US" sz="1600" b="1" kern="1200" dirty="0">
            <a:solidFill>
              <a:srgbClr val="0000FF"/>
            </a:solidFill>
            <a:latin typeface="標楷體" pitchFamily="65" charset="-120"/>
            <a:ea typeface="標楷體" pitchFamily="65" charset="-120"/>
          </a:endParaRPr>
        </a:p>
      </dgm:t>
    </dgm:pt>
    <dgm:pt modelId="{8CAA7919-217D-4734-90D5-BB8D3E32E197}" type="parTrans" cxnId="{231815E8-C2FB-491E-88FE-D44CD5C70A83}">
      <dgm:prSet/>
      <dgm:spPr/>
      <dgm:t>
        <a:bodyPr/>
        <a:lstStyle/>
        <a:p>
          <a:endParaRPr lang="zh-TW" altLang="en-US"/>
        </a:p>
      </dgm:t>
    </dgm:pt>
    <dgm:pt modelId="{507D4695-0ACF-40BD-B7C7-529552ED1AF4}" type="sibTrans" cxnId="{231815E8-C2FB-491E-88FE-D44CD5C70A83}">
      <dgm:prSet/>
      <dgm:spPr/>
      <dgm:t>
        <a:bodyPr/>
        <a:lstStyle/>
        <a:p>
          <a:endParaRPr lang="zh-TW" altLang="en-US"/>
        </a:p>
      </dgm:t>
    </dgm:pt>
    <dgm:pt modelId="{D81C7870-7CE9-401F-B78A-C30513CB3276}">
      <dgm:prSet custT="1"/>
      <dgm:spPr/>
      <dgm:t>
        <a:bodyPr/>
        <a:lstStyle/>
        <a:p>
          <a:r>
            <a:rPr lang="zh-TW" altLang="zh-TW" sz="1600" u="none" kern="1200" dirty="0">
              <a:solidFill>
                <a:srgbClr val="0000FF"/>
              </a:solidFill>
              <a:latin typeface="標楷體" pitchFamily="65" charset="-120"/>
              <a:ea typeface="標楷體" pitchFamily="65" charset="-120"/>
              <a:hlinkClick xmlns:r="http://schemas.openxmlformats.org/officeDocument/2006/relationships" r:id="rId5">
                <a:extLst>
                  <a:ext uri="{A12FA001-AC4F-418D-AE19-62706E023703}">
                    <ahyp:hlinkClr xmlns:ahyp="http://schemas.microsoft.com/office/drawing/2018/hyperlinkcolor" val="tx"/>
                  </a:ext>
                </a:extLst>
              </a:hlinkClick>
            </a:rPr>
            <a:t>補助大專校院辦理就業學程計畫</a:t>
          </a:r>
          <a:endParaRPr lang="zh-TW" altLang="en-US" sz="1400" b="0" u="none" kern="1200" dirty="0">
            <a:solidFill>
              <a:srgbClr val="0000FF"/>
            </a:solidFill>
            <a:latin typeface="標楷體" pitchFamily="65" charset="-120"/>
            <a:ea typeface="標楷體" pitchFamily="65" charset="-120"/>
          </a:endParaRPr>
        </a:p>
      </dgm:t>
    </dgm:pt>
    <dgm:pt modelId="{4F696F77-D79B-45AC-8A1C-21FAF3207C99}" type="parTrans" cxnId="{7BB5722B-FCEC-495F-B450-41488FD5653F}">
      <dgm:prSet/>
      <dgm:spPr/>
      <dgm:t>
        <a:bodyPr/>
        <a:lstStyle/>
        <a:p>
          <a:endParaRPr lang="zh-TW" altLang="en-US"/>
        </a:p>
      </dgm:t>
    </dgm:pt>
    <dgm:pt modelId="{3809AA26-A7EB-4CD7-AC0A-0CDE942A93E2}" type="sibTrans" cxnId="{7BB5722B-FCEC-495F-B450-41488FD5653F}">
      <dgm:prSet/>
      <dgm:spPr/>
      <dgm:t>
        <a:bodyPr/>
        <a:lstStyle/>
        <a:p>
          <a:endParaRPr lang="zh-TW" altLang="en-US"/>
        </a:p>
      </dgm:t>
    </dgm:pt>
    <dgm:pt modelId="{0B7EFCDB-8738-4DE8-AB57-CEF341F92298}">
      <dgm:prSet custT="1"/>
      <dgm:spPr/>
      <dgm:t>
        <a:bodyPr/>
        <a:lstStyle/>
        <a:p>
          <a:r>
            <a:rPr lang="zh-TW" altLang="en-US" sz="1600" b="0" u="none" kern="1200" dirty="0">
              <a:solidFill>
                <a:srgbClr val="0000FF"/>
              </a:solidFill>
              <a:latin typeface="標楷體" pitchFamily="65" charset="-120"/>
              <a:ea typeface="標楷體" pitchFamily="65" charset="-120"/>
              <a:hlinkClick xmlns:r="http://schemas.openxmlformats.org/officeDocument/2006/relationships" r:id="rId6">
                <a:extLst>
                  <a:ext uri="{A12FA001-AC4F-418D-AE19-62706E023703}">
                    <ahyp:hlinkClr xmlns:ahyp="http://schemas.microsoft.com/office/drawing/2018/hyperlinkcolor" val="tx"/>
                  </a:ext>
                </a:extLst>
              </a:hlinkClick>
            </a:rPr>
            <a:t>補助大專校院辦理就業學程計畫各項經費結報憑證佐證文件規定</a:t>
          </a:r>
          <a:r>
            <a:rPr lang="en-US" altLang="en-US" sz="1200" b="0" u="none" kern="1200" dirty="0">
              <a:solidFill>
                <a:srgbClr val="0000FF"/>
              </a:solidFill>
              <a:latin typeface="標楷體" pitchFamily="65" charset="-120"/>
              <a:ea typeface="標楷體" pitchFamily="65" charset="-120"/>
              <a:hlinkClick xmlns:r="http://schemas.openxmlformats.org/officeDocument/2006/relationships" r:id="rId6">
                <a:extLst>
                  <a:ext uri="{A12FA001-AC4F-418D-AE19-62706E023703}">
                    <ahyp:hlinkClr xmlns:ahyp="http://schemas.microsoft.com/office/drawing/2018/hyperlinkcolor" val="tx"/>
                  </a:ext>
                </a:extLst>
              </a:hlinkClick>
            </a:rPr>
            <a:t>(</a:t>
          </a:r>
          <a:r>
            <a:rPr lang="zh-TW" altLang="en-US" sz="1200" b="0" u="none" kern="1200" dirty="0">
              <a:solidFill>
                <a:srgbClr val="0000FF"/>
              </a:solidFill>
              <a:latin typeface="標楷體" pitchFamily="65" charset="-120"/>
              <a:ea typeface="標楷體" pitchFamily="65" charset="-120"/>
              <a:hlinkClick xmlns:r="http://schemas.openxmlformats.org/officeDocument/2006/relationships" r:id="rId6">
                <a:extLst>
                  <a:ext uri="{A12FA001-AC4F-418D-AE19-62706E023703}">
                    <ahyp:hlinkClr xmlns:ahyp="http://schemas.microsoft.com/office/drawing/2018/hyperlinkcolor" val="tx"/>
                  </a:ext>
                </a:extLst>
              </a:hlinkClick>
            </a:rPr>
            <a:t>弘光內部用</a:t>
          </a:r>
          <a:r>
            <a:rPr lang="en-US" altLang="zh-TW" sz="1200" b="0" u="none" kern="1200" dirty="0">
              <a:solidFill>
                <a:srgbClr val="0000FF"/>
              </a:solidFill>
              <a:latin typeface="標楷體" pitchFamily="65" charset="-120"/>
              <a:ea typeface="標楷體" pitchFamily="65" charset="-120"/>
              <a:hlinkClick xmlns:r="http://schemas.openxmlformats.org/officeDocument/2006/relationships" r:id="rId6">
                <a:extLst>
                  <a:ext uri="{A12FA001-AC4F-418D-AE19-62706E023703}">
                    <ahyp:hlinkClr xmlns:ahyp="http://schemas.microsoft.com/office/drawing/2018/hyperlinkcolor" val="tx"/>
                  </a:ext>
                </a:extLst>
              </a:hlinkClick>
            </a:rPr>
            <a:t>-</a:t>
          </a:r>
          <a:r>
            <a:rPr lang="zh-TW" altLang="en-US" sz="1200" b="0" u="none" kern="1200" dirty="0">
              <a:solidFill>
                <a:srgbClr val="0000FF"/>
              </a:solidFill>
              <a:latin typeface="標楷體" pitchFamily="65" charset="-120"/>
              <a:ea typeface="標楷體" pitchFamily="65" charset="-120"/>
              <a:hlinkClick xmlns:r="http://schemas.openxmlformats.org/officeDocument/2006/relationships" r:id="rId6">
                <a:extLst>
                  <a:ext uri="{A12FA001-AC4F-418D-AE19-62706E023703}">
                    <ahyp:hlinkClr xmlns:ahyp="http://schemas.microsoft.com/office/drawing/2018/hyperlinkcolor" val="tx"/>
                  </a:ext>
                </a:extLst>
              </a:hlinkClick>
            </a:rPr>
            <a:t>職涯發展中心</a:t>
          </a:r>
          <a:r>
            <a:rPr lang="en-US" altLang="en-US" sz="1200" b="0" u="none" kern="1200" dirty="0">
              <a:solidFill>
                <a:srgbClr val="0000FF"/>
              </a:solidFill>
              <a:latin typeface="標楷體" pitchFamily="65" charset="-120"/>
              <a:ea typeface="標楷體" pitchFamily="65" charset="-120"/>
              <a:hlinkClick xmlns:r="http://schemas.openxmlformats.org/officeDocument/2006/relationships" r:id="rId6">
                <a:extLst>
                  <a:ext uri="{A12FA001-AC4F-418D-AE19-62706E023703}">
                    <ahyp:hlinkClr xmlns:ahyp="http://schemas.microsoft.com/office/drawing/2018/hyperlinkcolor" val="tx"/>
                  </a:ext>
                </a:extLst>
              </a:hlinkClick>
            </a:rPr>
            <a:t>)</a:t>
          </a:r>
          <a:endParaRPr lang="zh-TW" altLang="en-US" sz="1200" b="0" u="none" kern="1200" dirty="0">
            <a:solidFill>
              <a:srgbClr val="0000FF"/>
            </a:solidFill>
            <a:latin typeface="標楷體" pitchFamily="65" charset="-120"/>
            <a:ea typeface="標楷體" pitchFamily="65" charset="-120"/>
          </a:endParaRPr>
        </a:p>
      </dgm:t>
    </dgm:pt>
    <dgm:pt modelId="{104EC356-EE9E-4072-8493-51082C1D976E}" type="parTrans" cxnId="{12AEFB7A-4E56-4445-9E28-089D255151B9}">
      <dgm:prSet/>
      <dgm:spPr/>
      <dgm:t>
        <a:bodyPr/>
        <a:lstStyle/>
        <a:p>
          <a:endParaRPr lang="zh-TW" altLang="en-US"/>
        </a:p>
      </dgm:t>
    </dgm:pt>
    <dgm:pt modelId="{2E9F10E8-85FD-4911-97D9-84F68BE145D4}" type="sibTrans" cxnId="{12AEFB7A-4E56-4445-9E28-089D255151B9}">
      <dgm:prSet/>
      <dgm:spPr/>
      <dgm:t>
        <a:bodyPr/>
        <a:lstStyle/>
        <a:p>
          <a:endParaRPr lang="zh-TW" altLang="en-US"/>
        </a:p>
      </dgm:t>
    </dgm:pt>
    <dgm:pt modelId="{ABF5E348-C608-4FE6-AC30-3AE72855B196}">
      <dgm:prSet phldrT="[文字]" custT="1"/>
      <dgm:spPr/>
      <dgm:t>
        <a:bodyPr/>
        <a:lstStyle/>
        <a:p>
          <a:r>
            <a:rPr lang="zh-TW" altLang="en-US" sz="1600" b="1" u="none" kern="1200" dirty="0">
              <a:latin typeface="標楷體" pitchFamily="65" charset="-120"/>
              <a:ea typeface="標楷體" pitchFamily="65" charset="-120"/>
            </a:rPr>
            <a:t>深耕計畫</a:t>
          </a:r>
        </a:p>
      </dgm:t>
    </dgm:pt>
    <dgm:pt modelId="{B9C1BB08-1732-492B-B6E9-A6B35647BDE9}" type="parTrans" cxnId="{D5FD6E7C-CBDE-4E31-954D-46517916EFCE}">
      <dgm:prSet/>
      <dgm:spPr/>
      <dgm:t>
        <a:bodyPr/>
        <a:lstStyle/>
        <a:p>
          <a:endParaRPr lang="zh-TW" altLang="en-US"/>
        </a:p>
      </dgm:t>
    </dgm:pt>
    <dgm:pt modelId="{AC49B6C2-3F8C-43EE-B198-141E0FB1E2C6}" type="sibTrans" cxnId="{D5FD6E7C-CBDE-4E31-954D-46517916EFCE}">
      <dgm:prSet/>
      <dgm:spPr/>
      <dgm:t>
        <a:bodyPr/>
        <a:lstStyle/>
        <a:p>
          <a:endParaRPr lang="zh-TW" altLang="en-US"/>
        </a:p>
      </dgm:t>
    </dgm:pt>
    <dgm:pt modelId="{AB7736CE-545A-47C7-B6F1-635B1A3E677A}">
      <dgm:prSet custT="1"/>
      <dgm:spPr/>
      <dgm:t>
        <a:bodyPr/>
        <a:lstStyle/>
        <a:p>
          <a:r>
            <a:rPr lang="zh-TW" altLang="en-US" sz="1600" u="none" kern="1200" dirty="0">
              <a:solidFill>
                <a:srgbClr val="0000FF"/>
              </a:solidFill>
              <a:latin typeface="標楷體" pitchFamily="65" charset="-120"/>
              <a:ea typeface="標楷體" pitchFamily="65" charset="-120"/>
              <a:hlinkClick xmlns:r="http://schemas.openxmlformats.org/officeDocument/2006/relationships" r:id="rId7">
                <a:extLst>
                  <a:ext uri="{A12FA001-AC4F-418D-AE19-62706E023703}">
                    <ahyp:hlinkClr xmlns:ahyp="http://schemas.microsoft.com/office/drawing/2018/hyperlinkcolor" val="tx"/>
                  </a:ext>
                </a:extLst>
              </a:hlinkClick>
            </a:rPr>
            <a:t>大專校院高等教育深耕計畫經費使用原則</a:t>
          </a:r>
          <a:endParaRPr lang="zh-TW" altLang="en-US" sz="1200" b="1" u="none" kern="1200" dirty="0">
            <a:solidFill>
              <a:srgbClr val="0000FF"/>
            </a:solidFill>
            <a:latin typeface="標楷體" pitchFamily="65" charset="-120"/>
            <a:ea typeface="標楷體" pitchFamily="65" charset="-120"/>
          </a:endParaRPr>
        </a:p>
      </dgm:t>
    </dgm:pt>
    <dgm:pt modelId="{AE06A5CE-00D7-4597-836D-121BC01F02F7}" type="parTrans" cxnId="{5D4A1A80-0368-438F-8281-18D6468F1606}">
      <dgm:prSet/>
      <dgm:spPr/>
      <dgm:t>
        <a:bodyPr/>
        <a:lstStyle/>
        <a:p>
          <a:endParaRPr lang="zh-TW" altLang="en-US"/>
        </a:p>
      </dgm:t>
    </dgm:pt>
    <dgm:pt modelId="{21B89977-AE52-4B51-AF2B-BBBBF17E9A81}" type="sibTrans" cxnId="{5D4A1A80-0368-438F-8281-18D6468F1606}">
      <dgm:prSet/>
      <dgm:spPr/>
      <dgm:t>
        <a:bodyPr/>
        <a:lstStyle/>
        <a:p>
          <a:endParaRPr lang="zh-TW" altLang="en-US"/>
        </a:p>
      </dgm:t>
    </dgm:pt>
    <dgm:pt modelId="{DC634116-D429-4646-85E0-192F359FF876}">
      <dgm:prSet phldrT="[文字]" custT="1"/>
      <dgm:spPr/>
      <dgm:t>
        <a:bodyPr/>
        <a:lstStyle/>
        <a:p>
          <a:r>
            <a:rPr lang="zh-TW" altLang="en-US" sz="1800" b="1" kern="1200" dirty="0">
              <a:latin typeface="標楷體" pitchFamily="65" charset="-120"/>
              <a:ea typeface="標楷體" pitchFamily="65" charset="-120"/>
            </a:rPr>
            <a:t>勞動部勞動力發展署</a:t>
          </a:r>
          <a:endParaRPr lang="zh-TW" altLang="en-US" sz="1800" b="1" u="none" kern="1200" dirty="0">
            <a:latin typeface="標楷體" pitchFamily="65" charset="-120"/>
            <a:ea typeface="標楷體" pitchFamily="65" charset="-120"/>
          </a:endParaRPr>
        </a:p>
      </dgm:t>
    </dgm:pt>
    <dgm:pt modelId="{D60C065D-05A5-42C0-BC58-C6F13D1EF172}" type="sibTrans" cxnId="{D23224E4-E3AA-4201-B8C4-7E5ADF08DA70}">
      <dgm:prSet/>
      <dgm:spPr/>
      <dgm:t>
        <a:bodyPr/>
        <a:lstStyle/>
        <a:p>
          <a:endParaRPr lang="zh-TW" altLang="en-US"/>
        </a:p>
      </dgm:t>
    </dgm:pt>
    <dgm:pt modelId="{362D8A3C-3A8B-4E5F-BA05-CDE69317526E}" type="parTrans" cxnId="{D23224E4-E3AA-4201-B8C4-7E5ADF08DA70}">
      <dgm:prSet/>
      <dgm:spPr/>
      <dgm:t>
        <a:bodyPr/>
        <a:lstStyle/>
        <a:p>
          <a:endParaRPr lang="zh-TW" altLang="en-US"/>
        </a:p>
      </dgm:t>
    </dgm:pt>
    <dgm:pt modelId="{51B9A040-5F2F-4B01-B4A2-1F61CE9F7723}" type="pres">
      <dgm:prSet presAssocID="{41D29DEA-D7FD-4937-BE2D-979650DDB185}" presName="Name0" presStyleCnt="0">
        <dgm:presLayoutVars>
          <dgm:dir/>
          <dgm:animLvl val="lvl"/>
          <dgm:resizeHandles val="exact"/>
        </dgm:presLayoutVars>
      </dgm:prSet>
      <dgm:spPr/>
    </dgm:pt>
    <dgm:pt modelId="{07F191F3-D253-4DC9-89EA-E64F43872080}" type="pres">
      <dgm:prSet presAssocID="{9F1FDEA7-F30B-4A50-9D50-7F13C183B45D}" presName="linNode" presStyleCnt="0"/>
      <dgm:spPr/>
    </dgm:pt>
    <dgm:pt modelId="{D2525D5F-4A5C-49D9-84D9-531B0C003537}" type="pres">
      <dgm:prSet presAssocID="{9F1FDEA7-F30B-4A50-9D50-7F13C183B45D}" presName="parTx" presStyleLbl="revTx" presStyleIdx="0" presStyleCnt="1" custLinFactX="-3289" custLinFactNeighborX="-100000" custLinFactNeighborY="-3153">
        <dgm:presLayoutVars>
          <dgm:chMax val="1"/>
          <dgm:bulletEnabled val="1"/>
        </dgm:presLayoutVars>
      </dgm:prSet>
      <dgm:spPr/>
    </dgm:pt>
    <dgm:pt modelId="{83FCE034-C79C-426D-B511-84AC1F761B96}" type="pres">
      <dgm:prSet presAssocID="{9F1FDEA7-F30B-4A50-9D50-7F13C183B45D}" presName="bracket" presStyleLbl="parChTrans1D1" presStyleIdx="0" presStyleCnt="1"/>
      <dgm:spPr/>
    </dgm:pt>
    <dgm:pt modelId="{85F4CC42-281E-4A75-A839-4DA8BDB37888}" type="pres">
      <dgm:prSet presAssocID="{9F1FDEA7-F30B-4A50-9D50-7F13C183B45D}" presName="spH" presStyleCnt="0"/>
      <dgm:spPr/>
    </dgm:pt>
    <dgm:pt modelId="{2460EFB3-6266-4E12-941A-CC30619D37E5}" type="pres">
      <dgm:prSet presAssocID="{9F1FDEA7-F30B-4A50-9D50-7F13C183B45D}" presName="desTx" presStyleLbl="node1" presStyleIdx="0" presStyleCnt="1" custScaleX="110000" custScaleY="99693">
        <dgm:presLayoutVars>
          <dgm:bulletEnabled val="1"/>
        </dgm:presLayoutVars>
      </dgm:prSet>
      <dgm:spPr/>
    </dgm:pt>
  </dgm:ptLst>
  <dgm:cxnLst>
    <dgm:cxn modelId="{A0C45B03-AC87-43D8-B63E-72E94AB4AFA0}" type="presOf" srcId="{AB7736CE-545A-47C7-B6F1-635B1A3E677A}" destId="{2460EFB3-6266-4E12-941A-CC30619D37E5}" srcOrd="0" destOrd="7" presId="urn:diagrams.loki3.com/BracketList+Icon"/>
    <dgm:cxn modelId="{92265715-978E-4CA7-95ED-7A9B2F635FD5}" srcId="{9F1FDEA7-F30B-4A50-9D50-7F13C183B45D}" destId="{98A8D8C3-135C-4790-B93D-44C9636B2173}" srcOrd="0" destOrd="0" parTransId="{A54269C5-8E1D-4A7C-8D80-4DDE87A9813A}" sibTransId="{A1323034-16F8-48D4-A490-899E218AC648}"/>
    <dgm:cxn modelId="{9B630F1D-3CC5-4433-8262-5329505C06A3}" type="presOf" srcId="{DD82FF1B-41B0-4C7E-A5B4-79F0D7093B4C}" destId="{2460EFB3-6266-4E12-941A-CC30619D37E5}" srcOrd="0" destOrd="5" presId="urn:diagrams.loki3.com/BracketList+Icon"/>
    <dgm:cxn modelId="{7BB5722B-FCEC-495F-B450-41488FD5653F}" srcId="{DC634116-D429-4646-85E0-192F359FF876}" destId="{D81C7870-7CE9-401F-B78A-C30513CB3276}" srcOrd="0" destOrd="0" parTransId="{4F696F77-D79B-45AC-8A1C-21FAF3207C99}" sibTransId="{3809AA26-A7EB-4CD7-AC0A-0CDE942A93E2}"/>
    <dgm:cxn modelId="{28AF882E-8F57-4D3D-986B-FE052E67B7E1}" type="presOf" srcId="{98A8D8C3-135C-4790-B93D-44C9636B2173}" destId="{2460EFB3-6266-4E12-941A-CC30619D37E5}" srcOrd="0" destOrd="0" presId="urn:diagrams.loki3.com/BracketList+Icon"/>
    <dgm:cxn modelId="{49369733-DF70-4755-8810-141DC5BA68EE}" type="presOf" srcId="{ABF5E348-C608-4FE6-AC30-3AE72855B196}" destId="{2460EFB3-6266-4E12-941A-CC30619D37E5}" srcOrd="0" destOrd="6" presId="urn:diagrams.loki3.com/BracketList+Icon"/>
    <dgm:cxn modelId="{E2324936-1237-4C79-8B4D-5C12CB90EE4A}" type="presOf" srcId="{D81C7870-7CE9-401F-B78A-C30513CB3276}" destId="{2460EFB3-6266-4E12-941A-CC30619D37E5}" srcOrd="0" destOrd="9" presId="urn:diagrams.loki3.com/BracketList+Icon"/>
    <dgm:cxn modelId="{8AFE6138-FD13-420E-94B5-C1F185CBFDD3}" srcId="{165842F5-C412-43A0-A91D-9BB47745EC03}" destId="{DD82FF1B-41B0-4C7E-A5B4-79F0D7093B4C}" srcOrd="0" destOrd="0" parTransId="{BFA79DDF-A6A6-4F52-B942-CF0954E3EA59}" sibTransId="{77FD6D99-4459-401D-943A-169F5920F8D4}"/>
    <dgm:cxn modelId="{6AEFA267-B0B1-4910-844B-A9FF5096E6CC}" srcId="{68EDA5E2-F20E-475B-AB0A-CF0FCB2A38F3}" destId="{1A080E46-FFFC-4249-BC52-8119DE908786}" srcOrd="0" destOrd="0" parTransId="{B9F07A91-F2D6-49B5-8A14-D431BBB3FBD5}" sibTransId="{612D6AEA-0048-4CE2-9D62-001B58D89539}"/>
    <dgm:cxn modelId="{73875F6E-D67E-4A9E-A11A-F310C8D64AE7}" type="presOf" srcId="{41D29DEA-D7FD-4937-BE2D-979650DDB185}" destId="{51B9A040-5F2F-4B01-B4A2-1F61CE9F7723}" srcOrd="0" destOrd="0" presId="urn:diagrams.loki3.com/BracketList+Icon"/>
    <dgm:cxn modelId="{12AEFB7A-4E56-4445-9E28-089D255151B9}" srcId="{DC634116-D429-4646-85E0-192F359FF876}" destId="{0B7EFCDB-8738-4DE8-AB57-CEF341F92298}" srcOrd="1" destOrd="0" parTransId="{104EC356-EE9E-4072-8493-51082C1D976E}" sibTransId="{2E9F10E8-85FD-4911-97D9-84F68BE145D4}"/>
    <dgm:cxn modelId="{D5FD6E7C-CBDE-4E31-954D-46517916EFCE}" srcId="{9F1FDEA7-F30B-4A50-9D50-7F13C183B45D}" destId="{ABF5E348-C608-4FE6-AC30-3AE72855B196}" srcOrd="4" destOrd="0" parTransId="{B9C1BB08-1732-492B-B6E9-A6B35647BDE9}" sibTransId="{AC49B6C2-3F8C-43EE-B198-141E0FB1E2C6}"/>
    <dgm:cxn modelId="{5D4A1A80-0368-438F-8281-18D6468F1606}" srcId="{ABF5E348-C608-4FE6-AC30-3AE72855B196}" destId="{AB7736CE-545A-47C7-B6F1-635B1A3E677A}" srcOrd="0" destOrd="0" parTransId="{AE06A5CE-00D7-4597-836D-121BC01F02F7}" sibTransId="{21B89977-AE52-4B51-AF2B-BBBBF17E9A81}"/>
    <dgm:cxn modelId="{E1B9F992-5E4E-4C6F-9DF9-13EB52AF0EE5}" type="presOf" srcId="{165842F5-C412-43A0-A91D-9BB47745EC03}" destId="{2460EFB3-6266-4E12-941A-CC30619D37E5}" srcOrd="0" destOrd="4" presId="urn:diagrams.loki3.com/BracketList+Icon"/>
    <dgm:cxn modelId="{8953ED99-930D-4C99-8682-F23AC830B7AA}" srcId="{9F1FDEA7-F30B-4A50-9D50-7F13C183B45D}" destId="{68EDA5E2-F20E-475B-AB0A-CF0FCB2A38F3}" srcOrd="2" destOrd="0" parTransId="{89010702-2933-4558-856A-8FF22377D2CB}" sibTransId="{F377E61C-04BA-48E8-A640-632B7B0520BE}"/>
    <dgm:cxn modelId="{43270C9A-CD7D-44A6-BE42-164804710419}" type="presOf" srcId="{DC634116-D429-4646-85E0-192F359FF876}" destId="{2460EFB3-6266-4E12-941A-CC30619D37E5}" srcOrd="0" destOrd="8" presId="urn:diagrams.loki3.com/BracketList+Icon"/>
    <dgm:cxn modelId="{9380D5B8-AC67-4792-BB78-5A768BE18997}" type="presOf" srcId="{68EDA5E2-F20E-475B-AB0A-CF0FCB2A38F3}" destId="{2460EFB3-6266-4E12-941A-CC30619D37E5}" srcOrd="0" destOrd="2" presId="urn:diagrams.loki3.com/BracketList+Icon"/>
    <dgm:cxn modelId="{941E23BC-BA6E-4AB8-87EF-6A80E3EA2FBA}" type="presOf" srcId="{C963055E-861A-4880-BEC7-56DF1ADCCCE9}" destId="{2460EFB3-6266-4E12-941A-CC30619D37E5}" srcOrd="0" destOrd="1" presId="urn:diagrams.loki3.com/BracketList+Icon"/>
    <dgm:cxn modelId="{712DA8C6-6DD7-4D6B-86E7-D6576E434A1C}" type="presOf" srcId="{1A080E46-FFFC-4249-BC52-8119DE908786}" destId="{2460EFB3-6266-4E12-941A-CC30619D37E5}" srcOrd="0" destOrd="3" presId="urn:diagrams.loki3.com/BracketList+Icon"/>
    <dgm:cxn modelId="{DD8ED9CA-CDDD-4870-9940-CD0A473CFCF7}" srcId="{41D29DEA-D7FD-4937-BE2D-979650DDB185}" destId="{9F1FDEA7-F30B-4A50-9D50-7F13C183B45D}" srcOrd="0" destOrd="0" parTransId="{A4971A30-54EF-4271-8F61-DC26DD5F464F}" sibTransId="{3AB3349D-A3FD-49E5-B9CC-69DCB8BA1330}"/>
    <dgm:cxn modelId="{B3BBB6DE-6487-48CD-9B5E-1357EC14C0FB}" type="presOf" srcId="{0B7EFCDB-8738-4DE8-AB57-CEF341F92298}" destId="{2460EFB3-6266-4E12-941A-CC30619D37E5}" srcOrd="0" destOrd="10" presId="urn:diagrams.loki3.com/BracketList+Icon"/>
    <dgm:cxn modelId="{1194E5E3-D743-4C22-8321-6E5D337D5B36}" srcId="{9F1FDEA7-F30B-4A50-9D50-7F13C183B45D}" destId="{165842F5-C412-43A0-A91D-9BB47745EC03}" srcOrd="3" destOrd="0" parTransId="{377FB31B-E227-44ED-ABE4-B783D56CD550}" sibTransId="{176DE7CC-46C2-46D0-AB22-CB69BCF855FB}"/>
    <dgm:cxn modelId="{D23224E4-E3AA-4201-B8C4-7E5ADF08DA70}" srcId="{9F1FDEA7-F30B-4A50-9D50-7F13C183B45D}" destId="{DC634116-D429-4646-85E0-192F359FF876}" srcOrd="5" destOrd="0" parTransId="{362D8A3C-3A8B-4E5F-BA05-CDE69317526E}" sibTransId="{D60C065D-05A5-42C0-BC58-C6F13D1EF172}"/>
    <dgm:cxn modelId="{231815E8-C2FB-491E-88FE-D44CD5C70A83}" srcId="{9F1FDEA7-F30B-4A50-9D50-7F13C183B45D}" destId="{C963055E-861A-4880-BEC7-56DF1ADCCCE9}" srcOrd="1" destOrd="0" parTransId="{8CAA7919-217D-4734-90D5-BB8D3E32E197}" sibTransId="{507D4695-0ACF-40BD-B7C7-529552ED1AF4}"/>
    <dgm:cxn modelId="{A539A4F7-E857-4F0C-B3C1-01040C6CC5A5}" type="presOf" srcId="{9F1FDEA7-F30B-4A50-9D50-7F13C183B45D}" destId="{D2525D5F-4A5C-49D9-84D9-531B0C003537}" srcOrd="0" destOrd="0" presId="urn:diagrams.loki3.com/BracketList+Icon"/>
    <dgm:cxn modelId="{7C265CC1-D3C0-43E4-8197-CDA0F3FB6061}" type="presParOf" srcId="{51B9A040-5F2F-4B01-B4A2-1F61CE9F7723}" destId="{07F191F3-D253-4DC9-89EA-E64F43872080}" srcOrd="0" destOrd="0" presId="urn:diagrams.loki3.com/BracketList+Icon"/>
    <dgm:cxn modelId="{BA0E604F-B6C9-41EC-9DCB-63396BD8C191}" type="presParOf" srcId="{07F191F3-D253-4DC9-89EA-E64F43872080}" destId="{D2525D5F-4A5C-49D9-84D9-531B0C003537}" srcOrd="0" destOrd="0" presId="urn:diagrams.loki3.com/BracketList+Icon"/>
    <dgm:cxn modelId="{2229CBD4-4E12-4D64-A494-2AB274102647}" type="presParOf" srcId="{07F191F3-D253-4DC9-89EA-E64F43872080}" destId="{83FCE034-C79C-426D-B511-84AC1F761B96}" srcOrd="1" destOrd="0" presId="urn:diagrams.loki3.com/BracketList+Icon"/>
    <dgm:cxn modelId="{DC1E2D1C-614B-4414-9859-837FF9F8F4E7}" type="presParOf" srcId="{07F191F3-D253-4DC9-89EA-E64F43872080}" destId="{85F4CC42-281E-4A75-A839-4DA8BDB37888}" srcOrd="2" destOrd="0" presId="urn:diagrams.loki3.com/BracketList+Icon"/>
    <dgm:cxn modelId="{13D92E4A-E88E-4B4A-AD03-A65A569CE8D3}" type="presParOf" srcId="{07F191F3-D253-4DC9-89EA-E64F43872080}" destId="{2460EFB3-6266-4E12-941A-CC30619D37E5}"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CE0FB0-1DD5-434C-9A23-7BD58503771F}" type="doc">
      <dgm:prSet loTypeId="urn:microsoft.com/office/officeart/2005/8/layout/chevron1" loCatId="process" qsTypeId="urn:microsoft.com/office/officeart/2005/8/quickstyle/simple1" qsCatId="simple" csTypeId="urn:microsoft.com/office/officeart/2005/8/colors/colorful1#1" csCatId="colorful" phldr="1"/>
      <dgm:spPr/>
    </dgm:pt>
    <dgm:pt modelId="{0DA0CAB4-3F99-4118-86E3-ACF3A24738F6}">
      <dgm:prSet phldrT="[文字]" custT="1"/>
      <dgm:spPr/>
      <dgm:t>
        <a:bodyPr/>
        <a:lstStyle/>
        <a:p>
          <a:r>
            <a:rPr lang="zh-TW" altLang="en-US" sz="1800" dirty="0">
              <a:latin typeface="標楷體" panose="03000509000000000000" pitchFamily="65" charset="-120"/>
              <a:ea typeface="標楷體" panose="03000509000000000000" pitchFamily="65" charset="-120"/>
            </a:rPr>
            <a:t>經費核銷請款期程準則</a:t>
          </a:r>
          <a:endParaRPr lang="zh-TW" altLang="en-US" sz="1800" dirty="0"/>
        </a:p>
      </dgm:t>
    </dgm:pt>
    <dgm:pt modelId="{3503083F-F6DB-444E-8887-EB9A49BE6BEA}" type="parTrans" cxnId="{63085B5A-4694-44C0-9447-0D9B56122AA0}">
      <dgm:prSet/>
      <dgm:spPr/>
      <dgm:t>
        <a:bodyPr/>
        <a:lstStyle/>
        <a:p>
          <a:endParaRPr lang="zh-TW" altLang="en-US" sz="1800"/>
        </a:p>
      </dgm:t>
    </dgm:pt>
    <dgm:pt modelId="{ECB4FA10-ED13-487D-81F8-C51B523FC952}" type="sibTrans" cxnId="{63085B5A-4694-44C0-9447-0D9B56122AA0}">
      <dgm:prSet/>
      <dgm:spPr/>
      <dgm:t>
        <a:bodyPr/>
        <a:lstStyle/>
        <a:p>
          <a:endParaRPr lang="zh-TW" altLang="en-US" sz="1800"/>
        </a:p>
      </dgm:t>
    </dgm:pt>
    <dgm:pt modelId="{F3664C1C-148F-4BEC-BBAC-C4CA548FB40C}">
      <dgm:prSet phldrT="[文字]" custT="1"/>
      <dgm:spPr/>
      <dgm:t>
        <a:bodyPr/>
        <a:lstStyle/>
        <a:p>
          <a:r>
            <a:rPr lang="zh-TW" altLang="en-US" sz="1800" dirty="0">
              <a:latin typeface="標楷體" panose="03000509000000000000" pitchFamily="65" charset="-120"/>
              <a:ea typeface="標楷體" panose="03000509000000000000" pitchFamily="65" charset="-120"/>
            </a:rPr>
            <a:t>出差旅費報支準則</a:t>
          </a:r>
          <a:endParaRPr lang="zh-TW" altLang="en-US" sz="1800" dirty="0"/>
        </a:p>
      </dgm:t>
    </dgm:pt>
    <dgm:pt modelId="{56C32377-B7EB-4935-8AD3-043AF73EB2CE}" type="parTrans" cxnId="{2B20FACE-8E48-4545-84BB-E63CA6A53616}">
      <dgm:prSet/>
      <dgm:spPr/>
      <dgm:t>
        <a:bodyPr/>
        <a:lstStyle/>
        <a:p>
          <a:endParaRPr lang="zh-TW" altLang="en-US" sz="1800"/>
        </a:p>
      </dgm:t>
    </dgm:pt>
    <dgm:pt modelId="{D34EC752-1991-456B-91BE-6595638A1623}" type="sibTrans" cxnId="{2B20FACE-8E48-4545-84BB-E63CA6A53616}">
      <dgm:prSet/>
      <dgm:spPr/>
      <dgm:t>
        <a:bodyPr/>
        <a:lstStyle/>
        <a:p>
          <a:endParaRPr lang="zh-TW" altLang="en-US" sz="1800"/>
        </a:p>
      </dgm:t>
    </dgm:pt>
    <dgm:pt modelId="{60F2D951-6EF6-4BB0-B999-D787ECA0189B}">
      <dgm:prSet phldrT="[文字]" custT="1"/>
      <dgm:spPr/>
      <dgm:t>
        <a:bodyPr/>
        <a:lstStyle/>
        <a:p>
          <a:r>
            <a:rPr lang="zh-TW" altLang="en-US" sz="1800" dirty="0">
              <a:latin typeface="標楷體" panose="03000509000000000000" pitchFamily="65" charset="-120"/>
              <a:ea typeface="標楷體" panose="03000509000000000000" pitchFamily="65" charset="-120"/>
            </a:rPr>
            <a:t>國科會</a:t>
          </a:r>
        </a:p>
      </dgm:t>
    </dgm:pt>
    <dgm:pt modelId="{57833DB5-20F2-445C-A963-9E0069A51A75}" type="parTrans" cxnId="{B6156D23-CEBB-44AF-9A88-8DA2A65C52DB}">
      <dgm:prSet/>
      <dgm:spPr/>
      <dgm:t>
        <a:bodyPr/>
        <a:lstStyle/>
        <a:p>
          <a:endParaRPr lang="zh-TW" altLang="en-US" sz="1800"/>
        </a:p>
      </dgm:t>
    </dgm:pt>
    <dgm:pt modelId="{52349877-4F6C-43D9-8290-D177AEC0C1A9}" type="sibTrans" cxnId="{B6156D23-CEBB-44AF-9A88-8DA2A65C52DB}">
      <dgm:prSet/>
      <dgm:spPr/>
      <dgm:t>
        <a:bodyPr/>
        <a:lstStyle/>
        <a:p>
          <a:endParaRPr lang="zh-TW" altLang="en-US" sz="1800"/>
        </a:p>
      </dgm:t>
    </dgm:pt>
    <dgm:pt modelId="{F2B912AF-F725-4D04-921F-D204FF0662CD}" type="pres">
      <dgm:prSet presAssocID="{71CE0FB0-1DD5-434C-9A23-7BD58503771F}" presName="Name0" presStyleCnt="0">
        <dgm:presLayoutVars>
          <dgm:dir/>
          <dgm:animLvl val="lvl"/>
          <dgm:resizeHandles val="exact"/>
        </dgm:presLayoutVars>
      </dgm:prSet>
      <dgm:spPr/>
    </dgm:pt>
    <dgm:pt modelId="{76CDA96B-993C-491A-9542-0FF695C7F538}" type="pres">
      <dgm:prSet presAssocID="{0DA0CAB4-3F99-4118-86E3-ACF3A24738F6}" presName="parTxOnly" presStyleLbl="node1" presStyleIdx="0" presStyleCnt="3" custScaleX="38881" custLinFactX="-12328" custLinFactNeighborX="-100000">
        <dgm:presLayoutVars>
          <dgm:chMax val="0"/>
          <dgm:chPref val="0"/>
          <dgm:bulletEnabled val="1"/>
        </dgm:presLayoutVars>
      </dgm:prSet>
      <dgm:spPr>
        <a:prstGeom prst="roundRect">
          <a:avLst/>
        </a:prstGeom>
      </dgm:spPr>
    </dgm:pt>
    <dgm:pt modelId="{170F4216-4A09-47A2-A49E-3C393CBADBF1}" type="pres">
      <dgm:prSet presAssocID="{ECB4FA10-ED13-487D-81F8-C51B523FC952}" presName="parTxOnlySpace" presStyleCnt="0"/>
      <dgm:spPr/>
    </dgm:pt>
    <dgm:pt modelId="{05C66B18-B623-4F59-AFD1-72C02C5FEFFD}" type="pres">
      <dgm:prSet presAssocID="{F3664C1C-148F-4BEC-BBAC-C4CA548FB40C}" presName="parTxOnly" presStyleLbl="node1" presStyleIdx="1" presStyleCnt="3" custScaleX="29448" custLinFactNeighborX="-3993">
        <dgm:presLayoutVars>
          <dgm:chMax val="0"/>
          <dgm:chPref val="0"/>
          <dgm:bulletEnabled val="1"/>
        </dgm:presLayoutVars>
      </dgm:prSet>
      <dgm:spPr>
        <a:prstGeom prst="flowChartAlternateProcess">
          <a:avLst/>
        </a:prstGeom>
      </dgm:spPr>
    </dgm:pt>
    <dgm:pt modelId="{C3B2BCCF-9235-4FC8-8B3C-FFDC9F95548A}" type="pres">
      <dgm:prSet presAssocID="{D34EC752-1991-456B-91BE-6595638A1623}" presName="parTxOnlySpace" presStyleCnt="0"/>
      <dgm:spPr/>
    </dgm:pt>
    <dgm:pt modelId="{49660A3C-81DD-4447-923E-348D3B9D0716}" type="pres">
      <dgm:prSet presAssocID="{60F2D951-6EF6-4BB0-B999-D787ECA0189B}" presName="parTxOnly" presStyleLbl="node1" presStyleIdx="2" presStyleCnt="3" custScaleX="29192" custLinFactX="454" custLinFactNeighborX="100000">
        <dgm:presLayoutVars>
          <dgm:chMax val="0"/>
          <dgm:chPref val="0"/>
          <dgm:bulletEnabled val="1"/>
        </dgm:presLayoutVars>
      </dgm:prSet>
      <dgm:spPr>
        <a:prstGeom prst="flowChartAlternateProcess">
          <a:avLst/>
        </a:prstGeom>
      </dgm:spPr>
    </dgm:pt>
  </dgm:ptLst>
  <dgm:cxnLst>
    <dgm:cxn modelId="{884B211F-EBAE-48B9-88AB-C1B2F64ED84A}" type="presOf" srcId="{0DA0CAB4-3F99-4118-86E3-ACF3A24738F6}" destId="{76CDA96B-993C-491A-9542-0FF695C7F538}" srcOrd="0" destOrd="0" presId="urn:microsoft.com/office/officeart/2005/8/layout/chevron1"/>
    <dgm:cxn modelId="{B6156D23-CEBB-44AF-9A88-8DA2A65C52DB}" srcId="{71CE0FB0-1DD5-434C-9A23-7BD58503771F}" destId="{60F2D951-6EF6-4BB0-B999-D787ECA0189B}" srcOrd="2" destOrd="0" parTransId="{57833DB5-20F2-445C-A963-9E0069A51A75}" sibTransId="{52349877-4F6C-43D9-8290-D177AEC0C1A9}"/>
    <dgm:cxn modelId="{7966CE55-28B0-4FE7-BE87-FF4F1B270B44}" type="presOf" srcId="{F3664C1C-148F-4BEC-BBAC-C4CA548FB40C}" destId="{05C66B18-B623-4F59-AFD1-72C02C5FEFFD}" srcOrd="0" destOrd="0" presId="urn:microsoft.com/office/officeart/2005/8/layout/chevron1"/>
    <dgm:cxn modelId="{63085B5A-4694-44C0-9447-0D9B56122AA0}" srcId="{71CE0FB0-1DD5-434C-9A23-7BD58503771F}" destId="{0DA0CAB4-3F99-4118-86E3-ACF3A24738F6}" srcOrd="0" destOrd="0" parTransId="{3503083F-F6DB-444E-8887-EB9A49BE6BEA}" sibTransId="{ECB4FA10-ED13-487D-81F8-C51B523FC952}"/>
    <dgm:cxn modelId="{E01F38CA-55C2-404F-8C85-F5BECADC19CA}" type="presOf" srcId="{60F2D951-6EF6-4BB0-B999-D787ECA0189B}" destId="{49660A3C-81DD-4447-923E-348D3B9D0716}" srcOrd="0" destOrd="0" presId="urn:microsoft.com/office/officeart/2005/8/layout/chevron1"/>
    <dgm:cxn modelId="{A7C046CA-D747-4653-A467-66FCA20BEF17}" type="presOf" srcId="{71CE0FB0-1DD5-434C-9A23-7BD58503771F}" destId="{F2B912AF-F725-4D04-921F-D204FF0662CD}" srcOrd="0" destOrd="0" presId="urn:microsoft.com/office/officeart/2005/8/layout/chevron1"/>
    <dgm:cxn modelId="{2B20FACE-8E48-4545-84BB-E63CA6A53616}" srcId="{71CE0FB0-1DD5-434C-9A23-7BD58503771F}" destId="{F3664C1C-148F-4BEC-BBAC-C4CA548FB40C}" srcOrd="1" destOrd="0" parTransId="{56C32377-B7EB-4935-8AD3-043AF73EB2CE}" sibTransId="{D34EC752-1991-456B-91BE-6595638A1623}"/>
    <dgm:cxn modelId="{5A457214-DCB5-4225-9224-55D083483A3F}" type="presParOf" srcId="{F2B912AF-F725-4D04-921F-D204FF0662CD}" destId="{76CDA96B-993C-491A-9542-0FF695C7F538}" srcOrd="0" destOrd="0" presId="urn:microsoft.com/office/officeart/2005/8/layout/chevron1"/>
    <dgm:cxn modelId="{22B495CF-BA06-4066-BF63-16732F8DA57F}" type="presParOf" srcId="{F2B912AF-F725-4D04-921F-D204FF0662CD}" destId="{170F4216-4A09-47A2-A49E-3C393CBADBF1}" srcOrd="1" destOrd="0" presId="urn:microsoft.com/office/officeart/2005/8/layout/chevron1"/>
    <dgm:cxn modelId="{FF3BEB1A-DB98-49B3-908C-55E0A8F16DB5}" type="presParOf" srcId="{F2B912AF-F725-4D04-921F-D204FF0662CD}" destId="{05C66B18-B623-4F59-AFD1-72C02C5FEFFD}" srcOrd="2" destOrd="0" presId="urn:microsoft.com/office/officeart/2005/8/layout/chevron1"/>
    <dgm:cxn modelId="{0B08692D-C33D-43B8-995B-6FB17DCD47CC}" type="presParOf" srcId="{F2B912AF-F725-4D04-921F-D204FF0662CD}" destId="{C3B2BCCF-9235-4FC8-8B3C-FFDC9F95548A}" srcOrd="3" destOrd="0" presId="urn:microsoft.com/office/officeart/2005/8/layout/chevron1"/>
    <dgm:cxn modelId="{F68BC221-4DC8-4267-9849-618A8A5A0A8D}" type="presParOf" srcId="{F2B912AF-F725-4D04-921F-D204FF0662CD}" destId="{49660A3C-81DD-4447-923E-348D3B9D0716}"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CE0FB0-1DD5-434C-9A23-7BD58503771F}" type="doc">
      <dgm:prSet loTypeId="urn:microsoft.com/office/officeart/2005/8/layout/chevron1" loCatId="process" qsTypeId="urn:microsoft.com/office/officeart/2005/8/quickstyle/simple1" qsCatId="simple" csTypeId="urn:microsoft.com/office/officeart/2005/8/colors/colorful1#1" csCatId="colorful" phldr="1"/>
      <dgm:spPr/>
    </dgm:pt>
    <dgm:pt modelId="{0DA0CAB4-3F99-4118-86E3-ACF3A24738F6}">
      <dgm:prSet phldrT="[文字]" custT="1"/>
      <dgm:spPr/>
      <dgm:t>
        <a:bodyPr/>
        <a:lstStyle/>
        <a:p>
          <a:r>
            <a:rPr lang="zh-TW" altLang="en-US" sz="1800" dirty="0">
              <a:latin typeface="標楷體" panose="03000509000000000000" pitchFamily="65" charset="-120"/>
              <a:ea typeface="標楷體" panose="03000509000000000000" pitchFamily="65" charset="-120"/>
            </a:rPr>
            <a:t>經費核銷請款期程準則</a:t>
          </a:r>
          <a:endParaRPr lang="zh-TW" altLang="en-US" sz="1800" dirty="0"/>
        </a:p>
      </dgm:t>
    </dgm:pt>
    <dgm:pt modelId="{3503083F-F6DB-444E-8887-EB9A49BE6BEA}" type="parTrans" cxnId="{63085B5A-4694-44C0-9447-0D9B56122AA0}">
      <dgm:prSet/>
      <dgm:spPr/>
      <dgm:t>
        <a:bodyPr/>
        <a:lstStyle/>
        <a:p>
          <a:endParaRPr lang="zh-TW" altLang="en-US" sz="1800"/>
        </a:p>
      </dgm:t>
    </dgm:pt>
    <dgm:pt modelId="{ECB4FA10-ED13-487D-81F8-C51B523FC952}" type="sibTrans" cxnId="{63085B5A-4694-44C0-9447-0D9B56122AA0}">
      <dgm:prSet/>
      <dgm:spPr/>
      <dgm:t>
        <a:bodyPr/>
        <a:lstStyle/>
        <a:p>
          <a:endParaRPr lang="zh-TW" altLang="en-US" sz="1800"/>
        </a:p>
      </dgm:t>
    </dgm:pt>
    <dgm:pt modelId="{F3664C1C-148F-4BEC-BBAC-C4CA548FB40C}">
      <dgm:prSet phldrT="[文字]" custT="1"/>
      <dgm:spPr/>
      <dgm:t>
        <a:bodyPr/>
        <a:lstStyle/>
        <a:p>
          <a:r>
            <a:rPr lang="zh-TW" altLang="en-US" sz="1800" dirty="0">
              <a:latin typeface="標楷體" panose="03000509000000000000" pitchFamily="65" charset="-120"/>
              <a:ea typeface="標楷體" panose="03000509000000000000" pitchFamily="65" charset="-120"/>
            </a:rPr>
            <a:t>出差旅費報支準則</a:t>
          </a:r>
          <a:endParaRPr lang="zh-TW" altLang="en-US" sz="1800" dirty="0"/>
        </a:p>
      </dgm:t>
    </dgm:pt>
    <dgm:pt modelId="{56C32377-B7EB-4935-8AD3-043AF73EB2CE}" type="parTrans" cxnId="{2B20FACE-8E48-4545-84BB-E63CA6A53616}">
      <dgm:prSet/>
      <dgm:spPr/>
      <dgm:t>
        <a:bodyPr/>
        <a:lstStyle/>
        <a:p>
          <a:endParaRPr lang="zh-TW" altLang="en-US" sz="1800"/>
        </a:p>
      </dgm:t>
    </dgm:pt>
    <dgm:pt modelId="{D34EC752-1991-456B-91BE-6595638A1623}" type="sibTrans" cxnId="{2B20FACE-8E48-4545-84BB-E63CA6A53616}">
      <dgm:prSet/>
      <dgm:spPr/>
      <dgm:t>
        <a:bodyPr/>
        <a:lstStyle/>
        <a:p>
          <a:endParaRPr lang="zh-TW" altLang="en-US" sz="1800"/>
        </a:p>
      </dgm:t>
    </dgm:pt>
    <dgm:pt modelId="{60F2D951-6EF6-4BB0-B999-D787ECA0189B}">
      <dgm:prSet phldrT="[文字]" custT="1"/>
      <dgm:spPr/>
      <dgm:t>
        <a:bodyPr/>
        <a:lstStyle/>
        <a:p>
          <a:r>
            <a:rPr lang="zh-TW" altLang="en-US" sz="1800" dirty="0">
              <a:latin typeface="標楷體" panose="03000509000000000000" pitchFamily="65" charset="-120"/>
              <a:ea typeface="標楷體" panose="03000509000000000000" pitchFamily="65" charset="-120"/>
            </a:rPr>
            <a:t>國科會</a:t>
          </a:r>
        </a:p>
      </dgm:t>
    </dgm:pt>
    <dgm:pt modelId="{57833DB5-20F2-445C-A963-9E0069A51A75}" type="parTrans" cxnId="{B6156D23-CEBB-44AF-9A88-8DA2A65C52DB}">
      <dgm:prSet/>
      <dgm:spPr/>
      <dgm:t>
        <a:bodyPr/>
        <a:lstStyle/>
        <a:p>
          <a:endParaRPr lang="zh-TW" altLang="en-US" sz="1800"/>
        </a:p>
      </dgm:t>
    </dgm:pt>
    <dgm:pt modelId="{52349877-4F6C-43D9-8290-D177AEC0C1A9}" type="sibTrans" cxnId="{B6156D23-CEBB-44AF-9A88-8DA2A65C52DB}">
      <dgm:prSet/>
      <dgm:spPr/>
      <dgm:t>
        <a:bodyPr/>
        <a:lstStyle/>
        <a:p>
          <a:endParaRPr lang="zh-TW" altLang="en-US" sz="1800"/>
        </a:p>
      </dgm:t>
    </dgm:pt>
    <dgm:pt modelId="{F2B912AF-F725-4D04-921F-D204FF0662CD}" type="pres">
      <dgm:prSet presAssocID="{71CE0FB0-1DD5-434C-9A23-7BD58503771F}" presName="Name0" presStyleCnt="0">
        <dgm:presLayoutVars>
          <dgm:dir/>
          <dgm:animLvl val="lvl"/>
          <dgm:resizeHandles val="exact"/>
        </dgm:presLayoutVars>
      </dgm:prSet>
      <dgm:spPr/>
    </dgm:pt>
    <dgm:pt modelId="{76CDA96B-993C-491A-9542-0FF695C7F538}" type="pres">
      <dgm:prSet presAssocID="{0DA0CAB4-3F99-4118-86E3-ACF3A24738F6}" presName="parTxOnly" presStyleLbl="node1" presStyleIdx="0" presStyleCnt="3" custScaleX="38881" custLinFactX="-12328" custLinFactNeighborX="-100000">
        <dgm:presLayoutVars>
          <dgm:chMax val="0"/>
          <dgm:chPref val="0"/>
          <dgm:bulletEnabled val="1"/>
        </dgm:presLayoutVars>
      </dgm:prSet>
      <dgm:spPr>
        <a:prstGeom prst="roundRect">
          <a:avLst/>
        </a:prstGeom>
      </dgm:spPr>
    </dgm:pt>
    <dgm:pt modelId="{170F4216-4A09-47A2-A49E-3C393CBADBF1}" type="pres">
      <dgm:prSet presAssocID="{ECB4FA10-ED13-487D-81F8-C51B523FC952}" presName="parTxOnlySpace" presStyleCnt="0"/>
      <dgm:spPr/>
    </dgm:pt>
    <dgm:pt modelId="{05C66B18-B623-4F59-AFD1-72C02C5FEFFD}" type="pres">
      <dgm:prSet presAssocID="{F3664C1C-148F-4BEC-BBAC-C4CA548FB40C}" presName="parTxOnly" presStyleLbl="node1" presStyleIdx="1" presStyleCnt="3" custScaleX="29448" custLinFactNeighborX="-3993">
        <dgm:presLayoutVars>
          <dgm:chMax val="0"/>
          <dgm:chPref val="0"/>
          <dgm:bulletEnabled val="1"/>
        </dgm:presLayoutVars>
      </dgm:prSet>
      <dgm:spPr>
        <a:prstGeom prst="flowChartAlternateProcess">
          <a:avLst/>
        </a:prstGeom>
      </dgm:spPr>
    </dgm:pt>
    <dgm:pt modelId="{C3B2BCCF-9235-4FC8-8B3C-FFDC9F95548A}" type="pres">
      <dgm:prSet presAssocID="{D34EC752-1991-456B-91BE-6595638A1623}" presName="parTxOnlySpace" presStyleCnt="0"/>
      <dgm:spPr/>
    </dgm:pt>
    <dgm:pt modelId="{49660A3C-81DD-4447-923E-348D3B9D0716}" type="pres">
      <dgm:prSet presAssocID="{60F2D951-6EF6-4BB0-B999-D787ECA0189B}" presName="parTxOnly" presStyleLbl="node1" presStyleIdx="2" presStyleCnt="3" custScaleX="29192" custLinFactX="454" custLinFactNeighborX="100000">
        <dgm:presLayoutVars>
          <dgm:chMax val="0"/>
          <dgm:chPref val="0"/>
          <dgm:bulletEnabled val="1"/>
        </dgm:presLayoutVars>
      </dgm:prSet>
      <dgm:spPr>
        <a:prstGeom prst="flowChartAlternateProcess">
          <a:avLst/>
        </a:prstGeom>
      </dgm:spPr>
    </dgm:pt>
  </dgm:ptLst>
  <dgm:cxnLst>
    <dgm:cxn modelId="{884B211F-EBAE-48B9-88AB-C1B2F64ED84A}" type="presOf" srcId="{0DA0CAB4-3F99-4118-86E3-ACF3A24738F6}" destId="{76CDA96B-993C-491A-9542-0FF695C7F538}" srcOrd="0" destOrd="0" presId="urn:microsoft.com/office/officeart/2005/8/layout/chevron1"/>
    <dgm:cxn modelId="{B6156D23-CEBB-44AF-9A88-8DA2A65C52DB}" srcId="{71CE0FB0-1DD5-434C-9A23-7BD58503771F}" destId="{60F2D951-6EF6-4BB0-B999-D787ECA0189B}" srcOrd="2" destOrd="0" parTransId="{57833DB5-20F2-445C-A963-9E0069A51A75}" sibTransId="{52349877-4F6C-43D9-8290-D177AEC0C1A9}"/>
    <dgm:cxn modelId="{7966CE55-28B0-4FE7-BE87-FF4F1B270B44}" type="presOf" srcId="{F3664C1C-148F-4BEC-BBAC-C4CA548FB40C}" destId="{05C66B18-B623-4F59-AFD1-72C02C5FEFFD}" srcOrd="0" destOrd="0" presId="urn:microsoft.com/office/officeart/2005/8/layout/chevron1"/>
    <dgm:cxn modelId="{63085B5A-4694-44C0-9447-0D9B56122AA0}" srcId="{71CE0FB0-1DD5-434C-9A23-7BD58503771F}" destId="{0DA0CAB4-3F99-4118-86E3-ACF3A24738F6}" srcOrd="0" destOrd="0" parTransId="{3503083F-F6DB-444E-8887-EB9A49BE6BEA}" sibTransId="{ECB4FA10-ED13-487D-81F8-C51B523FC952}"/>
    <dgm:cxn modelId="{E01F38CA-55C2-404F-8C85-F5BECADC19CA}" type="presOf" srcId="{60F2D951-6EF6-4BB0-B999-D787ECA0189B}" destId="{49660A3C-81DD-4447-923E-348D3B9D0716}" srcOrd="0" destOrd="0" presId="urn:microsoft.com/office/officeart/2005/8/layout/chevron1"/>
    <dgm:cxn modelId="{A7C046CA-D747-4653-A467-66FCA20BEF17}" type="presOf" srcId="{71CE0FB0-1DD5-434C-9A23-7BD58503771F}" destId="{F2B912AF-F725-4D04-921F-D204FF0662CD}" srcOrd="0" destOrd="0" presId="urn:microsoft.com/office/officeart/2005/8/layout/chevron1"/>
    <dgm:cxn modelId="{2B20FACE-8E48-4545-84BB-E63CA6A53616}" srcId="{71CE0FB0-1DD5-434C-9A23-7BD58503771F}" destId="{F3664C1C-148F-4BEC-BBAC-C4CA548FB40C}" srcOrd="1" destOrd="0" parTransId="{56C32377-B7EB-4935-8AD3-043AF73EB2CE}" sibTransId="{D34EC752-1991-456B-91BE-6595638A1623}"/>
    <dgm:cxn modelId="{5A457214-DCB5-4225-9224-55D083483A3F}" type="presParOf" srcId="{F2B912AF-F725-4D04-921F-D204FF0662CD}" destId="{76CDA96B-993C-491A-9542-0FF695C7F538}" srcOrd="0" destOrd="0" presId="urn:microsoft.com/office/officeart/2005/8/layout/chevron1"/>
    <dgm:cxn modelId="{22B495CF-BA06-4066-BF63-16732F8DA57F}" type="presParOf" srcId="{F2B912AF-F725-4D04-921F-D204FF0662CD}" destId="{170F4216-4A09-47A2-A49E-3C393CBADBF1}" srcOrd="1" destOrd="0" presId="urn:microsoft.com/office/officeart/2005/8/layout/chevron1"/>
    <dgm:cxn modelId="{FF3BEB1A-DB98-49B3-908C-55E0A8F16DB5}" type="presParOf" srcId="{F2B912AF-F725-4D04-921F-D204FF0662CD}" destId="{05C66B18-B623-4F59-AFD1-72C02C5FEFFD}" srcOrd="2" destOrd="0" presId="urn:microsoft.com/office/officeart/2005/8/layout/chevron1"/>
    <dgm:cxn modelId="{0B08692D-C33D-43B8-995B-6FB17DCD47CC}" type="presParOf" srcId="{F2B912AF-F725-4D04-921F-D204FF0662CD}" destId="{C3B2BCCF-9235-4FC8-8B3C-FFDC9F95548A}" srcOrd="3" destOrd="0" presId="urn:microsoft.com/office/officeart/2005/8/layout/chevron1"/>
    <dgm:cxn modelId="{F68BC221-4DC8-4267-9849-618A8A5A0A8D}" type="presParOf" srcId="{F2B912AF-F725-4D04-921F-D204FF0662CD}" destId="{49660A3C-81DD-4447-923E-348D3B9D0716}"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1CE0FB0-1DD5-434C-9A23-7BD58503771F}" type="doc">
      <dgm:prSet loTypeId="urn:microsoft.com/office/officeart/2005/8/layout/chevron1" loCatId="process" qsTypeId="urn:microsoft.com/office/officeart/2005/8/quickstyle/simple1" qsCatId="simple" csTypeId="urn:microsoft.com/office/officeart/2005/8/colors/colorful1#1" csCatId="colorful" phldr="1"/>
      <dgm:spPr/>
    </dgm:pt>
    <dgm:pt modelId="{0DA0CAB4-3F99-4118-86E3-ACF3A24738F6}">
      <dgm:prSet phldrT="[文字]" custT="1"/>
      <dgm:spPr/>
      <dgm:t>
        <a:bodyPr/>
        <a:lstStyle/>
        <a:p>
          <a:r>
            <a:rPr lang="zh-TW" altLang="en-US" sz="1800" dirty="0">
              <a:latin typeface="標楷體" panose="03000509000000000000" pitchFamily="65" charset="-120"/>
              <a:ea typeface="標楷體" panose="03000509000000000000" pitchFamily="65" charset="-120"/>
            </a:rPr>
            <a:t>經費核銷請款期程準則</a:t>
          </a:r>
          <a:endParaRPr lang="zh-TW" altLang="en-US" sz="1800" dirty="0"/>
        </a:p>
      </dgm:t>
    </dgm:pt>
    <dgm:pt modelId="{3503083F-F6DB-444E-8887-EB9A49BE6BEA}" type="parTrans" cxnId="{63085B5A-4694-44C0-9447-0D9B56122AA0}">
      <dgm:prSet/>
      <dgm:spPr/>
      <dgm:t>
        <a:bodyPr/>
        <a:lstStyle/>
        <a:p>
          <a:endParaRPr lang="zh-TW" altLang="en-US" sz="1800"/>
        </a:p>
      </dgm:t>
    </dgm:pt>
    <dgm:pt modelId="{ECB4FA10-ED13-487D-81F8-C51B523FC952}" type="sibTrans" cxnId="{63085B5A-4694-44C0-9447-0D9B56122AA0}">
      <dgm:prSet/>
      <dgm:spPr/>
      <dgm:t>
        <a:bodyPr/>
        <a:lstStyle/>
        <a:p>
          <a:endParaRPr lang="zh-TW" altLang="en-US" sz="1800"/>
        </a:p>
      </dgm:t>
    </dgm:pt>
    <dgm:pt modelId="{F3664C1C-148F-4BEC-BBAC-C4CA548FB40C}">
      <dgm:prSet phldrT="[文字]" custT="1"/>
      <dgm:spPr/>
      <dgm:t>
        <a:bodyPr/>
        <a:lstStyle/>
        <a:p>
          <a:r>
            <a:rPr lang="zh-TW" altLang="en-US" sz="1800" dirty="0">
              <a:latin typeface="標楷體" panose="03000509000000000000" pitchFamily="65" charset="-120"/>
              <a:ea typeface="標楷體" panose="03000509000000000000" pitchFamily="65" charset="-120"/>
            </a:rPr>
            <a:t>出差旅費報支準則</a:t>
          </a:r>
          <a:endParaRPr lang="zh-TW" altLang="en-US" sz="1800" dirty="0"/>
        </a:p>
      </dgm:t>
    </dgm:pt>
    <dgm:pt modelId="{56C32377-B7EB-4935-8AD3-043AF73EB2CE}" type="parTrans" cxnId="{2B20FACE-8E48-4545-84BB-E63CA6A53616}">
      <dgm:prSet/>
      <dgm:spPr/>
      <dgm:t>
        <a:bodyPr/>
        <a:lstStyle/>
        <a:p>
          <a:endParaRPr lang="zh-TW" altLang="en-US" sz="1800"/>
        </a:p>
      </dgm:t>
    </dgm:pt>
    <dgm:pt modelId="{D34EC752-1991-456B-91BE-6595638A1623}" type="sibTrans" cxnId="{2B20FACE-8E48-4545-84BB-E63CA6A53616}">
      <dgm:prSet/>
      <dgm:spPr/>
      <dgm:t>
        <a:bodyPr/>
        <a:lstStyle/>
        <a:p>
          <a:endParaRPr lang="zh-TW" altLang="en-US" sz="1800"/>
        </a:p>
      </dgm:t>
    </dgm:pt>
    <dgm:pt modelId="{60F2D951-6EF6-4BB0-B999-D787ECA0189B}">
      <dgm:prSet phldrT="[文字]" custT="1"/>
      <dgm:spPr/>
      <dgm:t>
        <a:bodyPr/>
        <a:lstStyle/>
        <a:p>
          <a:r>
            <a:rPr lang="zh-TW" altLang="en-US" sz="1800" dirty="0">
              <a:latin typeface="標楷體" panose="03000509000000000000" pitchFamily="65" charset="-120"/>
              <a:ea typeface="標楷體" panose="03000509000000000000" pitchFamily="65" charset="-120"/>
            </a:rPr>
            <a:t>國科會</a:t>
          </a:r>
        </a:p>
      </dgm:t>
    </dgm:pt>
    <dgm:pt modelId="{57833DB5-20F2-445C-A963-9E0069A51A75}" type="parTrans" cxnId="{B6156D23-CEBB-44AF-9A88-8DA2A65C52DB}">
      <dgm:prSet/>
      <dgm:spPr/>
      <dgm:t>
        <a:bodyPr/>
        <a:lstStyle/>
        <a:p>
          <a:endParaRPr lang="zh-TW" altLang="en-US" sz="1800"/>
        </a:p>
      </dgm:t>
    </dgm:pt>
    <dgm:pt modelId="{52349877-4F6C-43D9-8290-D177AEC0C1A9}" type="sibTrans" cxnId="{B6156D23-CEBB-44AF-9A88-8DA2A65C52DB}">
      <dgm:prSet/>
      <dgm:spPr/>
      <dgm:t>
        <a:bodyPr/>
        <a:lstStyle/>
        <a:p>
          <a:endParaRPr lang="zh-TW" altLang="en-US" sz="1800"/>
        </a:p>
      </dgm:t>
    </dgm:pt>
    <dgm:pt modelId="{F2B912AF-F725-4D04-921F-D204FF0662CD}" type="pres">
      <dgm:prSet presAssocID="{71CE0FB0-1DD5-434C-9A23-7BD58503771F}" presName="Name0" presStyleCnt="0">
        <dgm:presLayoutVars>
          <dgm:dir/>
          <dgm:animLvl val="lvl"/>
          <dgm:resizeHandles val="exact"/>
        </dgm:presLayoutVars>
      </dgm:prSet>
      <dgm:spPr/>
    </dgm:pt>
    <dgm:pt modelId="{76CDA96B-993C-491A-9542-0FF695C7F538}" type="pres">
      <dgm:prSet presAssocID="{0DA0CAB4-3F99-4118-86E3-ACF3A24738F6}" presName="parTxOnly" presStyleLbl="node1" presStyleIdx="0" presStyleCnt="3" custScaleX="38881" custLinFactX="-12328" custLinFactNeighborX="-100000">
        <dgm:presLayoutVars>
          <dgm:chMax val="0"/>
          <dgm:chPref val="0"/>
          <dgm:bulletEnabled val="1"/>
        </dgm:presLayoutVars>
      </dgm:prSet>
      <dgm:spPr>
        <a:prstGeom prst="roundRect">
          <a:avLst/>
        </a:prstGeom>
      </dgm:spPr>
    </dgm:pt>
    <dgm:pt modelId="{170F4216-4A09-47A2-A49E-3C393CBADBF1}" type="pres">
      <dgm:prSet presAssocID="{ECB4FA10-ED13-487D-81F8-C51B523FC952}" presName="parTxOnlySpace" presStyleCnt="0"/>
      <dgm:spPr/>
    </dgm:pt>
    <dgm:pt modelId="{05C66B18-B623-4F59-AFD1-72C02C5FEFFD}" type="pres">
      <dgm:prSet presAssocID="{F3664C1C-148F-4BEC-BBAC-C4CA548FB40C}" presName="parTxOnly" presStyleLbl="node1" presStyleIdx="1" presStyleCnt="3" custScaleX="29448" custLinFactNeighborX="-3993">
        <dgm:presLayoutVars>
          <dgm:chMax val="0"/>
          <dgm:chPref val="0"/>
          <dgm:bulletEnabled val="1"/>
        </dgm:presLayoutVars>
      </dgm:prSet>
      <dgm:spPr>
        <a:prstGeom prst="flowChartAlternateProcess">
          <a:avLst/>
        </a:prstGeom>
      </dgm:spPr>
    </dgm:pt>
    <dgm:pt modelId="{C3B2BCCF-9235-4FC8-8B3C-FFDC9F95548A}" type="pres">
      <dgm:prSet presAssocID="{D34EC752-1991-456B-91BE-6595638A1623}" presName="parTxOnlySpace" presStyleCnt="0"/>
      <dgm:spPr/>
    </dgm:pt>
    <dgm:pt modelId="{49660A3C-81DD-4447-923E-348D3B9D0716}" type="pres">
      <dgm:prSet presAssocID="{60F2D951-6EF6-4BB0-B999-D787ECA0189B}" presName="parTxOnly" presStyleLbl="node1" presStyleIdx="2" presStyleCnt="3" custScaleX="29192" custLinFactX="454" custLinFactNeighborX="100000">
        <dgm:presLayoutVars>
          <dgm:chMax val="0"/>
          <dgm:chPref val="0"/>
          <dgm:bulletEnabled val="1"/>
        </dgm:presLayoutVars>
      </dgm:prSet>
      <dgm:spPr>
        <a:prstGeom prst="flowChartAlternateProcess">
          <a:avLst/>
        </a:prstGeom>
      </dgm:spPr>
    </dgm:pt>
  </dgm:ptLst>
  <dgm:cxnLst>
    <dgm:cxn modelId="{066D460E-2343-415D-8A4B-71ED9ADE30B6}" type="presOf" srcId="{F3664C1C-148F-4BEC-BBAC-C4CA548FB40C}" destId="{05C66B18-B623-4F59-AFD1-72C02C5FEFFD}" srcOrd="0" destOrd="0" presId="urn:microsoft.com/office/officeart/2005/8/layout/chevron1"/>
    <dgm:cxn modelId="{B6156D23-CEBB-44AF-9A88-8DA2A65C52DB}" srcId="{71CE0FB0-1DD5-434C-9A23-7BD58503771F}" destId="{60F2D951-6EF6-4BB0-B999-D787ECA0189B}" srcOrd="2" destOrd="0" parTransId="{57833DB5-20F2-445C-A963-9E0069A51A75}" sibTransId="{52349877-4F6C-43D9-8290-D177AEC0C1A9}"/>
    <dgm:cxn modelId="{0623E834-F024-4FEF-867B-0E2E7C07F8C4}" type="presOf" srcId="{71CE0FB0-1DD5-434C-9A23-7BD58503771F}" destId="{F2B912AF-F725-4D04-921F-D204FF0662CD}" srcOrd="0" destOrd="0" presId="urn:microsoft.com/office/officeart/2005/8/layout/chevron1"/>
    <dgm:cxn modelId="{63085B5A-4694-44C0-9447-0D9B56122AA0}" srcId="{71CE0FB0-1DD5-434C-9A23-7BD58503771F}" destId="{0DA0CAB4-3F99-4118-86E3-ACF3A24738F6}" srcOrd="0" destOrd="0" parTransId="{3503083F-F6DB-444E-8887-EB9A49BE6BEA}" sibTransId="{ECB4FA10-ED13-487D-81F8-C51B523FC952}"/>
    <dgm:cxn modelId="{D235387F-6463-4C43-A969-E574DFF172EB}" type="presOf" srcId="{60F2D951-6EF6-4BB0-B999-D787ECA0189B}" destId="{49660A3C-81DD-4447-923E-348D3B9D0716}" srcOrd="0" destOrd="0" presId="urn:microsoft.com/office/officeart/2005/8/layout/chevron1"/>
    <dgm:cxn modelId="{2B20FACE-8E48-4545-84BB-E63CA6A53616}" srcId="{71CE0FB0-1DD5-434C-9A23-7BD58503771F}" destId="{F3664C1C-148F-4BEC-BBAC-C4CA548FB40C}" srcOrd="1" destOrd="0" parTransId="{56C32377-B7EB-4935-8AD3-043AF73EB2CE}" sibTransId="{D34EC752-1991-456B-91BE-6595638A1623}"/>
    <dgm:cxn modelId="{ED6808DC-43EF-402A-ADDF-5D488E21A531}" type="presOf" srcId="{0DA0CAB4-3F99-4118-86E3-ACF3A24738F6}" destId="{76CDA96B-993C-491A-9542-0FF695C7F538}" srcOrd="0" destOrd="0" presId="urn:microsoft.com/office/officeart/2005/8/layout/chevron1"/>
    <dgm:cxn modelId="{6305B2EE-FFC0-426C-B293-BBA24D0CF94F}" type="presParOf" srcId="{F2B912AF-F725-4D04-921F-D204FF0662CD}" destId="{76CDA96B-993C-491A-9542-0FF695C7F538}" srcOrd="0" destOrd="0" presId="urn:microsoft.com/office/officeart/2005/8/layout/chevron1"/>
    <dgm:cxn modelId="{ADB664D3-4BAD-4880-A877-52BBAE2B04B3}" type="presParOf" srcId="{F2B912AF-F725-4D04-921F-D204FF0662CD}" destId="{170F4216-4A09-47A2-A49E-3C393CBADBF1}" srcOrd="1" destOrd="0" presId="urn:microsoft.com/office/officeart/2005/8/layout/chevron1"/>
    <dgm:cxn modelId="{3DE53789-94AF-4EFB-8972-8C03D494E56E}" type="presParOf" srcId="{F2B912AF-F725-4D04-921F-D204FF0662CD}" destId="{05C66B18-B623-4F59-AFD1-72C02C5FEFFD}" srcOrd="2" destOrd="0" presId="urn:microsoft.com/office/officeart/2005/8/layout/chevron1"/>
    <dgm:cxn modelId="{3ECB8BFC-81E6-449A-99C3-2B44F0B2C30D}" type="presParOf" srcId="{F2B912AF-F725-4D04-921F-D204FF0662CD}" destId="{C3B2BCCF-9235-4FC8-8B3C-FFDC9F95548A}" srcOrd="3" destOrd="0" presId="urn:microsoft.com/office/officeart/2005/8/layout/chevron1"/>
    <dgm:cxn modelId="{E1BF1DCA-8F7E-4EE0-A888-2468CE9167F1}" type="presParOf" srcId="{F2B912AF-F725-4D04-921F-D204FF0662CD}" destId="{49660A3C-81DD-4447-923E-348D3B9D0716}"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1CE0FB0-1DD5-434C-9A23-7BD58503771F}" type="doc">
      <dgm:prSet loTypeId="urn:microsoft.com/office/officeart/2005/8/layout/chevron1" loCatId="process" qsTypeId="urn:microsoft.com/office/officeart/2005/8/quickstyle/simple1" qsCatId="simple" csTypeId="urn:microsoft.com/office/officeart/2005/8/colors/colorful1#1" csCatId="colorful" phldr="1"/>
      <dgm:spPr/>
    </dgm:pt>
    <dgm:pt modelId="{0DA0CAB4-3F99-4118-86E3-ACF3A24738F6}">
      <dgm:prSet phldrT="[文字]" custT="1"/>
      <dgm:spPr/>
      <dgm:t>
        <a:bodyPr/>
        <a:lstStyle/>
        <a:p>
          <a:r>
            <a:rPr lang="zh-TW" altLang="en-US" sz="1800" dirty="0">
              <a:latin typeface="標楷體" panose="03000509000000000000" pitchFamily="65" charset="-120"/>
              <a:ea typeface="標楷體" panose="03000509000000000000" pitchFamily="65" charset="-120"/>
            </a:rPr>
            <a:t>經費核銷請款期程準則</a:t>
          </a:r>
          <a:endParaRPr lang="zh-TW" altLang="en-US" sz="1800" dirty="0"/>
        </a:p>
      </dgm:t>
    </dgm:pt>
    <dgm:pt modelId="{3503083F-F6DB-444E-8887-EB9A49BE6BEA}" type="parTrans" cxnId="{63085B5A-4694-44C0-9447-0D9B56122AA0}">
      <dgm:prSet/>
      <dgm:spPr/>
      <dgm:t>
        <a:bodyPr/>
        <a:lstStyle/>
        <a:p>
          <a:endParaRPr lang="zh-TW" altLang="en-US" sz="1800"/>
        </a:p>
      </dgm:t>
    </dgm:pt>
    <dgm:pt modelId="{ECB4FA10-ED13-487D-81F8-C51B523FC952}" type="sibTrans" cxnId="{63085B5A-4694-44C0-9447-0D9B56122AA0}">
      <dgm:prSet/>
      <dgm:spPr/>
      <dgm:t>
        <a:bodyPr/>
        <a:lstStyle/>
        <a:p>
          <a:endParaRPr lang="zh-TW" altLang="en-US" sz="1800"/>
        </a:p>
      </dgm:t>
    </dgm:pt>
    <dgm:pt modelId="{F3664C1C-148F-4BEC-BBAC-C4CA548FB40C}">
      <dgm:prSet phldrT="[文字]" custT="1"/>
      <dgm:spPr/>
      <dgm:t>
        <a:bodyPr/>
        <a:lstStyle/>
        <a:p>
          <a:r>
            <a:rPr lang="zh-TW" altLang="en-US" sz="1800" dirty="0">
              <a:latin typeface="標楷體" panose="03000509000000000000" pitchFamily="65" charset="-120"/>
              <a:ea typeface="標楷體" panose="03000509000000000000" pitchFamily="65" charset="-120"/>
            </a:rPr>
            <a:t>出差旅費報支準則</a:t>
          </a:r>
          <a:endParaRPr lang="zh-TW" altLang="en-US" sz="1800" dirty="0"/>
        </a:p>
      </dgm:t>
    </dgm:pt>
    <dgm:pt modelId="{56C32377-B7EB-4935-8AD3-043AF73EB2CE}" type="parTrans" cxnId="{2B20FACE-8E48-4545-84BB-E63CA6A53616}">
      <dgm:prSet/>
      <dgm:spPr/>
      <dgm:t>
        <a:bodyPr/>
        <a:lstStyle/>
        <a:p>
          <a:endParaRPr lang="zh-TW" altLang="en-US" sz="1800"/>
        </a:p>
      </dgm:t>
    </dgm:pt>
    <dgm:pt modelId="{D34EC752-1991-456B-91BE-6595638A1623}" type="sibTrans" cxnId="{2B20FACE-8E48-4545-84BB-E63CA6A53616}">
      <dgm:prSet/>
      <dgm:spPr/>
      <dgm:t>
        <a:bodyPr/>
        <a:lstStyle/>
        <a:p>
          <a:endParaRPr lang="zh-TW" altLang="en-US" sz="1800"/>
        </a:p>
      </dgm:t>
    </dgm:pt>
    <dgm:pt modelId="{60F2D951-6EF6-4BB0-B999-D787ECA0189B}">
      <dgm:prSet phldrT="[文字]" custT="1"/>
      <dgm:spPr/>
      <dgm:t>
        <a:bodyPr/>
        <a:lstStyle/>
        <a:p>
          <a:r>
            <a:rPr lang="zh-TW" altLang="en-US" sz="1800" dirty="0">
              <a:latin typeface="標楷體" panose="03000509000000000000" pitchFamily="65" charset="-120"/>
              <a:ea typeface="標楷體" panose="03000509000000000000" pitchFamily="65" charset="-120"/>
            </a:rPr>
            <a:t>國科會</a:t>
          </a:r>
        </a:p>
      </dgm:t>
    </dgm:pt>
    <dgm:pt modelId="{57833DB5-20F2-445C-A963-9E0069A51A75}" type="parTrans" cxnId="{B6156D23-CEBB-44AF-9A88-8DA2A65C52DB}">
      <dgm:prSet/>
      <dgm:spPr/>
      <dgm:t>
        <a:bodyPr/>
        <a:lstStyle/>
        <a:p>
          <a:endParaRPr lang="zh-TW" altLang="en-US" sz="1800"/>
        </a:p>
      </dgm:t>
    </dgm:pt>
    <dgm:pt modelId="{52349877-4F6C-43D9-8290-D177AEC0C1A9}" type="sibTrans" cxnId="{B6156D23-CEBB-44AF-9A88-8DA2A65C52DB}">
      <dgm:prSet/>
      <dgm:spPr/>
      <dgm:t>
        <a:bodyPr/>
        <a:lstStyle/>
        <a:p>
          <a:endParaRPr lang="zh-TW" altLang="en-US" sz="1800"/>
        </a:p>
      </dgm:t>
    </dgm:pt>
    <dgm:pt modelId="{F2B912AF-F725-4D04-921F-D204FF0662CD}" type="pres">
      <dgm:prSet presAssocID="{71CE0FB0-1DD5-434C-9A23-7BD58503771F}" presName="Name0" presStyleCnt="0">
        <dgm:presLayoutVars>
          <dgm:dir/>
          <dgm:animLvl val="lvl"/>
          <dgm:resizeHandles val="exact"/>
        </dgm:presLayoutVars>
      </dgm:prSet>
      <dgm:spPr/>
    </dgm:pt>
    <dgm:pt modelId="{76CDA96B-993C-491A-9542-0FF695C7F538}" type="pres">
      <dgm:prSet presAssocID="{0DA0CAB4-3F99-4118-86E3-ACF3A24738F6}" presName="parTxOnly" presStyleLbl="node1" presStyleIdx="0" presStyleCnt="3" custScaleX="38881" custLinFactX="-12328" custLinFactNeighborX="-100000">
        <dgm:presLayoutVars>
          <dgm:chMax val="0"/>
          <dgm:chPref val="0"/>
          <dgm:bulletEnabled val="1"/>
        </dgm:presLayoutVars>
      </dgm:prSet>
      <dgm:spPr>
        <a:prstGeom prst="roundRect">
          <a:avLst/>
        </a:prstGeom>
      </dgm:spPr>
    </dgm:pt>
    <dgm:pt modelId="{170F4216-4A09-47A2-A49E-3C393CBADBF1}" type="pres">
      <dgm:prSet presAssocID="{ECB4FA10-ED13-487D-81F8-C51B523FC952}" presName="parTxOnlySpace" presStyleCnt="0"/>
      <dgm:spPr/>
    </dgm:pt>
    <dgm:pt modelId="{05C66B18-B623-4F59-AFD1-72C02C5FEFFD}" type="pres">
      <dgm:prSet presAssocID="{F3664C1C-148F-4BEC-BBAC-C4CA548FB40C}" presName="parTxOnly" presStyleLbl="node1" presStyleIdx="1" presStyleCnt="3" custScaleX="29448" custLinFactNeighborX="-3993">
        <dgm:presLayoutVars>
          <dgm:chMax val="0"/>
          <dgm:chPref val="0"/>
          <dgm:bulletEnabled val="1"/>
        </dgm:presLayoutVars>
      </dgm:prSet>
      <dgm:spPr>
        <a:prstGeom prst="flowChartAlternateProcess">
          <a:avLst/>
        </a:prstGeom>
      </dgm:spPr>
    </dgm:pt>
    <dgm:pt modelId="{C3B2BCCF-9235-4FC8-8B3C-FFDC9F95548A}" type="pres">
      <dgm:prSet presAssocID="{D34EC752-1991-456B-91BE-6595638A1623}" presName="parTxOnlySpace" presStyleCnt="0"/>
      <dgm:spPr/>
    </dgm:pt>
    <dgm:pt modelId="{49660A3C-81DD-4447-923E-348D3B9D0716}" type="pres">
      <dgm:prSet presAssocID="{60F2D951-6EF6-4BB0-B999-D787ECA0189B}" presName="parTxOnly" presStyleLbl="node1" presStyleIdx="2" presStyleCnt="3" custScaleX="29192" custLinFactX="454" custLinFactNeighborX="100000">
        <dgm:presLayoutVars>
          <dgm:chMax val="0"/>
          <dgm:chPref val="0"/>
          <dgm:bulletEnabled val="1"/>
        </dgm:presLayoutVars>
      </dgm:prSet>
      <dgm:spPr>
        <a:prstGeom prst="flowChartAlternateProcess">
          <a:avLst/>
        </a:prstGeom>
      </dgm:spPr>
    </dgm:pt>
  </dgm:ptLst>
  <dgm:cxnLst>
    <dgm:cxn modelId="{B6156D23-CEBB-44AF-9A88-8DA2A65C52DB}" srcId="{71CE0FB0-1DD5-434C-9A23-7BD58503771F}" destId="{60F2D951-6EF6-4BB0-B999-D787ECA0189B}" srcOrd="2" destOrd="0" parTransId="{57833DB5-20F2-445C-A963-9E0069A51A75}" sibTransId="{52349877-4F6C-43D9-8290-D177AEC0C1A9}"/>
    <dgm:cxn modelId="{1F99D32E-B228-486D-8287-FD3C58AD21AF}" type="presOf" srcId="{F3664C1C-148F-4BEC-BBAC-C4CA548FB40C}" destId="{05C66B18-B623-4F59-AFD1-72C02C5FEFFD}" srcOrd="0" destOrd="0" presId="urn:microsoft.com/office/officeart/2005/8/layout/chevron1"/>
    <dgm:cxn modelId="{63085B5A-4694-44C0-9447-0D9B56122AA0}" srcId="{71CE0FB0-1DD5-434C-9A23-7BD58503771F}" destId="{0DA0CAB4-3F99-4118-86E3-ACF3A24738F6}" srcOrd="0" destOrd="0" parTransId="{3503083F-F6DB-444E-8887-EB9A49BE6BEA}" sibTransId="{ECB4FA10-ED13-487D-81F8-C51B523FC952}"/>
    <dgm:cxn modelId="{03BE7387-7907-410D-965C-F2810D78E7DF}" type="presOf" srcId="{0DA0CAB4-3F99-4118-86E3-ACF3A24738F6}" destId="{76CDA96B-993C-491A-9542-0FF695C7F538}" srcOrd="0" destOrd="0" presId="urn:microsoft.com/office/officeart/2005/8/layout/chevron1"/>
    <dgm:cxn modelId="{870255C2-403A-4F1B-9CFF-5AAA3CC2F702}" type="presOf" srcId="{71CE0FB0-1DD5-434C-9A23-7BD58503771F}" destId="{F2B912AF-F725-4D04-921F-D204FF0662CD}" srcOrd="0" destOrd="0" presId="urn:microsoft.com/office/officeart/2005/8/layout/chevron1"/>
    <dgm:cxn modelId="{2B20FACE-8E48-4545-84BB-E63CA6A53616}" srcId="{71CE0FB0-1DD5-434C-9A23-7BD58503771F}" destId="{F3664C1C-148F-4BEC-BBAC-C4CA548FB40C}" srcOrd="1" destOrd="0" parTransId="{56C32377-B7EB-4935-8AD3-043AF73EB2CE}" sibTransId="{D34EC752-1991-456B-91BE-6595638A1623}"/>
    <dgm:cxn modelId="{D36FC3F8-454B-454F-877B-762A2F96DEAD}" type="presOf" srcId="{60F2D951-6EF6-4BB0-B999-D787ECA0189B}" destId="{49660A3C-81DD-4447-923E-348D3B9D0716}" srcOrd="0" destOrd="0" presId="urn:microsoft.com/office/officeart/2005/8/layout/chevron1"/>
    <dgm:cxn modelId="{878C6E4A-CC92-4957-A232-43A32F780A86}" type="presParOf" srcId="{F2B912AF-F725-4D04-921F-D204FF0662CD}" destId="{76CDA96B-993C-491A-9542-0FF695C7F538}" srcOrd="0" destOrd="0" presId="urn:microsoft.com/office/officeart/2005/8/layout/chevron1"/>
    <dgm:cxn modelId="{08E72373-4124-4854-8EE0-5441E7AEC124}" type="presParOf" srcId="{F2B912AF-F725-4D04-921F-D204FF0662CD}" destId="{170F4216-4A09-47A2-A49E-3C393CBADBF1}" srcOrd="1" destOrd="0" presId="urn:microsoft.com/office/officeart/2005/8/layout/chevron1"/>
    <dgm:cxn modelId="{F57BB930-9CB8-4F00-AA18-1246A590B853}" type="presParOf" srcId="{F2B912AF-F725-4D04-921F-D204FF0662CD}" destId="{05C66B18-B623-4F59-AFD1-72C02C5FEFFD}" srcOrd="2" destOrd="0" presId="urn:microsoft.com/office/officeart/2005/8/layout/chevron1"/>
    <dgm:cxn modelId="{46D127AC-9EED-4B6D-AA2D-039B74690B9C}" type="presParOf" srcId="{F2B912AF-F725-4D04-921F-D204FF0662CD}" destId="{C3B2BCCF-9235-4FC8-8B3C-FFDC9F95548A}" srcOrd="3" destOrd="0" presId="urn:microsoft.com/office/officeart/2005/8/layout/chevron1"/>
    <dgm:cxn modelId="{3B4F1CAC-16E7-4DE3-A1C6-CAA2BA0B15A9}" type="presParOf" srcId="{F2B912AF-F725-4D04-921F-D204FF0662CD}" destId="{49660A3C-81DD-4447-923E-348D3B9D0716}"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1CE0FB0-1DD5-434C-9A23-7BD58503771F}" type="doc">
      <dgm:prSet loTypeId="urn:microsoft.com/office/officeart/2005/8/layout/chevron1" loCatId="process" qsTypeId="urn:microsoft.com/office/officeart/2005/8/quickstyle/simple1" qsCatId="simple" csTypeId="urn:microsoft.com/office/officeart/2005/8/colors/colorful1#1" csCatId="colorful" phldr="1"/>
      <dgm:spPr/>
    </dgm:pt>
    <dgm:pt modelId="{0DA0CAB4-3F99-4118-86E3-ACF3A24738F6}">
      <dgm:prSet phldrT="[文字]" custT="1"/>
      <dgm:spPr/>
      <dgm:t>
        <a:bodyPr/>
        <a:lstStyle/>
        <a:p>
          <a:r>
            <a:rPr lang="zh-TW" altLang="en-US" sz="1800" dirty="0">
              <a:latin typeface="標楷體" panose="03000509000000000000" pitchFamily="65" charset="-120"/>
              <a:ea typeface="標楷體" panose="03000509000000000000" pitchFamily="65" charset="-120"/>
            </a:rPr>
            <a:t>經費核銷請款期程準則</a:t>
          </a:r>
          <a:endParaRPr lang="zh-TW" altLang="en-US" sz="1800" dirty="0"/>
        </a:p>
      </dgm:t>
    </dgm:pt>
    <dgm:pt modelId="{3503083F-F6DB-444E-8887-EB9A49BE6BEA}" type="parTrans" cxnId="{63085B5A-4694-44C0-9447-0D9B56122AA0}">
      <dgm:prSet/>
      <dgm:spPr/>
      <dgm:t>
        <a:bodyPr/>
        <a:lstStyle/>
        <a:p>
          <a:endParaRPr lang="zh-TW" altLang="en-US" sz="1800"/>
        </a:p>
      </dgm:t>
    </dgm:pt>
    <dgm:pt modelId="{ECB4FA10-ED13-487D-81F8-C51B523FC952}" type="sibTrans" cxnId="{63085B5A-4694-44C0-9447-0D9B56122AA0}">
      <dgm:prSet/>
      <dgm:spPr/>
      <dgm:t>
        <a:bodyPr/>
        <a:lstStyle/>
        <a:p>
          <a:endParaRPr lang="zh-TW" altLang="en-US" sz="1800"/>
        </a:p>
      </dgm:t>
    </dgm:pt>
    <dgm:pt modelId="{F3664C1C-148F-4BEC-BBAC-C4CA548FB40C}">
      <dgm:prSet phldrT="[文字]" custT="1"/>
      <dgm:spPr/>
      <dgm:t>
        <a:bodyPr/>
        <a:lstStyle/>
        <a:p>
          <a:r>
            <a:rPr lang="zh-TW" altLang="en-US" sz="1800" dirty="0">
              <a:latin typeface="標楷體" panose="03000509000000000000" pitchFamily="65" charset="-120"/>
              <a:ea typeface="標楷體" panose="03000509000000000000" pitchFamily="65" charset="-120"/>
            </a:rPr>
            <a:t>出差旅費報支準則</a:t>
          </a:r>
          <a:endParaRPr lang="zh-TW" altLang="en-US" sz="1800" dirty="0"/>
        </a:p>
      </dgm:t>
    </dgm:pt>
    <dgm:pt modelId="{56C32377-B7EB-4935-8AD3-043AF73EB2CE}" type="parTrans" cxnId="{2B20FACE-8E48-4545-84BB-E63CA6A53616}">
      <dgm:prSet/>
      <dgm:spPr/>
      <dgm:t>
        <a:bodyPr/>
        <a:lstStyle/>
        <a:p>
          <a:endParaRPr lang="zh-TW" altLang="en-US" sz="1800"/>
        </a:p>
      </dgm:t>
    </dgm:pt>
    <dgm:pt modelId="{D34EC752-1991-456B-91BE-6595638A1623}" type="sibTrans" cxnId="{2B20FACE-8E48-4545-84BB-E63CA6A53616}">
      <dgm:prSet/>
      <dgm:spPr/>
      <dgm:t>
        <a:bodyPr/>
        <a:lstStyle/>
        <a:p>
          <a:endParaRPr lang="zh-TW" altLang="en-US" sz="1800"/>
        </a:p>
      </dgm:t>
    </dgm:pt>
    <dgm:pt modelId="{60F2D951-6EF6-4BB0-B999-D787ECA0189B}">
      <dgm:prSet phldrT="[文字]" custT="1"/>
      <dgm:spPr/>
      <dgm:t>
        <a:bodyPr/>
        <a:lstStyle/>
        <a:p>
          <a:r>
            <a:rPr lang="zh-TW" altLang="en-US" sz="1800" dirty="0">
              <a:latin typeface="標楷體" panose="03000509000000000000" pitchFamily="65" charset="-120"/>
              <a:ea typeface="標楷體" panose="03000509000000000000" pitchFamily="65" charset="-120"/>
            </a:rPr>
            <a:t>國科會</a:t>
          </a:r>
        </a:p>
      </dgm:t>
    </dgm:pt>
    <dgm:pt modelId="{57833DB5-20F2-445C-A963-9E0069A51A75}" type="parTrans" cxnId="{B6156D23-CEBB-44AF-9A88-8DA2A65C52DB}">
      <dgm:prSet/>
      <dgm:spPr/>
      <dgm:t>
        <a:bodyPr/>
        <a:lstStyle/>
        <a:p>
          <a:endParaRPr lang="zh-TW" altLang="en-US" sz="1800"/>
        </a:p>
      </dgm:t>
    </dgm:pt>
    <dgm:pt modelId="{52349877-4F6C-43D9-8290-D177AEC0C1A9}" type="sibTrans" cxnId="{B6156D23-CEBB-44AF-9A88-8DA2A65C52DB}">
      <dgm:prSet/>
      <dgm:spPr/>
      <dgm:t>
        <a:bodyPr/>
        <a:lstStyle/>
        <a:p>
          <a:endParaRPr lang="zh-TW" altLang="en-US" sz="1800"/>
        </a:p>
      </dgm:t>
    </dgm:pt>
    <dgm:pt modelId="{F2B912AF-F725-4D04-921F-D204FF0662CD}" type="pres">
      <dgm:prSet presAssocID="{71CE0FB0-1DD5-434C-9A23-7BD58503771F}" presName="Name0" presStyleCnt="0">
        <dgm:presLayoutVars>
          <dgm:dir/>
          <dgm:animLvl val="lvl"/>
          <dgm:resizeHandles val="exact"/>
        </dgm:presLayoutVars>
      </dgm:prSet>
      <dgm:spPr/>
    </dgm:pt>
    <dgm:pt modelId="{76CDA96B-993C-491A-9542-0FF695C7F538}" type="pres">
      <dgm:prSet presAssocID="{0DA0CAB4-3F99-4118-86E3-ACF3A24738F6}" presName="parTxOnly" presStyleLbl="node1" presStyleIdx="0" presStyleCnt="3" custScaleX="38881" custLinFactX="-12328" custLinFactNeighborX="-100000">
        <dgm:presLayoutVars>
          <dgm:chMax val="0"/>
          <dgm:chPref val="0"/>
          <dgm:bulletEnabled val="1"/>
        </dgm:presLayoutVars>
      </dgm:prSet>
      <dgm:spPr>
        <a:prstGeom prst="roundRect">
          <a:avLst/>
        </a:prstGeom>
      </dgm:spPr>
    </dgm:pt>
    <dgm:pt modelId="{170F4216-4A09-47A2-A49E-3C393CBADBF1}" type="pres">
      <dgm:prSet presAssocID="{ECB4FA10-ED13-487D-81F8-C51B523FC952}" presName="parTxOnlySpace" presStyleCnt="0"/>
      <dgm:spPr/>
    </dgm:pt>
    <dgm:pt modelId="{05C66B18-B623-4F59-AFD1-72C02C5FEFFD}" type="pres">
      <dgm:prSet presAssocID="{F3664C1C-148F-4BEC-BBAC-C4CA548FB40C}" presName="parTxOnly" presStyleLbl="node1" presStyleIdx="1" presStyleCnt="3" custScaleX="29448" custLinFactNeighborX="-3993">
        <dgm:presLayoutVars>
          <dgm:chMax val="0"/>
          <dgm:chPref val="0"/>
          <dgm:bulletEnabled val="1"/>
        </dgm:presLayoutVars>
      </dgm:prSet>
      <dgm:spPr>
        <a:prstGeom prst="flowChartAlternateProcess">
          <a:avLst/>
        </a:prstGeom>
      </dgm:spPr>
    </dgm:pt>
    <dgm:pt modelId="{C3B2BCCF-9235-4FC8-8B3C-FFDC9F95548A}" type="pres">
      <dgm:prSet presAssocID="{D34EC752-1991-456B-91BE-6595638A1623}" presName="parTxOnlySpace" presStyleCnt="0"/>
      <dgm:spPr/>
    </dgm:pt>
    <dgm:pt modelId="{49660A3C-81DD-4447-923E-348D3B9D0716}" type="pres">
      <dgm:prSet presAssocID="{60F2D951-6EF6-4BB0-B999-D787ECA0189B}" presName="parTxOnly" presStyleLbl="node1" presStyleIdx="2" presStyleCnt="3" custScaleX="29192" custLinFactX="454" custLinFactNeighborX="100000">
        <dgm:presLayoutVars>
          <dgm:chMax val="0"/>
          <dgm:chPref val="0"/>
          <dgm:bulletEnabled val="1"/>
        </dgm:presLayoutVars>
      </dgm:prSet>
      <dgm:spPr>
        <a:prstGeom prst="flowChartAlternateProcess">
          <a:avLst/>
        </a:prstGeom>
      </dgm:spPr>
    </dgm:pt>
  </dgm:ptLst>
  <dgm:cxnLst>
    <dgm:cxn modelId="{B6156D23-CEBB-44AF-9A88-8DA2A65C52DB}" srcId="{71CE0FB0-1DD5-434C-9A23-7BD58503771F}" destId="{60F2D951-6EF6-4BB0-B999-D787ECA0189B}" srcOrd="2" destOrd="0" parTransId="{57833DB5-20F2-445C-A963-9E0069A51A75}" sibTransId="{52349877-4F6C-43D9-8290-D177AEC0C1A9}"/>
    <dgm:cxn modelId="{63085B5A-4694-44C0-9447-0D9B56122AA0}" srcId="{71CE0FB0-1DD5-434C-9A23-7BD58503771F}" destId="{0DA0CAB4-3F99-4118-86E3-ACF3A24738F6}" srcOrd="0" destOrd="0" parTransId="{3503083F-F6DB-444E-8887-EB9A49BE6BEA}" sibTransId="{ECB4FA10-ED13-487D-81F8-C51B523FC952}"/>
    <dgm:cxn modelId="{4B44E083-4935-47C2-9AC3-3EBFD449F8CD}" type="presOf" srcId="{F3664C1C-148F-4BEC-BBAC-C4CA548FB40C}" destId="{05C66B18-B623-4F59-AFD1-72C02C5FEFFD}" srcOrd="0" destOrd="0" presId="urn:microsoft.com/office/officeart/2005/8/layout/chevron1"/>
    <dgm:cxn modelId="{678BA08D-078E-4015-9E54-A9015001254E}" type="presOf" srcId="{60F2D951-6EF6-4BB0-B999-D787ECA0189B}" destId="{49660A3C-81DD-4447-923E-348D3B9D0716}" srcOrd="0" destOrd="0" presId="urn:microsoft.com/office/officeart/2005/8/layout/chevron1"/>
    <dgm:cxn modelId="{2B20FACE-8E48-4545-84BB-E63CA6A53616}" srcId="{71CE0FB0-1DD5-434C-9A23-7BD58503771F}" destId="{F3664C1C-148F-4BEC-BBAC-C4CA548FB40C}" srcOrd="1" destOrd="0" parTransId="{56C32377-B7EB-4935-8AD3-043AF73EB2CE}" sibTransId="{D34EC752-1991-456B-91BE-6595638A1623}"/>
    <dgm:cxn modelId="{060AECD8-FB63-4E56-92A4-C81745B2F9DD}" type="presOf" srcId="{0DA0CAB4-3F99-4118-86E3-ACF3A24738F6}" destId="{76CDA96B-993C-491A-9542-0FF695C7F538}" srcOrd="0" destOrd="0" presId="urn:microsoft.com/office/officeart/2005/8/layout/chevron1"/>
    <dgm:cxn modelId="{120656F3-4712-4DDB-9960-865A28C7B3AE}" type="presOf" srcId="{71CE0FB0-1DD5-434C-9A23-7BD58503771F}" destId="{F2B912AF-F725-4D04-921F-D204FF0662CD}" srcOrd="0" destOrd="0" presId="urn:microsoft.com/office/officeart/2005/8/layout/chevron1"/>
    <dgm:cxn modelId="{8D6F6033-F3CA-45A2-B662-9BE0BE1B0B86}" type="presParOf" srcId="{F2B912AF-F725-4D04-921F-D204FF0662CD}" destId="{76CDA96B-993C-491A-9542-0FF695C7F538}" srcOrd="0" destOrd="0" presId="urn:microsoft.com/office/officeart/2005/8/layout/chevron1"/>
    <dgm:cxn modelId="{7EFC00F6-18C6-4D8B-A2F3-2A2C94D44E9F}" type="presParOf" srcId="{F2B912AF-F725-4D04-921F-D204FF0662CD}" destId="{170F4216-4A09-47A2-A49E-3C393CBADBF1}" srcOrd="1" destOrd="0" presId="urn:microsoft.com/office/officeart/2005/8/layout/chevron1"/>
    <dgm:cxn modelId="{35AFBD00-C37B-4C36-804C-97503FF79F84}" type="presParOf" srcId="{F2B912AF-F725-4D04-921F-D204FF0662CD}" destId="{05C66B18-B623-4F59-AFD1-72C02C5FEFFD}" srcOrd="2" destOrd="0" presId="urn:microsoft.com/office/officeart/2005/8/layout/chevron1"/>
    <dgm:cxn modelId="{EA831D29-86AC-49F3-AA42-2BDA2F8A4A6B}" type="presParOf" srcId="{F2B912AF-F725-4D04-921F-D204FF0662CD}" destId="{C3B2BCCF-9235-4FC8-8B3C-FFDC9F95548A}" srcOrd="3" destOrd="0" presId="urn:microsoft.com/office/officeart/2005/8/layout/chevron1"/>
    <dgm:cxn modelId="{3112F031-E8DB-48F2-A8C6-ED2471A55FBB}" type="presParOf" srcId="{F2B912AF-F725-4D04-921F-D204FF0662CD}" destId="{49660A3C-81DD-4447-923E-348D3B9D0716}"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1CE0FB0-1DD5-434C-9A23-7BD58503771F}" type="doc">
      <dgm:prSet loTypeId="urn:microsoft.com/office/officeart/2005/8/layout/chevron1" loCatId="process" qsTypeId="urn:microsoft.com/office/officeart/2005/8/quickstyle/simple1" qsCatId="simple" csTypeId="urn:microsoft.com/office/officeart/2005/8/colors/colorful1#1" csCatId="colorful" phldr="1"/>
      <dgm:spPr/>
    </dgm:pt>
    <dgm:pt modelId="{0DA0CAB4-3F99-4118-86E3-ACF3A24738F6}">
      <dgm:prSet phldrT="[文字]" custT="1"/>
      <dgm:spPr/>
      <dgm:t>
        <a:bodyPr/>
        <a:lstStyle/>
        <a:p>
          <a:r>
            <a:rPr lang="zh-TW" altLang="en-US" sz="1800" dirty="0">
              <a:latin typeface="標楷體" panose="03000509000000000000" pitchFamily="65" charset="-120"/>
              <a:ea typeface="標楷體" panose="03000509000000000000" pitchFamily="65" charset="-120"/>
            </a:rPr>
            <a:t>經費核銷請款期程準則</a:t>
          </a:r>
          <a:endParaRPr lang="zh-TW" altLang="en-US" sz="1800" dirty="0"/>
        </a:p>
      </dgm:t>
    </dgm:pt>
    <dgm:pt modelId="{3503083F-F6DB-444E-8887-EB9A49BE6BEA}" type="parTrans" cxnId="{63085B5A-4694-44C0-9447-0D9B56122AA0}">
      <dgm:prSet/>
      <dgm:spPr/>
      <dgm:t>
        <a:bodyPr/>
        <a:lstStyle/>
        <a:p>
          <a:endParaRPr lang="zh-TW" altLang="en-US" sz="1800"/>
        </a:p>
      </dgm:t>
    </dgm:pt>
    <dgm:pt modelId="{ECB4FA10-ED13-487D-81F8-C51B523FC952}" type="sibTrans" cxnId="{63085B5A-4694-44C0-9447-0D9B56122AA0}">
      <dgm:prSet/>
      <dgm:spPr/>
      <dgm:t>
        <a:bodyPr/>
        <a:lstStyle/>
        <a:p>
          <a:endParaRPr lang="zh-TW" altLang="en-US" sz="1800"/>
        </a:p>
      </dgm:t>
    </dgm:pt>
    <dgm:pt modelId="{F3664C1C-148F-4BEC-BBAC-C4CA548FB40C}">
      <dgm:prSet phldrT="[文字]" custT="1"/>
      <dgm:spPr/>
      <dgm:t>
        <a:bodyPr/>
        <a:lstStyle/>
        <a:p>
          <a:r>
            <a:rPr lang="zh-TW" altLang="en-US" sz="1800" dirty="0">
              <a:latin typeface="標楷體" panose="03000509000000000000" pitchFamily="65" charset="-120"/>
              <a:ea typeface="標楷體" panose="03000509000000000000" pitchFamily="65" charset="-120"/>
            </a:rPr>
            <a:t>出差旅費報支準則</a:t>
          </a:r>
          <a:endParaRPr lang="zh-TW" altLang="en-US" sz="1800" dirty="0"/>
        </a:p>
      </dgm:t>
    </dgm:pt>
    <dgm:pt modelId="{56C32377-B7EB-4935-8AD3-043AF73EB2CE}" type="parTrans" cxnId="{2B20FACE-8E48-4545-84BB-E63CA6A53616}">
      <dgm:prSet/>
      <dgm:spPr/>
      <dgm:t>
        <a:bodyPr/>
        <a:lstStyle/>
        <a:p>
          <a:endParaRPr lang="zh-TW" altLang="en-US" sz="1800"/>
        </a:p>
      </dgm:t>
    </dgm:pt>
    <dgm:pt modelId="{D34EC752-1991-456B-91BE-6595638A1623}" type="sibTrans" cxnId="{2B20FACE-8E48-4545-84BB-E63CA6A53616}">
      <dgm:prSet/>
      <dgm:spPr/>
      <dgm:t>
        <a:bodyPr/>
        <a:lstStyle/>
        <a:p>
          <a:endParaRPr lang="zh-TW" altLang="en-US" sz="1800"/>
        </a:p>
      </dgm:t>
    </dgm:pt>
    <dgm:pt modelId="{60F2D951-6EF6-4BB0-B999-D787ECA0189B}">
      <dgm:prSet phldrT="[文字]" custT="1"/>
      <dgm:spPr/>
      <dgm:t>
        <a:bodyPr/>
        <a:lstStyle/>
        <a:p>
          <a:r>
            <a:rPr lang="zh-TW" altLang="en-US" sz="1800" dirty="0">
              <a:latin typeface="標楷體" panose="03000509000000000000" pitchFamily="65" charset="-120"/>
              <a:ea typeface="標楷體" panose="03000509000000000000" pitchFamily="65" charset="-120"/>
            </a:rPr>
            <a:t>國科會</a:t>
          </a:r>
        </a:p>
      </dgm:t>
    </dgm:pt>
    <dgm:pt modelId="{57833DB5-20F2-445C-A963-9E0069A51A75}" type="parTrans" cxnId="{B6156D23-CEBB-44AF-9A88-8DA2A65C52DB}">
      <dgm:prSet/>
      <dgm:spPr/>
      <dgm:t>
        <a:bodyPr/>
        <a:lstStyle/>
        <a:p>
          <a:endParaRPr lang="zh-TW" altLang="en-US" sz="1800"/>
        </a:p>
      </dgm:t>
    </dgm:pt>
    <dgm:pt modelId="{52349877-4F6C-43D9-8290-D177AEC0C1A9}" type="sibTrans" cxnId="{B6156D23-CEBB-44AF-9A88-8DA2A65C52DB}">
      <dgm:prSet/>
      <dgm:spPr/>
      <dgm:t>
        <a:bodyPr/>
        <a:lstStyle/>
        <a:p>
          <a:endParaRPr lang="zh-TW" altLang="en-US" sz="1800"/>
        </a:p>
      </dgm:t>
    </dgm:pt>
    <dgm:pt modelId="{F2B912AF-F725-4D04-921F-D204FF0662CD}" type="pres">
      <dgm:prSet presAssocID="{71CE0FB0-1DD5-434C-9A23-7BD58503771F}" presName="Name0" presStyleCnt="0">
        <dgm:presLayoutVars>
          <dgm:dir/>
          <dgm:animLvl val="lvl"/>
          <dgm:resizeHandles val="exact"/>
        </dgm:presLayoutVars>
      </dgm:prSet>
      <dgm:spPr/>
    </dgm:pt>
    <dgm:pt modelId="{76CDA96B-993C-491A-9542-0FF695C7F538}" type="pres">
      <dgm:prSet presAssocID="{0DA0CAB4-3F99-4118-86E3-ACF3A24738F6}" presName="parTxOnly" presStyleLbl="node1" presStyleIdx="0" presStyleCnt="3" custScaleX="38881" custLinFactX="-12328" custLinFactNeighborX="-100000">
        <dgm:presLayoutVars>
          <dgm:chMax val="0"/>
          <dgm:chPref val="0"/>
          <dgm:bulletEnabled val="1"/>
        </dgm:presLayoutVars>
      </dgm:prSet>
      <dgm:spPr>
        <a:prstGeom prst="roundRect">
          <a:avLst/>
        </a:prstGeom>
      </dgm:spPr>
    </dgm:pt>
    <dgm:pt modelId="{170F4216-4A09-47A2-A49E-3C393CBADBF1}" type="pres">
      <dgm:prSet presAssocID="{ECB4FA10-ED13-487D-81F8-C51B523FC952}" presName="parTxOnlySpace" presStyleCnt="0"/>
      <dgm:spPr/>
    </dgm:pt>
    <dgm:pt modelId="{05C66B18-B623-4F59-AFD1-72C02C5FEFFD}" type="pres">
      <dgm:prSet presAssocID="{F3664C1C-148F-4BEC-BBAC-C4CA548FB40C}" presName="parTxOnly" presStyleLbl="node1" presStyleIdx="1" presStyleCnt="3" custScaleX="29448" custLinFactNeighborX="-3993">
        <dgm:presLayoutVars>
          <dgm:chMax val="0"/>
          <dgm:chPref val="0"/>
          <dgm:bulletEnabled val="1"/>
        </dgm:presLayoutVars>
      </dgm:prSet>
      <dgm:spPr>
        <a:prstGeom prst="flowChartAlternateProcess">
          <a:avLst/>
        </a:prstGeom>
      </dgm:spPr>
    </dgm:pt>
    <dgm:pt modelId="{C3B2BCCF-9235-4FC8-8B3C-FFDC9F95548A}" type="pres">
      <dgm:prSet presAssocID="{D34EC752-1991-456B-91BE-6595638A1623}" presName="parTxOnlySpace" presStyleCnt="0"/>
      <dgm:spPr/>
    </dgm:pt>
    <dgm:pt modelId="{49660A3C-81DD-4447-923E-348D3B9D0716}" type="pres">
      <dgm:prSet presAssocID="{60F2D951-6EF6-4BB0-B999-D787ECA0189B}" presName="parTxOnly" presStyleLbl="node1" presStyleIdx="2" presStyleCnt="3" custScaleX="29192" custLinFactX="454" custLinFactNeighborX="100000">
        <dgm:presLayoutVars>
          <dgm:chMax val="0"/>
          <dgm:chPref val="0"/>
          <dgm:bulletEnabled val="1"/>
        </dgm:presLayoutVars>
      </dgm:prSet>
      <dgm:spPr>
        <a:prstGeom prst="flowChartAlternateProcess">
          <a:avLst/>
        </a:prstGeom>
      </dgm:spPr>
    </dgm:pt>
  </dgm:ptLst>
  <dgm:cxnLst>
    <dgm:cxn modelId="{B6156D23-CEBB-44AF-9A88-8DA2A65C52DB}" srcId="{71CE0FB0-1DD5-434C-9A23-7BD58503771F}" destId="{60F2D951-6EF6-4BB0-B999-D787ECA0189B}" srcOrd="2" destOrd="0" parTransId="{57833DB5-20F2-445C-A963-9E0069A51A75}" sibTransId="{52349877-4F6C-43D9-8290-D177AEC0C1A9}"/>
    <dgm:cxn modelId="{9012CE4C-84E3-4177-BEAA-574CAEE6345D}" type="presOf" srcId="{F3664C1C-148F-4BEC-BBAC-C4CA548FB40C}" destId="{05C66B18-B623-4F59-AFD1-72C02C5FEFFD}" srcOrd="0" destOrd="0" presId="urn:microsoft.com/office/officeart/2005/8/layout/chevron1"/>
    <dgm:cxn modelId="{63085B5A-4694-44C0-9447-0D9B56122AA0}" srcId="{71CE0FB0-1DD5-434C-9A23-7BD58503771F}" destId="{0DA0CAB4-3F99-4118-86E3-ACF3A24738F6}" srcOrd="0" destOrd="0" parTransId="{3503083F-F6DB-444E-8887-EB9A49BE6BEA}" sibTransId="{ECB4FA10-ED13-487D-81F8-C51B523FC952}"/>
    <dgm:cxn modelId="{7FFCC094-DC46-4AC3-86AA-9363761CB49C}" type="presOf" srcId="{71CE0FB0-1DD5-434C-9A23-7BD58503771F}" destId="{F2B912AF-F725-4D04-921F-D204FF0662CD}" srcOrd="0" destOrd="0" presId="urn:microsoft.com/office/officeart/2005/8/layout/chevron1"/>
    <dgm:cxn modelId="{74873E98-BB2B-4ABD-97F7-69086541C9F0}" type="presOf" srcId="{0DA0CAB4-3F99-4118-86E3-ACF3A24738F6}" destId="{76CDA96B-993C-491A-9542-0FF695C7F538}" srcOrd="0" destOrd="0" presId="urn:microsoft.com/office/officeart/2005/8/layout/chevron1"/>
    <dgm:cxn modelId="{2B20FACE-8E48-4545-84BB-E63CA6A53616}" srcId="{71CE0FB0-1DD5-434C-9A23-7BD58503771F}" destId="{F3664C1C-148F-4BEC-BBAC-C4CA548FB40C}" srcOrd="1" destOrd="0" parTransId="{56C32377-B7EB-4935-8AD3-043AF73EB2CE}" sibTransId="{D34EC752-1991-456B-91BE-6595638A1623}"/>
    <dgm:cxn modelId="{9283D9D9-1163-4528-95F4-87E6746560D5}" type="presOf" srcId="{60F2D951-6EF6-4BB0-B999-D787ECA0189B}" destId="{49660A3C-81DD-4447-923E-348D3B9D0716}" srcOrd="0" destOrd="0" presId="urn:microsoft.com/office/officeart/2005/8/layout/chevron1"/>
    <dgm:cxn modelId="{50FE38AB-34B1-4235-B0A3-5C85563B6098}" type="presParOf" srcId="{F2B912AF-F725-4D04-921F-D204FF0662CD}" destId="{76CDA96B-993C-491A-9542-0FF695C7F538}" srcOrd="0" destOrd="0" presId="urn:microsoft.com/office/officeart/2005/8/layout/chevron1"/>
    <dgm:cxn modelId="{A6B2B8AC-7F74-4490-8105-AA5D74F33CBE}" type="presParOf" srcId="{F2B912AF-F725-4D04-921F-D204FF0662CD}" destId="{170F4216-4A09-47A2-A49E-3C393CBADBF1}" srcOrd="1" destOrd="0" presId="urn:microsoft.com/office/officeart/2005/8/layout/chevron1"/>
    <dgm:cxn modelId="{3EED6DA0-6711-4341-BAE6-EB9BA1BB3CC9}" type="presParOf" srcId="{F2B912AF-F725-4D04-921F-D204FF0662CD}" destId="{05C66B18-B623-4F59-AFD1-72C02C5FEFFD}" srcOrd="2" destOrd="0" presId="urn:microsoft.com/office/officeart/2005/8/layout/chevron1"/>
    <dgm:cxn modelId="{167318D3-AE99-4016-980F-F6A7FC2C1A29}" type="presParOf" srcId="{F2B912AF-F725-4D04-921F-D204FF0662CD}" destId="{C3B2BCCF-9235-4FC8-8B3C-FFDC9F95548A}" srcOrd="3" destOrd="0" presId="urn:microsoft.com/office/officeart/2005/8/layout/chevron1"/>
    <dgm:cxn modelId="{30BD8F50-84B7-48CE-9E02-5520F8629319}" type="presParOf" srcId="{F2B912AF-F725-4D04-921F-D204FF0662CD}" destId="{49660A3C-81DD-4447-923E-348D3B9D0716}"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9B74FA-FD0E-4D66-A0FD-888AD385D1A1}">
      <dsp:nvSpPr>
        <dsp:cNvPr id="0" name=""/>
        <dsp:cNvSpPr/>
      </dsp:nvSpPr>
      <dsp:spPr>
        <a:xfrm>
          <a:off x="-5729451" y="-876975"/>
          <a:ext cx="6821251" cy="6821251"/>
        </a:xfrm>
        <a:prstGeom prst="blockArc">
          <a:avLst>
            <a:gd name="adj1" fmla="val 18900000"/>
            <a:gd name="adj2" fmla="val 2700000"/>
            <a:gd name="adj3" fmla="val 317"/>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FBD59E-9F44-4714-BAE1-0146F2AA6454}">
      <dsp:nvSpPr>
        <dsp:cNvPr id="0" name=""/>
        <dsp:cNvSpPr/>
      </dsp:nvSpPr>
      <dsp:spPr>
        <a:xfrm>
          <a:off x="406813" y="266844"/>
          <a:ext cx="5618153" cy="533485"/>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glow>
            <a:schemeClr val="accent2">
              <a:hueOff val="0"/>
              <a:satOff val="0"/>
              <a:lumOff val="0"/>
              <a:alphaOff val="0"/>
              <a:tint val="100000"/>
              <a:shade val="100000"/>
              <a:hueMod val="100000"/>
              <a:satMod val="100000"/>
            </a:schemeClr>
          </a:glow>
        </a:effectLst>
      </dsp:spPr>
      <dsp:style>
        <a:lnRef idx="3">
          <a:scrgbClr r="0" g="0" b="0"/>
        </a:lnRef>
        <a:fillRef idx="1">
          <a:scrgbClr r="0" g="0" b="0"/>
        </a:fillRef>
        <a:effectRef idx="1">
          <a:scrgbClr r="0" g="0" b="0"/>
        </a:effectRef>
        <a:fontRef idx="minor">
          <a:schemeClr val="lt1"/>
        </a:fontRef>
      </dsp:style>
      <dsp:txBody>
        <a:bodyPr spcFirstLastPara="0" vert="horz" wrap="square" lIns="423454" tIns="66040" rIns="66040" bIns="66040" numCol="1" spcCol="1270" anchor="ctr" anchorCtr="0">
          <a:noAutofit/>
        </a:bodyPr>
        <a:lstStyle/>
        <a:p>
          <a:pPr marL="0" lvl="0" indent="0" algn="l" defTabSz="1155700">
            <a:lnSpc>
              <a:spcPct val="90000"/>
            </a:lnSpc>
            <a:spcBef>
              <a:spcPct val="0"/>
            </a:spcBef>
            <a:spcAft>
              <a:spcPct val="35000"/>
            </a:spcAft>
            <a:buNone/>
          </a:pPr>
          <a:r>
            <a:rPr lang="zh-TW" altLang="en-US" sz="2600" b="1" kern="1200" dirty="0">
              <a:latin typeface="標楷體" pitchFamily="65" charset="-120"/>
              <a:ea typeface="標楷體" pitchFamily="65" charset="-120"/>
            </a:rPr>
            <a:t>一、相關法令依據</a:t>
          </a:r>
        </a:p>
      </dsp:txBody>
      <dsp:txXfrm>
        <a:off x="406813" y="266844"/>
        <a:ext cx="5618153" cy="533485"/>
      </dsp:txXfrm>
    </dsp:sp>
    <dsp:sp modelId="{6A790061-75F2-4AE6-AA63-598F8E084932}">
      <dsp:nvSpPr>
        <dsp:cNvPr id="0" name=""/>
        <dsp:cNvSpPr/>
      </dsp:nvSpPr>
      <dsp:spPr>
        <a:xfrm>
          <a:off x="73385" y="200158"/>
          <a:ext cx="666856" cy="666856"/>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BA82A5-0318-4632-B541-D475B76222E5}">
      <dsp:nvSpPr>
        <dsp:cNvPr id="0" name=""/>
        <dsp:cNvSpPr/>
      </dsp:nvSpPr>
      <dsp:spPr>
        <a:xfrm>
          <a:off x="845641" y="1066970"/>
          <a:ext cx="5179325" cy="533485"/>
        </a:xfrm>
        <a:prstGeom prst="rect">
          <a:avLst/>
        </a:prstGeom>
        <a:solidFill>
          <a:schemeClr val="accent2">
            <a:hueOff val="2374323"/>
            <a:satOff val="-15544"/>
            <a:lumOff val="3411"/>
            <a:alphaOff val="0"/>
          </a:schemeClr>
        </a:solidFill>
        <a:ln w="38100" cap="flat" cmpd="sng" algn="ctr">
          <a:solidFill>
            <a:schemeClr val="lt1">
              <a:hueOff val="0"/>
              <a:satOff val="0"/>
              <a:lumOff val="0"/>
              <a:alphaOff val="0"/>
            </a:schemeClr>
          </a:solidFill>
          <a:prstDash val="solid"/>
        </a:ln>
        <a:effectLst>
          <a:glow>
            <a:schemeClr val="accent2">
              <a:hueOff val="2374323"/>
              <a:satOff val="-15544"/>
              <a:lumOff val="3411"/>
              <a:alphaOff val="0"/>
              <a:tint val="100000"/>
              <a:shade val="100000"/>
              <a:hueMod val="100000"/>
              <a:satMod val="100000"/>
            </a:schemeClr>
          </a:glow>
        </a:effectLst>
      </dsp:spPr>
      <dsp:style>
        <a:lnRef idx="3">
          <a:scrgbClr r="0" g="0" b="0"/>
        </a:lnRef>
        <a:fillRef idx="1">
          <a:scrgbClr r="0" g="0" b="0"/>
        </a:fillRef>
        <a:effectRef idx="1">
          <a:scrgbClr r="0" g="0" b="0"/>
        </a:effectRef>
        <a:fontRef idx="minor">
          <a:schemeClr val="lt1"/>
        </a:fontRef>
      </dsp:style>
      <dsp:txBody>
        <a:bodyPr spcFirstLastPara="0" vert="horz" wrap="square" lIns="423454" tIns="66040" rIns="66040" bIns="66040" numCol="1" spcCol="1270" anchor="ctr" anchorCtr="0">
          <a:noAutofit/>
        </a:bodyPr>
        <a:lstStyle/>
        <a:p>
          <a:pPr marL="0" lvl="0" indent="0" algn="l" defTabSz="1155700">
            <a:lnSpc>
              <a:spcPct val="90000"/>
            </a:lnSpc>
            <a:spcBef>
              <a:spcPct val="0"/>
            </a:spcBef>
            <a:spcAft>
              <a:spcPct val="35000"/>
            </a:spcAft>
            <a:buNone/>
          </a:pPr>
          <a:r>
            <a:rPr lang="zh-TW" altLang="en-US" sz="2600" b="1" kern="1200" dirty="0">
              <a:latin typeface="標楷體" pitchFamily="65" charset="-120"/>
              <a:ea typeface="標楷體" pitchFamily="65" charset="-120"/>
            </a:rPr>
            <a:t>二、採購流程</a:t>
          </a:r>
        </a:p>
      </dsp:txBody>
      <dsp:txXfrm>
        <a:off x="845641" y="1066970"/>
        <a:ext cx="5179325" cy="533485"/>
      </dsp:txXfrm>
    </dsp:sp>
    <dsp:sp modelId="{85EBD165-2D06-4B6D-AEFF-956F0D2FB869}">
      <dsp:nvSpPr>
        <dsp:cNvPr id="0" name=""/>
        <dsp:cNvSpPr/>
      </dsp:nvSpPr>
      <dsp:spPr>
        <a:xfrm>
          <a:off x="512213" y="1000285"/>
          <a:ext cx="666856" cy="666856"/>
        </a:xfrm>
        <a:prstGeom prst="ellipse">
          <a:avLst/>
        </a:prstGeom>
        <a:solidFill>
          <a:schemeClr val="lt1">
            <a:hueOff val="0"/>
            <a:satOff val="0"/>
            <a:lumOff val="0"/>
            <a:alphaOff val="0"/>
          </a:schemeClr>
        </a:solidFill>
        <a:ln w="25400" cap="flat" cmpd="sng" algn="ctr">
          <a:solidFill>
            <a:schemeClr val="accent2">
              <a:hueOff val="2374323"/>
              <a:satOff val="-15544"/>
              <a:lumOff val="3411"/>
              <a:alphaOff val="0"/>
            </a:schemeClr>
          </a:solidFill>
          <a:prstDash val="solid"/>
        </a:ln>
        <a:effectLst/>
      </dsp:spPr>
      <dsp:style>
        <a:lnRef idx="2">
          <a:scrgbClr r="0" g="0" b="0"/>
        </a:lnRef>
        <a:fillRef idx="1">
          <a:scrgbClr r="0" g="0" b="0"/>
        </a:fillRef>
        <a:effectRef idx="0">
          <a:scrgbClr r="0" g="0" b="0"/>
        </a:effectRef>
        <a:fontRef idx="minor"/>
      </dsp:style>
    </dsp:sp>
    <dsp:sp modelId="{96B35CE9-4135-40F9-8640-EDF0AA42279E}">
      <dsp:nvSpPr>
        <dsp:cNvPr id="0" name=""/>
        <dsp:cNvSpPr/>
      </dsp:nvSpPr>
      <dsp:spPr>
        <a:xfrm>
          <a:off x="1046307" y="1867097"/>
          <a:ext cx="4978660" cy="533485"/>
        </a:xfrm>
        <a:prstGeom prst="rect">
          <a:avLst/>
        </a:prstGeom>
        <a:solidFill>
          <a:schemeClr val="accent2">
            <a:hueOff val="4748646"/>
            <a:satOff val="-31088"/>
            <a:lumOff val="6822"/>
            <a:alphaOff val="0"/>
          </a:schemeClr>
        </a:solidFill>
        <a:ln w="38100" cap="flat" cmpd="sng" algn="ctr">
          <a:solidFill>
            <a:schemeClr val="lt1">
              <a:hueOff val="0"/>
              <a:satOff val="0"/>
              <a:lumOff val="0"/>
              <a:alphaOff val="0"/>
            </a:schemeClr>
          </a:solidFill>
          <a:prstDash val="solid"/>
        </a:ln>
        <a:effectLst>
          <a:glow>
            <a:schemeClr val="accent2">
              <a:hueOff val="4748646"/>
              <a:satOff val="-31088"/>
              <a:lumOff val="6822"/>
              <a:alphaOff val="0"/>
              <a:tint val="100000"/>
              <a:shade val="100000"/>
              <a:hueMod val="100000"/>
              <a:satMod val="100000"/>
            </a:schemeClr>
          </a:glow>
        </a:effectLst>
      </dsp:spPr>
      <dsp:style>
        <a:lnRef idx="3">
          <a:scrgbClr r="0" g="0" b="0"/>
        </a:lnRef>
        <a:fillRef idx="1">
          <a:scrgbClr r="0" g="0" b="0"/>
        </a:fillRef>
        <a:effectRef idx="1">
          <a:scrgbClr r="0" g="0" b="0"/>
        </a:effectRef>
        <a:fontRef idx="minor">
          <a:schemeClr val="lt1"/>
        </a:fontRef>
      </dsp:style>
      <dsp:txBody>
        <a:bodyPr spcFirstLastPara="0" vert="horz" wrap="square" lIns="423454" tIns="66040" rIns="66040" bIns="66040" numCol="1" spcCol="1270" anchor="ctr" anchorCtr="0">
          <a:noAutofit/>
        </a:bodyPr>
        <a:lstStyle/>
        <a:p>
          <a:pPr marL="0" lvl="0" indent="0" algn="l" defTabSz="1155700">
            <a:lnSpc>
              <a:spcPct val="90000"/>
            </a:lnSpc>
            <a:spcBef>
              <a:spcPct val="0"/>
            </a:spcBef>
            <a:spcAft>
              <a:spcPct val="35000"/>
            </a:spcAft>
            <a:buNone/>
          </a:pPr>
          <a:r>
            <a:rPr lang="zh-TW" altLang="en-US" sz="2600" b="1" kern="1200" dirty="0">
              <a:latin typeface="標楷體" pitchFamily="65" charset="-120"/>
              <a:ea typeface="標楷體" pitchFamily="65" charset="-120"/>
            </a:rPr>
            <a:t>三、使用表單</a:t>
          </a:r>
        </a:p>
      </dsp:txBody>
      <dsp:txXfrm>
        <a:off x="1046307" y="1867097"/>
        <a:ext cx="4978660" cy="533485"/>
      </dsp:txXfrm>
    </dsp:sp>
    <dsp:sp modelId="{07CEE650-9B16-49CC-ADB8-48D97E6C95A5}">
      <dsp:nvSpPr>
        <dsp:cNvPr id="0" name=""/>
        <dsp:cNvSpPr/>
      </dsp:nvSpPr>
      <dsp:spPr>
        <a:xfrm>
          <a:off x="712878" y="1800411"/>
          <a:ext cx="666856" cy="666856"/>
        </a:xfrm>
        <a:prstGeom prst="ellipse">
          <a:avLst/>
        </a:prstGeom>
        <a:solidFill>
          <a:schemeClr val="lt1">
            <a:hueOff val="0"/>
            <a:satOff val="0"/>
            <a:lumOff val="0"/>
            <a:alphaOff val="0"/>
          </a:schemeClr>
        </a:solidFill>
        <a:ln w="25400" cap="flat" cmpd="sng" algn="ctr">
          <a:solidFill>
            <a:schemeClr val="accent2">
              <a:hueOff val="4748646"/>
              <a:satOff val="-31088"/>
              <a:lumOff val="6822"/>
              <a:alphaOff val="0"/>
            </a:schemeClr>
          </a:solidFill>
          <a:prstDash val="solid"/>
        </a:ln>
        <a:effectLst/>
      </dsp:spPr>
      <dsp:style>
        <a:lnRef idx="2">
          <a:scrgbClr r="0" g="0" b="0"/>
        </a:lnRef>
        <a:fillRef idx="1">
          <a:scrgbClr r="0" g="0" b="0"/>
        </a:fillRef>
        <a:effectRef idx="0">
          <a:scrgbClr r="0" g="0" b="0"/>
        </a:effectRef>
        <a:fontRef idx="minor"/>
      </dsp:style>
    </dsp:sp>
    <dsp:sp modelId="{225D4EC4-5CAE-4F39-A62F-6A6D9014B370}">
      <dsp:nvSpPr>
        <dsp:cNvPr id="0" name=""/>
        <dsp:cNvSpPr/>
      </dsp:nvSpPr>
      <dsp:spPr>
        <a:xfrm>
          <a:off x="1046307" y="2666717"/>
          <a:ext cx="4978660" cy="533485"/>
        </a:xfrm>
        <a:prstGeom prst="rect">
          <a:avLst/>
        </a:prstGeom>
        <a:solidFill>
          <a:schemeClr val="accent2">
            <a:hueOff val="7122968"/>
            <a:satOff val="-46633"/>
            <a:lumOff val="10234"/>
            <a:alphaOff val="0"/>
          </a:schemeClr>
        </a:solidFill>
        <a:ln w="38100" cap="flat" cmpd="sng" algn="ctr">
          <a:solidFill>
            <a:schemeClr val="lt1">
              <a:hueOff val="0"/>
              <a:satOff val="0"/>
              <a:lumOff val="0"/>
              <a:alphaOff val="0"/>
            </a:schemeClr>
          </a:solidFill>
          <a:prstDash val="solid"/>
        </a:ln>
        <a:effectLst>
          <a:glow>
            <a:schemeClr val="accent2">
              <a:hueOff val="7122968"/>
              <a:satOff val="-46633"/>
              <a:lumOff val="10234"/>
              <a:alphaOff val="0"/>
              <a:tint val="100000"/>
              <a:shade val="100000"/>
              <a:hueMod val="100000"/>
              <a:satMod val="100000"/>
            </a:schemeClr>
          </a:glow>
        </a:effectLst>
      </dsp:spPr>
      <dsp:style>
        <a:lnRef idx="3">
          <a:scrgbClr r="0" g="0" b="0"/>
        </a:lnRef>
        <a:fillRef idx="1">
          <a:scrgbClr r="0" g="0" b="0"/>
        </a:fillRef>
        <a:effectRef idx="1">
          <a:scrgbClr r="0" g="0" b="0"/>
        </a:effectRef>
        <a:fontRef idx="minor">
          <a:schemeClr val="lt1"/>
        </a:fontRef>
      </dsp:style>
      <dsp:txBody>
        <a:bodyPr spcFirstLastPara="0" vert="horz" wrap="square" lIns="423454" tIns="66040" rIns="66040" bIns="66040" numCol="1" spcCol="1270" anchor="ctr" anchorCtr="0">
          <a:noAutofit/>
        </a:bodyPr>
        <a:lstStyle/>
        <a:p>
          <a:pPr marL="0" lvl="0" indent="0" algn="l" defTabSz="1155700">
            <a:lnSpc>
              <a:spcPct val="90000"/>
            </a:lnSpc>
            <a:spcBef>
              <a:spcPct val="0"/>
            </a:spcBef>
            <a:spcAft>
              <a:spcPct val="35000"/>
            </a:spcAft>
            <a:buNone/>
          </a:pPr>
          <a:r>
            <a:rPr lang="zh-TW" altLang="en-US" sz="2600" b="1" kern="1200" dirty="0">
              <a:latin typeface="標楷體" pitchFamily="65" charset="-120"/>
              <a:ea typeface="標楷體" pitchFamily="65" charset="-120"/>
            </a:rPr>
            <a:t>四、憑證說明</a:t>
          </a:r>
        </a:p>
      </dsp:txBody>
      <dsp:txXfrm>
        <a:off x="1046307" y="2666717"/>
        <a:ext cx="4978660" cy="533485"/>
      </dsp:txXfrm>
    </dsp:sp>
    <dsp:sp modelId="{72551547-6375-4F1D-BAD6-42D2707B56FF}">
      <dsp:nvSpPr>
        <dsp:cNvPr id="0" name=""/>
        <dsp:cNvSpPr/>
      </dsp:nvSpPr>
      <dsp:spPr>
        <a:xfrm>
          <a:off x="712878" y="2600031"/>
          <a:ext cx="666856" cy="666856"/>
        </a:xfrm>
        <a:prstGeom prst="ellipse">
          <a:avLst/>
        </a:prstGeom>
        <a:solidFill>
          <a:schemeClr val="lt1">
            <a:hueOff val="0"/>
            <a:satOff val="0"/>
            <a:lumOff val="0"/>
            <a:alphaOff val="0"/>
          </a:schemeClr>
        </a:solidFill>
        <a:ln w="25400" cap="flat" cmpd="sng" algn="ctr">
          <a:solidFill>
            <a:schemeClr val="accent2">
              <a:hueOff val="7122968"/>
              <a:satOff val="-46633"/>
              <a:lumOff val="10234"/>
              <a:alphaOff val="0"/>
            </a:schemeClr>
          </a:solidFill>
          <a:prstDash val="solid"/>
        </a:ln>
        <a:effectLst/>
      </dsp:spPr>
      <dsp:style>
        <a:lnRef idx="2">
          <a:scrgbClr r="0" g="0" b="0"/>
        </a:lnRef>
        <a:fillRef idx="1">
          <a:scrgbClr r="0" g="0" b="0"/>
        </a:fillRef>
        <a:effectRef idx="0">
          <a:scrgbClr r="0" g="0" b="0"/>
        </a:effectRef>
        <a:fontRef idx="minor"/>
      </dsp:style>
    </dsp:sp>
    <dsp:sp modelId="{63163330-2696-43B0-9A84-97B45A381D6F}">
      <dsp:nvSpPr>
        <dsp:cNvPr id="0" name=""/>
        <dsp:cNvSpPr/>
      </dsp:nvSpPr>
      <dsp:spPr>
        <a:xfrm>
          <a:off x="845641" y="3466843"/>
          <a:ext cx="5179325" cy="533485"/>
        </a:xfrm>
        <a:prstGeom prst="rect">
          <a:avLst/>
        </a:prstGeom>
        <a:solidFill>
          <a:schemeClr val="accent2">
            <a:hueOff val="9497292"/>
            <a:satOff val="-62177"/>
            <a:lumOff val="13645"/>
            <a:alphaOff val="0"/>
          </a:schemeClr>
        </a:solidFill>
        <a:ln w="38100" cap="flat" cmpd="sng" algn="ctr">
          <a:solidFill>
            <a:schemeClr val="lt1">
              <a:hueOff val="0"/>
              <a:satOff val="0"/>
              <a:lumOff val="0"/>
              <a:alphaOff val="0"/>
            </a:schemeClr>
          </a:solidFill>
          <a:prstDash val="solid"/>
        </a:ln>
        <a:effectLst>
          <a:glow>
            <a:schemeClr val="accent2">
              <a:hueOff val="9497292"/>
              <a:satOff val="-62177"/>
              <a:lumOff val="13645"/>
              <a:alphaOff val="0"/>
              <a:tint val="100000"/>
              <a:shade val="100000"/>
              <a:hueMod val="100000"/>
              <a:satMod val="100000"/>
            </a:schemeClr>
          </a:glow>
        </a:effectLst>
      </dsp:spPr>
      <dsp:style>
        <a:lnRef idx="3">
          <a:scrgbClr r="0" g="0" b="0"/>
        </a:lnRef>
        <a:fillRef idx="1">
          <a:scrgbClr r="0" g="0" b="0"/>
        </a:fillRef>
        <a:effectRef idx="1">
          <a:scrgbClr r="0" g="0" b="0"/>
        </a:effectRef>
        <a:fontRef idx="minor">
          <a:schemeClr val="lt1"/>
        </a:fontRef>
      </dsp:style>
      <dsp:txBody>
        <a:bodyPr spcFirstLastPara="0" vert="horz" wrap="square" lIns="423454" tIns="66040" rIns="66040" bIns="66040" numCol="1" spcCol="1270" anchor="ctr" anchorCtr="0">
          <a:noAutofit/>
        </a:bodyPr>
        <a:lstStyle/>
        <a:p>
          <a:pPr marL="0" lvl="0" indent="0" algn="l" defTabSz="1155700">
            <a:lnSpc>
              <a:spcPct val="90000"/>
            </a:lnSpc>
            <a:spcBef>
              <a:spcPct val="0"/>
            </a:spcBef>
            <a:spcAft>
              <a:spcPct val="35000"/>
            </a:spcAft>
            <a:buNone/>
          </a:pPr>
          <a:r>
            <a:rPr lang="zh-TW" altLang="en-US" sz="2600" b="1" kern="1200" dirty="0">
              <a:latin typeface="標楷體" pitchFamily="65" charset="-120"/>
              <a:ea typeface="標楷體" pitchFamily="65" charset="-120"/>
            </a:rPr>
            <a:t>五、請款及付款</a:t>
          </a:r>
        </a:p>
      </dsp:txBody>
      <dsp:txXfrm>
        <a:off x="845641" y="3466843"/>
        <a:ext cx="5179325" cy="533485"/>
      </dsp:txXfrm>
    </dsp:sp>
    <dsp:sp modelId="{9CA21E2E-6D21-4407-A5A4-F66C30D42836}">
      <dsp:nvSpPr>
        <dsp:cNvPr id="0" name=""/>
        <dsp:cNvSpPr/>
      </dsp:nvSpPr>
      <dsp:spPr>
        <a:xfrm>
          <a:off x="512213" y="3400158"/>
          <a:ext cx="666856" cy="666856"/>
        </a:xfrm>
        <a:prstGeom prst="ellipse">
          <a:avLst/>
        </a:prstGeom>
        <a:solidFill>
          <a:schemeClr val="lt1">
            <a:hueOff val="0"/>
            <a:satOff val="0"/>
            <a:lumOff val="0"/>
            <a:alphaOff val="0"/>
          </a:schemeClr>
        </a:solidFill>
        <a:ln w="25400" cap="flat" cmpd="sng" algn="ctr">
          <a:solidFill>
            <a:schemeClr val="accent2">
              <a:hueOff val="9497292"/>
              <a:satOff val="-62177"/>
              <a:lumOff val="13645"/>
              <a:alphaOff val="0"/>
            </a:schemeClr>
          </a:solidFill>
          <a:prstDash val="solid"/>
        </a:ln>
        <a:effectLst/>
      </dsp:spPr>
      <dsp:style>
        <a:lnRef idx="2">
          <a:scrgbClr r="0" g="0" b="0"/>
        </a:lnRef>
        <a:fillRef idx="1">
          <a:scrgbClr r="0" g="0" b="0"/>
        </a:fillRef>
        <a:effectRef idx="0">
          <a:scrgbClr r="0" g="0" b="0"/>
        </a:effectRef>
        <a:fontRef idx="minor"/>
      </dsp:style>
    </dsp:sp>
    <dsp:sp modelId="{9B80CF9D-9E80-4D72-A994-4348DD56099F}">
      <dsp:nvSpPr>
        <dsp:cNvPr id="0" name=""/>
        <dsp:cNvSpPr/>
      </dsp:nvSpPr>
      <dsp:spPr>
        <a:xfrm>
          <a:off x="406813" y="4266970"/>
          <a:ext cx="5618153" cy="533485"/>
        </a:xfrm>
        <a:prstGeom prst="rect">
          <a:avLst/>
        </a:prstGeom>
        <a:solidFill>
          <a:schemeClr val="accent2">
            <a:hueOff val="11871614"/>
            <a:satOff val="-77721"/>
            <a:lumOff val="17056"/>
            <a:alphaOff val="0"/>
          </a:schemeClr>
        </a:solidFill>
        <a:ln w="38100" cap="flat" cmpd="sng" algn="ctr">
          <a:solidFill>
            <a:schemeClr val="lt1">
              <a:hueOff val="0"/>
              <a:satOff val="0"/>
              <a:lumOff val="0"/>
              <a:alphaOff val="0"/>
            </a:schemeClr>
          </a:solidFill>
          <a:prstDash val="solid"/>
        </a:ln>
        <a:effectLst>
          <a:glow>
            <a:schemeClr val="accent2">
              <a:hueOff val="11871614"/>
              <a:satOff val="-77721"/>
              <a:lumOff val="17056"/>
              <a:alphaOff val="0"/>
              <a:tint val="100000"/>
              <a:shade val="100000"/>
              <a:hueMod val="100000"/>
              <a:satMod val="100000"/>
            </a:schemeClr>
          </a:glow>
        </a:effectLst>
      </dsp:spPr>
      <dsp:style>
        <a:lnRef idx="3">
          <a:scrgbClr r="0" g="0" b="0"/>
        </a:lnRef>
        <a:fillRef idx="1">
          <a:scrgbClr r="0" g="0" b="0"/>
        </a:fillRef>
        <a:effectRef idx="1">
          <a:scrgbClr r="0" g="0" b="0"/>
        </a:effectRef>
        <a:fontRef idx="minor">
          <a:schemeClr val="lt1"/>
        </a:fontRef>
      </dsp:style>
      <dsp:txBody>
        <a:bodyPr spcFirstLastPara="0" vert="horz" wrap="square" lIns="423454" tIns="66040" rIns="66040" bIns="66040" numCol="1" spcCol="1270" anchor="ctr" anchorCtr="0">
          <a:noAutofit/>
        </a:bodyPr>
        <a:lstStyle/>
        <a:p>
          <a:pPr marL="0" lvl="0" indent="0" algn="l" defTabSz="1155700">
            <a:lnSpc>
              <a:spcPct val="90000"/>
            </a:lnSpc>
            <a:spcBef>
              <a:spcPct val="0"/>
            </a:spcBef>
            <a:spcAft>
              <a:spcPct val="35000"/>
            </a:spcAft>
            <a:buNone/>
          </a:pPr>
          <a:r>
            <a:rPr lang="zh-TW" altLang="en-US" sz="2600" b="1" kern="1200" dirty="0">
              <a:latin typeface="標楷體" pitchFamily="65" charset="-120"/>
              <a:ea typeface="標楷體" pitchFamily="65" charset="-120"/>
            </a:rPr>
            <a:t>六、其他</a:t>
          </a:r>
        </a:p>
      </dsp:txBody>
      <dsp:txXfrm>
        <a:off x="406813" y="4266970"/>
        <a:ext cx="5618153" cy="533485"/>
      </dsp:txXfrm>
    </dsp:sp>
    <dsp:sp modelId="{02B4EC30-C9A2-4716-ABF8-9207D2C5AE05}">
      <dsp:nvSpPr>
        <dsp:cNvPr id="0" name=""/>
        <dsp:cNvSpPr/>
      </dsp:nvSpPr>
      <dsp:spPr>
        <a:xfrm>
          <a:off x="73385" y="4200284"/>
          <a:ext cx="666856" cy="666856"/>
        </a:xfrm>
        <a:prstGeom prst="ellipse">
          <a:avLst/>
        </a:prstGeom>
        <a:solidFill>
          <a:schemeClr val="lt1">
            <a:hueOff val="0"/>
            <a:satOff val="0"/>
            <a:lumOff val="0"/>
            <a:alphaOff val="0"/>
          </a:schemeClr>
        </a:solidFill>
        <a:ln w="25400" cap="flat" cmpd="sng" algn="ctr">
          <a:solidFill>
            <a:schemeClr val="accent2">
              <a:hueOff val="11871614"/>
              <a:satOff val="-77721"/>
              <a:lumOff val="1705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BE9D3-CB3E-4376-8D5F-B5A8D1151FFE}">
      <dsp:nvSpPr>
        <dsp:cNvPr id="0" name=""/>
        <dsp:cNvSpPr/>
      </dsp:nvSpPr>
      <dsp:spPr>
        <a:xfrm rot="5400000">
          <a:off x="3586463" y="-1613574"/>
          <a:ext cx="1417492" cy="4651243"/>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44550">
            <a:lnSpc>
              <a:spcPct val="90000"/>
            </a:lnSpc>
            <a:spcBef>
              <a:spcPct val="0"/>
            </a:spcBef>
            <a:spcAft>
              <a:spcPct val="15000"/>
            </a:spcAft>
            <a:buChar char="•"/>
          </a:pPr>
          <a:r>
            <a:rPr lang="zh-TW" altLang="en-US" sz="1900" kern="1200" dirty="0">
              <a:latin typeface="標楷體" panose="03000509000000000000" pitchFamily="65" charset="-120"/>
              <a:ea typeface="標楷體" panose="03000509000000000000" pitchFamily="65" charset="-120"/>
            </a:rPr>
            <a:t>研究人力費</a:t>
          </a:r>
          <a:br>
            <a:rPr lang="en-US" altLang="zh-TW" sz="1900" kern="1200" dirty="0">
              <a:latin typeface="標楷體" panose="03000509000000000000" pitchFamily="65" charset="-120"/>
              <a:ea typeface="標楷體" panose="03000509000000000000" pitchFamily="65" charset="-120"/>
            </a:rPr>
          </a:br>
          <a:r>
            <a:rPr lang="zh-TW" altLang="en-US" sz="1900" kern="1200" dirty="0">
              <a:latin typeface="標楷體" panose="03000509000000000000" pitchFamily="65" charset="-120"/>
              <a:ea typeface="標楷體" panose="03000509000000000000" pitchFamily="65" charset="-120"/>
            </a:rPr>
            <a:t> </a:t>
          </a:r>
          <a:r>
            <a:rPr lang="zh-TW" altLang="en-US" sz="1400" kern="1200" dirty="0">
              <a:latin typeface="標楷體" panose="03000509000000000000" pitchFamily="65" charset="-120"/>
              <a:ea typeface="標楷體" panose="03000509000000000000" pitchFamily="65" charset="-120"/>
            </a:rPr>
            <a:t>→如有助理人員需先完成聘用流程後使得請款</a:t>
          </a:r>
        </a:p>
        <a:p>
          <a:pPr marL="171450" lvl="1" indent="-171450" algn="l" defTabSz="844550">
            <a:lnSpc>
              <a:spcPct val="90000"/>
            </a:lnSpc>
            <a:spcBef>
              <a:spcPct val="0"/>
            </a:spcBef>
            <a:spcAft>
              <a:spcPct val="15000"/>
            </a:spcAft>
            <a:buChar char="•"/>
          </a:pPr>
          <a:r>
            <a:rPr lang="zh-TW" altLang="en-US" sz="1900" kern="1200" dirty="0">
              <a:latin typeface="標楷體" panose="03000509000000000000" pitchFamily="65" charset="-120"/>
              <a:ea typeface="標楷體" panose="03000509000000000000" pitchFamily="65" charset="-120"/>
            </a:rPr>
            <a:t>耗材、物品、圖書、雜項</a:t>
          </a:r>
        </a:p>
      </dsp:txBody>
      <dsp:txXfrm rot="-5400000">
        <a:off x="1969588" y="72497"/>
        <a:ext cx="4582047" cy="1279100"/>
      </dsp:txXfrm>
    </dsp:sp>
    <dsp:sp modelId="{1281F74A-54C3-487C-BDBE-55F0CF6DF235}">
      <dsp:nvSpPr>
        <dsp:cNvPr id="0" name=""/>
        <dsp:cNvSpPr/>
      </dsp:nvSpPr>
      <dsp:spPr>
        <a:xfrm>
          <a:off x="3904" y="1801"/>
          <a:ext cx="1965683" cy="142049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zh-TW" altLang="en-US" sz="2600" kern="1200" dirty="0">
              <a:latin typeface="標楷體" panose="03000509000000000000" pitchFamily="65" charset="-120"/>
              <a:ea typeface="標楷體" panose="03000509000000000000" pitchFamily="65" charset="-120"/>
            </a:rPr>
            <a:t>業務費</a:t>
          </a:r>
        </a:p>
      </dsp:txBody>
      <dsp:txXfrm>
        <a:off x="73247" y="71144"/>
        <a:ext cx="1826997" cy="1281806"/>
      </dsp:txXfrm>
    </dsp:sp>
    <dsp:sp modelId="{EC39C281-D4D9-4558-BB2E-1FEF334EE58F}">
      <dsp:nvSpPr>
        <dsp:cNvPr id="0" name=""/>
        <dsp:cNvSpPr/>
      </dsp:nvSpPr>
      <dsp:spPr>
        <a:xfrm rot="5400000">
          <a:off x="3825625" y="-369710"/>
          <a:ext cx="939168" cy="4651243"/>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44550">
            <a:lnSpc>
              <a:spcPct val="90000"/>
            </a:lnSpc>
            <a:spcBef>
              <a:spcPct val="0"/>
            </a:spcBef>
            <a:spcAft>
              <a:spcPct val="15000"/>
            </a:spcAft>
            <a:buChar char="•"/>
          </a:pPr>
          <a:r>
            <a:rPr lang="zh-TW" altLang="en-US" sz="1900" b="1" kern="1200" dirty="0">
              <a:latin typeface="標楷體" panose="03000509000000000000" pitchFamily="65" charset="-120"/>
              <a:ea typeface="標楷體" panose="03000509000000000000" pitchFamily="65" charset="-120"/>
            </a:rPr>
            <a:t>核定</a:t>
          </a:r>
          <a:r>
            <a:rPr lang="zh-TW" altLang="en-US" sz="1900" kern="1200" dirty="0">
              <a:latin typeface="標楷體" panose="03000509000000000000" pitchFamily="65" charset="-120"/>
              <a:ea typeface="標楷體" panose="03000509000000000000" pitchFamily="65" charset="-120"/>
            </a:rPr>
            <a:t>與研究計畫相關之各項設備</a:t>
          </a:r>
        </a:p>
      </dsp:txBody>
      <dsp:txXfrm rot="-5400000">
        <a:off x="1969588" y="1532173"/>
        <a:ext cx="4605397" cy="847476"/>
      </dsp:txXfrm>
    </dsp:sp>
    <dsp:sp modelId="{50EAE781-8D64-4347-84CA-8834ED8367CA}">
      <dsp:nvSpPr>
        <dsp:cNvPr id="0" name=""/>
        <dsp:cNvSpPr/>
      </dsp:nvSpPr>
      <dsp:spPr>
        <a:xfrm>
          <a:off x="3904" y="1470803"/>
          <a:ext cx="1965683" cy="97021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zh-TW" altLang="en-US" sz="2600" kern="1200" dirty="0">
              <a:latin typeface="標楷體" panose="03000509000000000000" pitchFamily="65" charset="-120"/>
              <a:ea typeface="標楷體" panose="03000509000000000000" pitchFamily="65" charset="-120"/>
            </a:rPr>
            <a:t>研究設備費</a:t>
          </a:r>
        </a:p>
      </dsp:txBody>
      <dsp:txXfrm>
        <a:off x="51266" y="1518165"/>
        <a:ext cx="1870959" cy="875491"/>
      </dsp:txXfrm>
    </dsp:sp>
    <dsp:sp modelId="{4A347B25-62F9-45A7-B33D-0EA7A188886A}">
      <dsp:nvSpPr>
        <dsp:cNvPr id="0" name=""/>
        <dsp:cNvSpPr/>
      </dsp:nvSpPr>
      <dsp:spPr>
        <a:xfrm rot="5400000">
          <a:off x="3825625" y="649015"/>
          <a:ext cx="939168" cy="4651243"/>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44550">
            <a:lnSpc>
              <a:spcPct val="90000"/>
            </a:lnSpc>
            <a:spcBef>
              <a:spcPct val="0"/>
            </a:spcBef>
            <a:spcAft>
              <a:spcPct val="15000"/>
            </a:spcAft>
            <a:buChar char="•"/>
          </a:pPr>
          <a:r>
            <a:rPr lang="zh-TW" altLang="en-US" sz="1900" kern="1200" dirty="0">
              <a:latin typeface="標楷體" panose="03000509000000000000" pitchFamily="65" charset="-120"/>
              <a:ea typeface="標楷體" panose="03000509000000000000" pitchFamily="65" charset="-120"/>
            </a:rPr>
            <a:t>出席國際學術會議</a:t>
          </a:r>
        </a:p>
      </dsp:txBody>
      <dsp:txXfrm rot="-5400000">
        <a:off x="1969588" y="2550898"/>
        <a:ext cx="4605397" cy="847476"/>
      </dsp:txXfrm>
    </dsp:sp>
    <dsp:sp modelId="{6AEBBF79-43AE-40A7-B598-0693C6134036}">
      <dsp:nvSpPr>
        <dsp:cNvPr id="0" name=""/>
        <dsp:cNvSpPr/>
      </dsp:nvSpPr>
      <dsp:spPr>
        <a:xfrm>
          <a:off x="3904" y="2489529"/>
          <a:ext cx="1965683" cy="97021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zh-TW" altLang="en-US" sz="2600" kern="1200" dirty="0">
              <a:latin typeface="標楷體" panose="03000509000000000000" pitchFamily="65" charset="-120"/>
              <a:ea typeface="標楷體" panose="03000509000000000000" pitchFamily="65" charset="-120"/>
            </a:rPr>
            <a:t>國外差旅費</a:t>
          </a:r>
        </a:p>
      </dsp:txBody>
      <dsp:txXfrm>
        <a:off x="51266" y="2536891"/>
        <a:ext cx="1870959" cy="875491"/>
      </dsp:txXfrm>
    </dsp:sp>
    <dsp:sp modelId="{B1104DB0-803D-4901-945C-E466B675B030}">
      <dsp:nvSpPr>
        <dsp:cNvPr id="0" name=""/>
        <dsp:cNvSpPr/>
      </dsp:nvSpPr>
      <dsp:spPr>
        <a:xfrm rot="5400000">
          <a:off x="3825625" y="1667741"/>
          <a:ext cx="939168" cy="4651243"/>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44550">
            <a:lnSpc>
              <a:spcPct val="90000"/>
            </a:lnSpc>
            <a:spcBef>
              <a:spcPct val="0"/>
            </a:spcBef>
            <a:spcAft>
              <a:spcPct val="15000"/>
            </a:spcAft>
            <a:buChar char="•"/>
          </a:pPr>
          <a:r>
            <a:rPr lang="zh-TW" altLang="en-US" sz="1900" kern="1200" dirty="0">
              <a:latin typeface="標楷體" panose="03000509000000000000" pitchFamily="65" charset="-120"/>
              <a:ea typeface="標楷體" panose="03000509000000000000" pitchFamily="65" charset="-120"/>
            </a:rPr>
            <a:t>由學校分配使用</a:t>
          </a:r>
        </a:p>
      </dsp:txBody>
      <dsp:txXfrm rot="-5400000">
        <a:off x="1969588" y="3569624"/>
        <a:ext cx="4605397" cy="847476"/>
      </dsp:txXfrm>
    </dsp:sp>
    <dsp:sp modelId="{7A8A0312-A93B-4A2D-BDC0-591F035FCB15}">
      <dsp:nvSpPr>
        <dsp:cNvPr id="0" name=""/>
        <dsp:cNvSpPr/>
      </dsp:nvSpPr>
      <dsp:spPr>
        <a:xfrm>
          <a:off x="3904" y="3508255"/>
          <a:ext cx="1965683" cy="97021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zh-TW" altLang="en-US" sz="2600" kern="1200" dirty="0">
              <a:latin typeface="標楷體" panose="03000509000000000000" pitchFamily="65" charset="-120"/>
              <a:ea typeface="標楷體" panose="03000509000000000000" pitchFamily="65" charset="-120"/>
            </a:rPr>
            <a:t>管理費</a:t>
          </a:r>
        </a:p>
      </dsp:txBody>
      <dsp:txXfrm>
        <a:off x="51266" y="3555617"/>
        <a:ext cx="1870959" cy="87549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0DB0F-0A35-49EE-8BA5-652C87AE1EC0}">
      <dsp:nvSpPr>
        <dsp:cNvPr id="0" name=""/>
        <dsp:cNvSpPr/>
      </dsp:nvSpPr>
      <dsp:spPr>
        <a:xfrm>
          <a:off x="1019" y="0"/>
          <a:ext cx="2651075" cy="45365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kumimoji="0" lang="zh-TW" altLang="en-US" sz="3200" b="1" i="0" u="none" strike="noStrike" kern="1200" cap="none" normalizeH="0" baseline="0" dirty="0">
              <a:ln/>
              <a:effectLst/>
              <a:latin typeface="Times New Roman" pitchFamily="18" charset="0"/>
              <a:ea typeface="標楷體" pitchFamily="65" charset="-120"/>
            </a:rPr>
            <a:t>校內經費</a:t>
          </a:r>
          <a:endParaRPr lang="zh-TW" altLang="en-US" sz="3200" kern="1200" dirty="0"/>
        </a:p>
      </dsp:txBody>
      <dsp:txXfrm>
        <a:off x="1019" y="0"/>
        <a:ext cx="2651075" cy="1360951"/>
      </dsp:txXfrm>
    </dsp:sp>
    <dsp:sp modelId="{E6AF6D10-AD0E-4352-A1D7-22200843FE6F}">
      <dsp:nvSpPr>
        <dsp:cNvPr id="0" name=""/>
        <dsp:cNvSpPr/>
      </dsp:nvSpPr>
      <dsp:spPr>
        <a:xfrm>
          <a:off x="266127" y="1362280"/>
          <a:ext cx="2120860" cy="136781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kumimoji="0" lang="zh-TW" altLang="en-US" sz="2100" b="1" i="0" u="none" strike="noStrike" kern="1200" cap="none" normalizeH="0" baseline="0" dirty="0">
              <a:ln/>
              <a:effectLst/>
              <a:latin typeface="Times New Roman" pitchFamily="18" charset="0"/>
              <a:ea typeface="標楷體" pitchFamily="65" charset="-120"/>
            </a:rPr>
            <a:t>憑證一式一份</a:t>
          </a:r>
          <a:endParaRPr lang="zh-TW" altLang="en-US" sz="2100" kern="1200" dirty="0"/>
        </a:p>
      </dsp:txBody>
      <dsp:txXfrm>
        <a:off x="306189" y="1402342"/>
        <a:ext cx="2040736" cy="1287693"/>
      </dsp:txXfrm>
    </dsp:sp>
    <dsp:sp modelId="{8A3AC29C-87D0-4D31-A09F-765679F387D0}">
      <dsp:nvSpPr>
        <dsp:cNvPr id="0" name=""/>
        <dsp:cNvSpPr/>
      </dsp:nvSpPr>
      <dsp:spPr>
        <a:xfrm>
          <a:off x="266127" y="2940531"/>
          <a:ext cx="2120860" cy="136781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rtl="0">
            <a:lnSpc>
              <a:spcPct val="100000"/>
            </a:lnSpc>
            <a:spcBef>
              <a:spcPct val="0"/>
            </a:spcBef>
            <a:spcAft>
              <a:spcPct val="35000"/>
            </a:spcAft>
            <a:buNone/>
          </a:pPr>
          <a:r>
            <a:rPr kumimoji="0" lang="zh-TW" altLang="en-US" sz="2100" b="1" i="0" u="none" strike="noStrike" kern="1200" cap="none" normalizeH="0" baseline="0" dirty="0">
              <a:ln/>
              <a:effectLst/>
              <a:latin typeface="Times New Roman" pitchFamily="18" charset="0"/>
              <a:ea typeface="標楷體" pitchFamily="65" charset="-120"/>
            </a:rPr>
            <a:t>正本黏貼於     空白</a:t>
          </a:r>
          <a:r>
            <a:rPr kumimoji="0" lang="en-US" altLang="zh-TW" sz="2100" b="1" i="0" u="none" strike="noStrike" kern="1200" cap="none" normalizeH="0" baseline="0" dirty="0">
              <a:ln/>
              <a:effectLst/>
              <a:latin typeface="Times New Roman" pitchFamily="18" charset="0"/>
              <a:ea typeface="標楷體" pitchFamily="65" charset="-120"/>
            </a:rPr>
            <a:t>A4</a:t>
          </a:r>
          <a:r>
            <a:rPr kumimoji="0" lang="zh-TW" altLang="en-US" sz="2100" b="1" i="0" u="none" strike="noStrike" kern="1200" cap="none" normalizeH="0" baseline="0" dirty="0">
              <a:ln/>
              <a:effectLst/>
              <a:latin typeface="Times New Roman" pitchFamily="18" charset="0"/>
              <a:ea typeface="標楷體" pitchFamily="65" charset="-120"/>
            </a:rPr>
            <a:t>紙</a:t>
          </a:r>
          <a:endParaRPr kumimoji="0" lang="zh-TW" altLang="en-US" sz="2100" b="0" i="0" u="none" strike="noStrike" kern="1200" cap="none" normalizeH="0" baseline="0" dirty="0">
            <a:ln/>
            <a:effectLst/>
            <a:latin typeface="Times New Roman" pitchFamily="18" charset="0"/>
            <a:ea typeface="新細明體" pitchFamily="18" charset="-120"/>
          </a:endParaRPr>
        </a:p>
      </dsp:txBody>
      <dsp:txXfrm>
        <a:off x="306189" y="2980593"/>
        <a:ext cx="2040736" cy="1287693"/>
      </dsp:txXfrm>
    </dsp:sp>
    <dsp:sp modelId="{8A5F3BCA-228A-4687-800E-0BFF6FF29D6D}">
      <dsp:nvSpPr>
        <dsp:cNvPr id="0" name=""/>
        <dsp:cNvSpPr/>
      </dsp:nvSpPr>
      <dsp:spPr>
        <a:xfrm>
          <a:off x="2856970" y="0"/>
          <a:ext cx="2651075" cy="45365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kumimoji="0" lang="zh-TW" altLang="en-US" sz="3200" b="1" i="0" u="none" strike="noStrike" kern="1200" cap="none" normalizeH="0" baseline="0" dirty="0">
              <a:ln/>
              <a:effectLst/>
              <a:latin typeface="Times New Roman" pitchFamily="18" charset="0"/>
              <a:ea typeface="標楷體" pitchFamily="65" charset="-120"/>
            </a:rPr>
            <a:t>專案計畫憑證</a:t>
          </a:r>
          <a:r>
            <a:rPr kumimoji="0" lang="zh-TW" altLang="en-US" sz="3200" b="1" i="0" u="none" strike="noStrike" kern="1200" cap="none" normalizeH="0" baseline="0" dirty="0">
              <a:ln/>
              <a:solidFill>
                <a:srgbClr val="0000FF"/>
              </a:solidFill>
              <a:effectLst/>
              <a:latin typeface="Times New Roman" pitchFamily="18" charset="0"/>
              <a:ea typeface="標楷體" pitchFamily="65" charset="-120"/>
            </a:rPr>
            <a:t>需外審</a:t>
          </a:r>
          <a:endParaRPr lang="zh-TW" altLang="en-US" sz="3200" kern="1200" dirty="0">
            <a:solidFill>
              <a:srgbClr val="0000FF"/>
            </a:solidFill>
          </a:endParaRPr>
        </a:p>
      </dsp:txBody>
      <dsp:txXfrm>
        <a:off x="2856970" y="0"/>
        <a:ext cx="2651075" cy="1360951"/>
      </dsp:txXfrm>
    </dsp:sp>
    <dsp:sp modelId="{7C6F1248-75BD-4D46-BF91-6FDFD69579D6}">
      <dsp:nvSpPr>
        <dsp:cNvPr id="0" name=""/>
        <dsp:cNvSpPr/>
      </dsp:nvSpPr>
      <dsp:spPr>
        <a:xfrm>
          <a:off x="3116033" y="1361338"/>
          <a:ext cx="2120860" cy="891241"/>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kumimoji="0" lang="zh-TW" altLang="en-US" sz="2100" b="1" i="0" u="none" strike="noStrike" kern="1200" cap="none" normalizeH="0" baseline="0">
              <a:ln/>
              <a:effectLst/>
              <a:latin typeface="Times New Roman" pitchFamily="18" charset="0"/>
              <a:ea typeface="標楷體" pitchFamily="65" charset="-120"/>
            </a:rPr>
            <a:t>憑證一式二份</a:t>
          </a:r>
          <a:endParaRPr lang="zh-TW" altLang="en-US" sz="2100" kern="1200" dirty="0"/>
        </a:p>
      </dsp:txBody>
      <dsp:txXfrm>
        <a:off x="3142137" y="1387442"/>
        <a:ext cx="2068652" cy="839033"/>
      </dsp:txXfrm>
    </dsp:sp>
    <dsp:sp modelId="{89C3241B-3593-4EC4-8A93-E8DF1D122DBB}">
      <dsp:nvSpPr>
        <dsp:cNvPr id="0" name=""/>
        <dsp:cNvSpPr/>
      </dsp:nvSpPr>
      <dsp:spPr>
        <a:xfrm>
          <a:off x="3116033" y="2389694"/>
          <a:ext cx="2120860" cy="891241"/>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100000"/>
            </a:lnSpc>
            <a:spcBef>
              <a:spcPct val="0"/>
            </a:spcBef>
            <a:spcAft>
              <a:spcPct val="35000"/>
            </a:spcAft>
            <a:buNone/>
          </a:pPr>
          <a:r>
            <a:rPr kumimoji="0" lang="zh-TW" altLang="en-US" sz="2100" b="1" i="0" u="none" strike="noStrike" kern="1200" cap="none" normalizeH="0" baseline="0" dirty="0">
              <a:ln/>
              <a:effectLst/>
              <a:latin typeface="Times New Roman" pitchFamily="18" charset="0"/>
              <a:ea typeface="標楷體" pitchFamily="65" charset="-120"/>
            </a:rPr>
            <a:t>正本請黏貼於</a:t>
          </a:r>
          <a:r>
            <a:rPr kumimoji="0" lang="en-US" altLang="zh-TW" sz="2100" b="1" i="0" u="none" strike="noStrike" kern="1200" cap="none" normalizeH="0" baseline="0" dirty="0">
              <a:ln/>
              <a:effectLst/>
              <a:latin typeface="Times New Roman" pitchFamily="18" charset="0"/>
              <a:ea typeface="標楷體" pitchFamily="65" charset="-120"/>
            </a:rPr>
            <a:t>『</a:t>
          </a:r>
          <a:r>
            <a:rPr kumimoji="0" lang="zh-TW" altLang="en-US" sz="2100" b="1" i="0" u="none" strike="noStrike" kern="1200" cap="none" normalizeH="0" baseline="0" dirty="0">
              <a:ln/>
              <a:effectLst/>
              <a:latin typeface="Times New Roman" pitchFamily="18" charset="0"/>
              <a:ea typeface="標楷體" pitchFamily="65" charset="-120"/>
            </a:rPr>
            <a:t>黏貼憑證用紙</a:t>
          </a:r>
          <a:r>
            <a:rPr kumimoji="0" lang="en-US" altLang="zh-TW" sz="2100" b="1" i="0" u="none" strike="noStrike" kern="1200" cap="none" normalizeH="0" baseline="0" dirty="0">
              <a:ln/>
              <a:effectLst/>
              <a:latin typeface="Times New Roman" pitchFamily="18" charset="0"/>
              <a:ea typeface="標楷體" pitchFamily="65" charset="-120"/>
            </a:rPr>
            <a:t>』</a:t>
          </a:r>
          <a:endParaRPr lang="zh-TW" altLang="en-US" sz="2100" kern="1200" dirty="0"/>
        </a:p>
      </dsp:txBody>
      <dsp:txXfrm>
        <a:off x="3142137" y="2415798"/>
        <a:ext cx="2068652" cy="839033"/>
      </dsp:txXfrm>
    </dsp:sp>
    <dsp:sp modelId="{5FE3DFFC-A69D-43A2-AC84-D4D55415D1AC}">
      <dsp:nvSpPr>
        <dsp:cNvPr id="0" name=""/>
        <dsp:cNvSpPr/>
      </dsp:nvSpPr>
      <dsp:spPr>
        <a:xfrm>
          <a:off x="3116033" y="3418049"/>
          <a:ext cx="2120860" cy="891241"/>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100000"/>
            </a:lnSpc>
            <a:spcBef>
              <a:spcPct val="0"/>
            </a:spcBef>
            <a:spcAft>
              <a:spcPct val="35000"/>
            </a:spcAft>
            <a:buNone/>
          </a:pPr>
          <a:r>
            <a:rPr kumimoji="0" lang="zh-TW" altLang="en-US" sz="2100" b="1" i="0" u="none" strike="noStrike" kern="1200" cap="none" normalizeH="0" baseline="0" dirty="0">
              <a:ln/>
              <a:effectLst/>
              <a:latin typeface="Times New Roman" pitchFamily="18" charset="0"/>
              <a:ea typeface="標楷體" pitchFamily="65" charset="-120"/>
            </a:rPr>
            <a:t>影本黏貼於      空白</a:t>
          </a:r>
          <a:r>
            <a:rPr kumimoji="0" lang="en-US" altLang="zh-TW" sz="2100" b="1" i="0" u="none" strike="noStrike" kern="1200" cap="none" normalizeH="0" baseline="0" dirty="0">
              <a:ln/>
              <a:effectLst/>
              <a:latin typeface="Times New Roman" pitchFamily="18" charset="0"/>
              <a:ea typeface="標楷體" pitchFamily="65" charset="-120"/>
            </a:rPr>
            <a:t>A4</a:t>
          </a:r>
          <a:r>
            <a:rPr kumimoji="0" lang="zh-TW" altLang="en-US" sz="2100" b="1" i="0" u="none" strike="noStrike" kern="1200" cap="none" normalizeH="0" baseline="0" dirty="0">
              <a:ln/>
              <a:effectLst/>
              <a:latin typeface="Times New Roman" pitchFamily="18" charset="0"/>
              <a:ea typeface="標楷體" pitchFamily="65" charset="-120"/>
            </a:rPr>
            <a:t>紙</a:t>
          </a:r>
          <a:endParaRPr lang="zh-TW" altLang="en-US" sz="2100" kern="1200" dirty="0"/>
        </a:p>
      </dsp:txBody>
      <dsp:txXfrm>
        <a:off x="3142137" y="3444153"/>
        <a:ext cx="2068652" cy="839033"/>
      </dsp:txXfrm>
    </dsp:sp>
    <dsp:sp modelId="{D86C6CDE-7E0D-4019-9062-D7D71A5A1532}">
      <dsp:nvSpPr>
        <dsp:cNvPr id="0" name=""/>
        <dsp:cNvSpPr/>
      </dsp:nvSpPr>
      <dsp:spPr>
        <a:xfrm>
          <a:off x="5701852" y="0"/>
          <a:ext cx="2651075" cy="45365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kumimoji="0" lang="zh-TW" altLang="en-US" sz="3200" b="1" i="0" u="none" strike="noStrike" kern="1200" cap="none" normalizeH="0" baseline="0" dirty="0">
              <a:ln/>
              <a:effectLst/>
              <a:latin typeface="Times New Roman" pitchFamily="18" charset="0"/>
              <a:ea typeface="標楷體" pitchFamily="65" charset="-120"/>
            </a:rPr>
            <a:t>專案計畫憑證</a:t>
          </a:r>
          <a:r>
            <a:rPr kumimoji="0" lang="zh-TW" altLang="en-US" sz="3200" b="1" i="0" u="none" strike="noStrike" kern="1200" cap="none" normalizeH="0" baseline="0" dirty="0">
              <a:ln/>
              <a:solidFill>
                <a:srgbClr val="0000FF"/>
              </a:solidFill>
              <a:effectLst/>
              <a:latin typeface="Times New Roman" pitchFamily="18" charset="0"/>
              <a:ea typeface="標楷體" pitchFamily="65" charset="-120"/>
            </a:rPr>
            <a:t>無需外審</a:t>
          </a:r>
          <a:endParaRPr lang="zh-TW" altLang="en-US" sz="3200" kern="1200" dirty="0">
            <a:solidFill>
              <a:srgbClr val="0000FF"/>
            </a:solidFill>
          </a:endParaRPr>
        </a:p>
      </dsp:txBody>
      <dsp:txXfrm>
        <a:off x="5701852" y="0"/>
        <a:ext cx="2651075" cy="1360951"/>
      </dsp:txXfrm>
    </dsp:sp>
    <dsp:sp modelId="{2B5E087C-63FE-4D0F-838D-2105DDB6276E}">
      <dsp:nvSpPr>
        <dsp:cNvPr id="0" name=""/>
        <dsp:cNvSpPr/>
      </dsp:nvSpPr>
      <dsp:spPr>
        <a:xfrm>
          <a:off x="5965940" y="1361338"/>
          <a:ext cx="2120860" cy="891241"/>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kumimoji="0" lang="zh-TW" altLang="en-US" sz="2100" b="1" i="0" u="none" strike="noStrike" kern="1200" cap="none" normalizeH="0" baseline="0">
              <a:ln/>
              <a:effectLst/>
              <a:latin typeface="Times New Roman" pitchFamily="18" charset="0"/>
              <a:ea typeface="標楷體" pitchFamily="65" charset="-120"/>
            </a:rPr>
            <a:t>憑證一式一份</a:t>
          </a:r>
          <a:endParaRPr lang="zh-TW" altLang="en-US" sz="2100" kern="1200" dirty="0"/>
        </a:p>
      </dsp:txBody>
      <dsp:txXfrm>
        <a:off x="5992044" y="1387442"/>
        <a:ext cx="2068652" cy="839033"/>
      </dsp:txXfrm>
    </dsp:sp>
    <dsp:sp modelId="{AF556D87-4914-4525-AACC-69E663588168}">
      <dsp:nvSpPr>
        <dsp:cNvPr id="0" name=""/>
        <dsp:cNvSpPr/>
      </dsp:nvSpPr>
      <dsp:spPr>
        <a:xfrm>
          <a:off x="5965940" y="2389694"/>
          <a:ext cx="2120860" cy="891241"/>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100000"/>
            </a:lnSpc>
            <a:spcBef>
              <a:spcPct val="0"/>
            </a:spcBef>
            <a:spcAft>
              <a:spcPct val="35000"/>
            </a:spcAft>
            <a:buNone/>
          </a:pPr>
          <a:r>
            <a:rPr kumimoji="0" lang="zh-TW" altLang="en-US" sz="2100" b="1" i="0" u="none" strike="noStrike" kern="1200" cap="none" normalizeH="0" baseline="0" dirty="0">
              <a:ln/>
              <a:effectLst/>
              <a:latin typeface="Times New Roman" pitchFamily="18" charset="0"/>
              <a:ea typeface="標楷體" pitchFamily="65" charset="-120"/>
            </a:rPr>
            <a:t>正本請黏貼於</a:t>
          </a:r>
          <a:r>
            <a:rPr kumimoji="0" lang="en-US" altLang="zh-TW" sz="2100" b="1" i="0" u="none" strike="noStrike" kern="1200" cap="none" normalizeH="0" baseline="0" dirty="0">
              <a:ln/>
              <a:effectLst/>
              <a:latin typeface="Times New Roman" pitchFamily="18" charset="0"/>
              <a:ea typeface="標楷體" pitchFamily="65" charset="-120"/>
            </a:rPr>
            <a:t>『</a:t>
          </a:r>
          <a:r>
            <a:rPr kumimoji="0" lang="zh-TW" altLang="en-US" sz="2100" b="1" i="0" u="none" strike="noStrike" kern="1200" cap="none" normalizeH="0" baseline="0" dirty="0">
              <a:ln/>
              <a:effectLst/>
              <a:latin typeface="Times New Roman" pitchFamily="18" charset="0"/>
              <a:ea typeface="標楷體" pitchFamily="65" charset="-120"/>
            </a:rPr>
            <a:t>黏貼憑證用紙</a:t>
          </a:r>
          <a:r>
            <a:rPr kumimoji="0" lang="en-US" altLang="zh-TW" sz="2100" b="1" i="0" u="none" strike="noStrike" kern="1200" cap="none" normalizeH="0" baseline="0" dirty="0">
              <a:ln/>
              <a:effectLst/>
              <a:latin typeface="Times New Roman" pitchFamily="18" charset="0"/>
              <a:ea typeface="標楷體" pitchFamily="65" charset="-120"/>
            </a:rPr>
            <a:t>』</a:t>
          </a:r>
          <a:endParaRPr lang="zh-TW" altLang="en-US" sz="2100" kern="1200" dirty="0"/>
        </a:p>
      </dsp:txBody>
      <dsp:txXfrm>
        <a:off x="5992044" y="2415798"/>
        <a:ext cx="2068652" cy="839033"/>
      </dsp:txXfrm>
    </dsp:sp>
    <dsp:sp modelId="{563DD8FB-69D7-47F3-8C46-28A6BED250EE}">
      <dsp:nvSpPr>
        <dsp:cNvPr id="0" name=""/>
        <dsp:cNvSpPr/>
      </dsp:nvSpPr>
      <dsp:spPr>
        <a:xfrm>
          <a:off x="5965940" y="3418049"/>
          <a:ext cx="2120860" cy="891241"/>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kumimoji="0" lang="zh-TW" altLang="en-US" sz="2100" b="1" i="0" u="none" strike="noStrike" kern="1200" cap="none" normalizeH="0" baseline="0" dirty="0">
              <a:ln/>
              <a:effectLst/>
              <a:latin typeface="Times New Roman" pitchFamily="18" charset="0"/>
              <a:ea typeface="標楷體" pitchFamily="65" charset="-120"/>
            </a:rPr>
            <a:t>無需影本</a:t>
          </a:r>
          <a:endParaRPr lang="zh-TW" altLang="en-US" sz="2100" kern="1200" dirty="0"/>
        </a:p>
      </dsp:txBody>
      <dsp:txXfrm>
        <a:off x="5992044" y="3444153"/>
        <a:ext cx="2068652" cy="83903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F2E4D4-6722-4B2C-8F61-0CDFA3A6040D}">
      <dsp:nvSpPr>
        <dsp:cNvPr id="0" name=""/>
        <dsp:cNvSpPr/>
      </dsp:nvSpPr>
      <dsp:spPr>
        <a:xfrm rot="5400000">
          <a:off x="4202253" y="-2643030"/>
          <a:ext cx="1208299" cy="6805017"/>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kumimoji="0" lang="zh-TW" altLang="en-US" sz="2400" b="1" i="0" u="none" strike="noStrike" kern="1200" cap="none" normalizeH="0" baseline="0" dirty="0">
              <a:ln/>
              <a:effectLst/>
              <a:latin typeface="標楷體" pitchFamily="65" charset="-120"/>
              <a:ea typeface="標楷體" pitchFamily="65" charset="-120"/>
              <a:cs typeface="BiauKai"/>
            </a:rPr>
            <a:t>在取得交易憑證後，於</a:t>
          </a:r>
          <a:r>
            <a:rPr kumimoji="0" lang="zh-TW" altLang="en-US" sz="2400" b="1" i="0" u="sng" strike="noStrike" kern="1200" cap="none" normalizeH="0" baseline="0" dirty="0">
              <a:ln/>
              <a:effectLst/>
              <a:latin typeface="標楷體" pitchFamily="65" charset="-120"/>
              <a:ea typeface="標楷體" pitchFamily="65" charset="-120"/>
              <a:cs typeface="BiauKai"/>
            </a:rPr>
            <a:t>預算管理系統</a:t>
          </a:r>
          <a:r>
            <a:rPr kumimoji="0" lang="zh-TW" altLang="en-US" sz="2400" b="1" i="0" u="none" strike="noStrike" kern="1200" cap="none" normalizeH="0" baseline="0" dirty="0">
              <a:ln/>
              <a:effectLst/>
              <a:latin typeface="標楷體" pitchFamily="65" charset="-120"/>
              <a:ea typeface="標楷體" pitchFamily="65" charset="-120"/>
              <a:cs typeface="BiauKai"/>
            </a:rPr>
            <a:t>印出</a:t>
          </a:r>
          <a:r>
            <a:rPr kumimoji="0" lang="en-US" altLang="zh-TW" sz="2400" b="1" i="0" u="none" strike="noStrike" kern="1200" cap="none" normalizeH="0" baseline="0" dirty="0">
              <a:ln/>
              <a:effectLst/>
              <a:latin typeface="標楷體" pitchFamily="65" charset="-120"/>
              <a:ea typeface="標楷體" pitchFamily="65" charset="-120"/>
              <a:cs typeface="BiauKai"/>
            </a:rPr>
            <a:t>『</a:t>
          </a:r>
          <a:r>
            <a:rPr kumimoji="0" lang="zh-TW" altLang="en-US" sz="2400" b="1" i="0" u="none" strike="noStrike" kern="1200" cap="none" normalizeH="0" baseline="0" dirty="0">
              <a:ln/>
              <a:effectLst/>
              <a:latin typeface="標楷體" pitchFamily="65" charset="-120"/>
              <a:ea typeface="標楷體" pitchFamily="65" charset="-120"/>
              <a:cs typeface="BiauKai"/>
            </a:rPr>
            <a:t>黏貼憑證用紙</a:t>
          </a:r>
          <a:r>
            <a:rPr kumimoji="0" lang="en-US" altLang="zh-TW" sz="2400" b="1" i="0" u="none" strike="noStrike" kern="1200" cap="none" normalizeH="0" baseline="0" dirty="0">
              <a:ln/>
              <a:effectLst/>
              <a:latin typeface="標楷體" pitchFamily="65" charset="-120"/>
              <a:ea typeface="標楷體" pitchFamily="65" charset="-120"/>
              <a:cs typeface="BiauKai"/>
            </a:rPr>
            <a:t>』</a:t>
          </a:r>
          <a:r>
            <a:rPr kumimoji="0" lang="zh-TW" altLang="en-US" sz="2400" b="1" i="0" u="none" strike="noStrike" kern="1200" cap="none" normalizeH="0" baseline="0" dirty="0">
              <a:ln/>
              <a:effectLst/>
              <a:latin typeface="標楷體" pitchFamily="65" charset="-120"/>
              <a:ea typeface="標楷體" pitchFamily="65" charset="-120"/>
              <a:cs typeface="BiauKai"/>
            </a:rPr>
            <a:t>。</a:t>
          </a:r>
          <a:endParaRPr lang="zh-TW" altLang="en-US" sz="2400" kern="1200" dirty="0">
            <a:latin typeface="標楷體" pitchFamily="65" charset="-120"/>
            <a:ea typeface="標楷體" pitchFamily="65" charset="-120"/>
            <a:cs typeface="BiauKai"/>
          </a:endParaRPr>
        </a:p>
      </dsp:txBody>
      <dsp:txXfrm rot="-5400000">
        <a:off x="1403894" y="214313"/>
        <a:ext cx="6746033" cy="1090331"/>
      </dsp:txXfrm>
    </dsp:sp>
    <dsp:sp modelId="{F69FED65-6EFB-49BB-A55E-EE2E5DBBF7D3}">
      <dsp:nvSpPr>
        <dsp:cNvPr id="0" name=""/>
        <dsp:cNvSpPr/>
      </dsp:nvSpPr>
      <dsp:spPr>
        <a:xfrm>
          <a:off x="16442" y="37"/>
          <a:ext cx="1371009" cy="151037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zh-TW" altLang="en-US" sz="3200" b="1" kern="1200" dirty="0">
              <a:latin typeface="標楷體" pitchFamily="65" charset="-120"/>
              <a:ea typeface="標楷體" pitchFamily="65" charset="-120"/>
              <a:cs typeface="BiauKai"/>
            </a:rPr>
            <a:t>費用申請</a:t>
          </a:r>
        </a:p>
      </dsp:txBody>
      <dsp:txXfrm>
        <a:off x="83369" y="66964"/>
        <a:ext cx="1237155" cy="1376520"/>
      </dsp:txXfrm>
    </dsp:sp>
    <dsp:sp modelId="{3E085E04-E719-42E1-B75A-22A6B2F466F5}">
      <dsp:nvSpPr>
        <dsp:cNvPr id="0" name=""/>
        <dsp:cNvSpPr/>
      </dsp:nvSpPr>
      <dsp:spPr>
        <a:xfrm rot="5400000">
          <a:off x="4170227" y="-1051539"/>
          <a:ext cx="1208299" cy="6785315"/>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kumimoji="0" lang="zh-TW" altLang="en-US" sz="2400" b="1" i="0" u="none" strike="noStrike" kern="1200" cap="none" normalizeH="0" baseline="0" dirty="0">
              <a:ln/>
              <a:effectLst/>
              <a:latin typeface="標楷體" pitchFamily="65" charset="-120"/>
              <a:ea typeface="標楷體" pitchFamily="65" charset="-120"/>
              <a:cs typeface="BiauKai"/>
            </a:rPr>
            <a:t>在設備完成初驗時，於</a:t>
          </a:r>
          <a:r>
            <a:rPr kumimoji="0" lang="zh-TW" altLang="en-US" sz="2400" b="1" i="0" u="sng" strike="noStrike" kern="1200" cap="none" normalizeH="0" baseline="0" dirty="0">
              <a:ln/>
              <a:effectLst/>
              <a:latin typeface="標楷體" pitchFamily="65" charset="-120"/>
              <a:ea typeface="標楷體" pitchFamily="65" charset="-120"/>
              <a:cs typeface="BiauKai"/>
            </a:rPr>
            <a:t>採購驗收系統</a:t>
          </a:r>
          <a:r>
            <a:rPr kumimoji="0" lang="zh-TW" altLang="en-US" sz="2400" b="1" i="0" u="none" strike="noStrike" kern="1200" cap="none" normalizeH="0" baseline="0" dirty="0">
              <a:ln/>
              <a:effectLst/>
              <a:latin typeface="標楷體" pitchFamily="65" charset="-120"/>
              <a:ea typeface="標楷體" pitchFamily="65" charset="-120"/>
              <a:cs typeface="BiauKai"/>
            </a:rPr>
            <a:t>列印驗收單時一併列印</a:t>
          </a:r>
          <a:r>
            <a:rPr kumimoji="0" lang="en-US" altLang="zh-TW" sz="2400" b="1" i="0" u="none" strike="noStrike" kern="1200" cap="none" normalizeH="0" baseline="0" dirty="0">
              <a:ln/>
              <a:effectLst/>
              <a:latin typeface="標楷體" pitchFamily="65" charset="-120"/>
              <a:ea typeface="標楷體" pitchFamily="65" charset="-120"/>
              <a:cs typeface="BiauKai"/>
            </a:rPr>
            <a:t>『</a:t>
          </a:r>
          <a:r>
            <a:rPr kumimoji="0" lang="zh-TW" altLang="en-US" sz="2400" b="1" i="0" u="none" strike="noStrike" kern="1200" cap="none" normalizeH="0" baseline="0" dirty="0">
              <a:ln/>
              <a:effectLst/>
              <a:latin typeface="標楷體" pitchFamily="65" charset="-120"/>
              <a:ea typeface="標楷體" pitchFamily="65" charset="-120"/>
              <a:cs typeface="BiauKai"/>
            </a:rPr>
            <a:t>黏貼憑證用紙</a:t>
          </a:r>
          <a:r>
            <a:rPr kumimoji="0" lang="en-US" altLang="zh-TW" sz="2400" b="1" i="0" u="none" strike="noStrike" kern="1200" cap="none" normalizeH="0" baseline="0" dirty="0">
              <a:ln/>
              <a:effectLst/>
              <a:latin typeface="標楷體" pitchFamily="65" charset="-120"/>
              <a:ea typeface="標楷體" pitchFamily="65" charset="-120"/>
              <a:cs typeface="BiauKai"/>
            </a:rPr>
            <a:t>』</a:t>
          </a:r>
          <a:r>
            <a:rPr kumimoji="0" lang="zh-TW" altLang="en-US" sz="2800" b="1" i="0" u="none" strike="noStrike" kern="1200" cap="none" normalizeH="0" baseline="0" dirty="0">
              <a:ln/>
              <a:effectLst/>
              <a:latin typeface="BiauKai"/>
              <a:ea typeface="BiauKai"/>
              <a:cs typeface="BiauKai"/>
            </a:rPr>
            <a:t>。</a:t>
          </a:r>
        </a:p>
      </dsp:txBody>
      <dsp:txXfrm rot="-5400000">
        <a:off x="1381719" y="1795953"/>
        <a:ext cx="6726331" cy="1090331"/>
      </dsp:txXfrm>
    </dsp:sp>
    <dsp:sp modelId="{2CC60FF0-5F7D-4122-8DE8-C41E97C83BE4}">
      <dsp:nvSpPr>
        <dsp:cNvPr id="0" name=""/>
        <dsp:cNvSpPr/>
      </dsp:nvSpPr>
      <dsp:spPr>
        <a:xfrm>
          <a:off x="16442" y="1585931"/>
          <a:ext cx="1365276" cy="151037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zh-TW" altLang="en-US" sz="3200" b="1" kern="1200" dirty="0">
              <a:latin typeface="標楷體" pitchFamily="65" charset="-120"/>
              <a:ea typeface="標楷體" pitchFamily="65" charset="-120"/>
              <a:cs typeface="BiauKai"/>
            </a:rPr>
            <a:t>採購驗收</a:t>
          </a:r>
        </a:p>
      </dsp:txBody>
      <dsp:txXfrm>
        <a:off x="83089" y="1652578"/>
        <a:ext cx="1231982" cy="137708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0DB0F-0A35-49EE-8BA5-652C87AE1EC0}">
      <dsp:nvSpPr>
        <dsp:cNvPr id="0" name=""/>
        <dsp:cNvSpPr/>
      </dsp:nvSpPr>
      <dsp:spPr>
        <a:xfrm>
          <a:off x="0" y="0"/>
          <a:ext cx="3807981" cy="42698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zh-TW" altLang="en-US" sz="3200" kern="1200" dirty="0">
              <a:latin typeface="標楷體" pitchFamily="65" charset="-120"/>
              <a:ea typeface="標楷體" pitchFamily="65" charset="-120"/>
            </a:rPr>
            <a:t>個人款項</a:t>
          </a:r>
        </a:p>
      </dsp:txBody>
      <dsp:txXfrm>
        <a:off x="0" y="0"/>
        <a:ext cx="3807981" cy="1280941"/>
      </dsp:txXfrm>
    </dsp:sp>
    <dsp:sp modelId="{E6AF6D10-AD0E-4352-A1D7-22200843FE6F}">
      <dsp:nvSpPr>
        <dsp:cNvPr id="0" name=""/>
        <dsp:cNvSpPr/>
      </dsp:nvSpPr>
      <dsp:spPr>
        <a:xfrm>
          <a:off x="406851" y="963402"/>
          <a:ext cx="3046385" cy="53921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latin typeface="標楷體" pitchFamily="65" charset="-120"/>
              <a:ea typeface="標楷體" pitchFamily="65" charset="-120"/>
            </a:rPr>
            <a:t>一個月付款二次</a:t>
          </a:r>
        </a:p>
      </dsp:txBody>
      <dsp:txXfrm>
        <a:off x="422644" y="979195"/>
        <a:ext cx="3014799" cy="507624"/>
      </dsp:txXfrm>
    </dsp:sp>
    <dsp:sp modelId="{8A3AC29C-87D0-4D31-A09F-765679F387D0}">
      <dsp:nvSpPr>
        <dsp:cNvPr id="0" name=""/>
        <dsp:cNvSpPr/>
      </dsp:nvSpPr>
      <dsp:spPr>
        <a:xfrm>
          <a:off x="384886" y="1650519"/>
          <a:ext cx="3090313" cy="125209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rtl="0">
            <a:lnSpc>
              <a:spcPct val="90000"/>
            </a:lnSpc>
            <a:spcBef>
              <a:spcPct val="0"/>
            </a:spcBef>
            <a:spcAft>
              <a:spcPct val="35000"/>
            </a:spcAft>
            <a:buNone/>
          </a:pPr>
          <a:r>
            <a:rPr kumimoji="0" lang="zh-TW" altLang="en-US" sz="2000" b="1" i="0" u="none" strike="noStrike" kern="1200" cap="none" normalizeH="0" baseline="0" dirty="0">
              <a:ln/>
              <a:effectLst/>
              <a:latin typeface="標楷體" pitchFamily="65" charset="-120"/>
              <a:ea typeface="標楷體" pitchFamily="65" charset="-120"/>
            </a:rPr>
            <a:t>每月</a:t>
          </a:r>
          <a:r>
            <a:rPr kumimoji="0" lang="en-US" altLang="zh-TW" sz="2000" b="1" i="0" u="none" strike="noStrike" kern="1200" cap="none" normalizeH="0" baseline="0" dirty="0">
              <a:ln/>
              <a:effectLst/>
              <a:latin typeface="標楷體" pitchFamily="65" charset="-120"/>
              <a:ea typeface="標楷體" pitchFamily="65" charset="-120"/>
            </a:rPr>
            <a:t>5</a:t>
          </a:r>
          <a:r>
            <a:rPr kumimoji="0" lang="zh-TW" altLang="en-US" sz="2000" b="1" i="0" u="none" strike="noStrike" kern="1200" cap="none" normalizeH="0" baseline="0" dirty="0">
              <a:ln/>
              <a:effectLst/>
              <a:latin typeface="標楷體" pitchFamily="65" charset="-120"/>
              <a:ea typeface="標楷體" pitchFamily="65" charset="-120"/>
            </a:rPr>
            <a:t>或</a:t>
          </a:r>
          <a:r>
            <a:rPr kumimoji="0" lang="en-US" altLang="zh-TW" sz="2000" b="1" i="0" u="none" strike="noStrike" kern="1200" cap="none" normalizeH="0" baseline="0" dirty="0">
              <a:ln/>
              <a:effectLst/>
              <a:latin typeface="標楷體" pitchFamily="65" charset="-120"/>
              <a:ea typeface="標楷體" pitchFamily="65" charset="-120"/>
            </a:rPr>
            <a:t>20</a:t>
          </a:r>
          <a:r>
            <a:rPr kumimoji="0" lang="zh-TW" altLang="en-US" sz="2000" b="1" i="0" u="none" strike="noStrike" kern="1200" cap="none" normalizeH="0" baseline="0" dirty="0">
              <a:ln/>
              <a:effectLst/>
              <a:latin typeface="標楷體" pitchFamily="65" charset="-120"/>
              <a:ea typeface="標楷體" pitchFamily="65" charset="-120"/>
            </a:rPr>
            <a:t>日前將上個月發票或收據連同申請單送至會計室請款</a:t>
          </a:r>
        </a:p>
      </dsp:txBody>
      <dsp:txXfrm>
        <a:off x="421558" y="1687191"/>
        <a:ext cx="3016969" cy="1178746"/>
      </dsp:txXfrm>
    </dsp:sp>
    <dsp:sp modelId="{193FC14C-CB0D-4788-B82E-019402B9C76F}">
      <dsp:nvSpPr>
        <dsp:cNvPr id="0" name=""/>
        <dsp:cNvSpPr/>
      </dsp:nvSpPr>
      <dsp:spPr>
        <a:xfrm>
          <a:off x="336205" y="3249778"/>
          <a:ext cx="3138995" cy="80621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latin typeface="標楷體" pitchFamily="65" charset="-120"/>
              <a:ea typeface="標楷體" pitchFamily="65" charset="-120"/>
            </a:rPr>
            <a:t>逾期送達者併入下期付款</a:t>
          </a:r>
        </a:p>
      </dsp:txBody>
      <dsp:txXfrm>
        <a:off x="359818" y="3273391"/>
        <a:ext cx="3091769" cy="758986"/>
      </dsp:txXfrm>
    </dsp:sp>
    <dsp:sp modelId="{CA7534BF-3D0C-427B-8B86-2E2A5C7A5FED}">
      <dsp:nvSpPr>
        <dsp:cNvPr id="0" name=""/>
        <dsp:cNvSpPr/>
      </dsp:nvSpPr>
      <dsp:spPr>
        <a:xfrm>
          <a:off x="4097004" y="0"/>
          <a:ext cx="3772567" cy="42698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zh-TW" altLang="en-US" sz="3600" kern="1200" dirty="0">
              <a:latin typeface="標楷體" pitchFamily="65" charset="-120"/>
              <a:ea typeface="標楷體" pitchFamily="65" charset="-120"/>
            </a:rPr>
            <a:t>廠商款項</a:t>
          </a:r>
        </a:p>
      </dsp:txBody>
      <dsp:txXfrm>
        <a:off x="4097004" y="0"/>
        <a:ext cx="3772567" cy="1280941"/>
      </dsp:txXfrm>
    </dsp:sp>
    <dsp:sp modelId="{E9B9666B-1C3F-4DB5-B5FF-59AC35949E79}">
      <dsp:nvSpPr>
        <dsp:cNvPr id="0" name=""/>
        <dsp:cNvSpPr/>
      </dsp:nvSpPr>
      <dsp:spPr>
        <a:xfrm>
          <a:off x="4408118" y="974096"/>
          <a:ext cx="3046385" cy="55896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latin typeface="標楷體" pitchFamily="65" charset="-120"/>
              <a:ea typeface="標楷體" pitchFamily="65" charset="-120"/>
            </a:rPr>
            <a:t>一個月付款一次</a:t>
          </a:r>
        </a:p>
      </dsp:txBody>
      <dsp:txXfrm>
        <a:off x="4424489" y="990467"/>
        <a:ext cx="3013643" cy="526220"/>
      </dsp:txXfrm>
    </dsp:sp>
    <dsp:sp modelId="{523BE0E0-9833-48CB-A02A-E89FB3B4FA88}">
      <dsp:nvSpPr>
        <dsp:cNvPr id="0" name=""/>
        <dsp:cNvSpPr/>
      </dsp:nvSpPr>
      <dsp:spPr>
        <a:xfrm>
          <a:off x="4408118" y="1701987"/>
          <a:ext cx="3046385" cy="1136981"/>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kumimoji="0" lang="zh-TW" altLang="en-US" sz="2000" b="1" i="0" u="none" strike="noStrike" kern="1200" cap="none" normalizeH="0" baseline="0" dirty="0">
              <a:ln/>
              <a:effectLst/>
              <a:latin typeface="標楷體" pitchFamily="65" charset="-120"/>
              <a:ea typeface="標楷體" pitchFamily="65" charset="-120"/>
            </a:rPr>
            <a:t>每月</a:t>
          </a:r>
          <a:r>
            <a:rPr kumimoji="0" lang="en-US" altLang="zh-TW" sz="2000" b="1" i="0" u="none" strike="noStrike" kern="1200" cap="none" normalizeH="0" baseline="0" dirty="0">
              <a:ln/>
              <a:effectLst/>
              <a:latin typeface="標楷體" pitchFamily="65" charset="-120"/>
              <a:ea typeface="標楷體" pitchFamily="65" charset="-120"/>
            </a:rPr>
            <a:t>5</a:t>
          </a:r>
          <a:r>
            <a:rPr kumimoji="0" lang="zh-TW" altLang="en-US" sz="2000" b="1" i="0" u="none" strike="noStrike" kern="1200" cap="none" normalizeH="0" baseline="0" dirty="0">
              <a:ln/>
              <a:effectLst/>
              <a:latin typeface="標楷體" pitchFamily="65" charset="-120"/>
              <a:ea typeface="標楷體" pitchFamily="65" charset="-120"/>
            </a:rPr>
            <a:t>日前將上個月發票或收據連同申請單送至會計室請款</a:t>
          </a:r>
          <a:endParaRPr lang="zh-TW" altLang="en-US" sz="2000" kern="1200" dirty="0"/>
        </a:p>
      </dsp:txBody>
      <dsp:txXfrm>
        <a:off x="4441419" y="1735288"/>
        <a:ext cx="2979783" cy="1070379"/>
      </dsp:txXfrm>
    </dsp:sp>
    <dsp:sp modelId="{9E5AE321-8A80-4915-8531-CC74F52AF9D8}">
      <dsp:nvSpPr>
        <dsp:cNvPr id="0" name=""/>
        <dsp:cNvSpPr/>
      </dsp:nvSpPr>
      <dsp:spPr>
        <a:xfrm>
          <a:off x="4422314" y="3255515"/>
          <a:ext cx="3046385" cy="72856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latin typeface="標楷體" pitchFamily="65" charset="-120"/>
              <a:ea typeface="標楷體" pitchFamily="65" charset="-120"/>
            </a:rPr>
            <a:t>逾期送達者併入下期付款</a:t>
          </a:r>
        </a:p>
      </dsp:txBody>
      <dsp:txXfrm>
        <a:off x="4443653" y="3276854"/>
        <a:ext cx="3003707" cy="68588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4C4E1-E236-4467-95A1-9C85273023A3}">
      <dsp:nvSpPr>
        <dsp:cNvPr id="0" name=""/>
        <dsp:cNvSpPr/>
      </dsp:nvSpPr>
      <dsp:spPr>
        <a:xfrm>
          <a:off x="0" y="757196"/>
          <a:ext cx="8424936" cy="680400"/>
        </a:xfrm>
        <a:prstGeom prst="rect">
          <a:avLst/>
        </a:prstGeom>
        <a:solidFill>
          <a:schemeClr val="lt1">
            <a:tint val="100000"/>
            <a:shade val="100000"/>
            <a:hueMod val="100000"/>
            <a:satMod val="100000"/>
          </a:schemeClr>
        </a:solidFill>
        <a:ln w="25400" cap="flat" cmpd="sng" algn="ctr">
          <a:solidFill>
            <a:schemeClr val="accent1"/>
          </a:solidFill>
          <a:prstDash val="solid"/>
        </a:ln>
        <a:effectLst/>
        <a:scene3d>
          <a:camera prst="orthographicFront">
            <a:rot lat="0" lon="0" rev="0"/>
          </a:camera>
          <a:lightRig rig="contrasting" dir="t">
            <a:rot lat="0" lon="0" rev="1200000"/>
          </a:lightRig>
        </a:scene3d>
        <a:sp3d z="300000"/>
      </dsp:spPr>
      <dsp:style>
        <a:lnRef idx="2">
          <a:schemeClr val="accent1"/>
        </a:lnRef>
        <a:fillRef idx="1">
          <a:schemeClr val="lt1"/>
        </a:fillRef>
        <a:effectRef idx="0">
          <a:schemeClr val="accent1"/>
        </a:effectRef>
        <a:fontRef idx="minor">
          <a:schemeClr val="dk1"/>
        </a:fontRef>
      </dsp:style>
    </dsp:sp>
    <dsp:sp modelId="{20DE9A95-EB94-4E15-89EF-57EF0379BDE7}">
      <dsp:nvSpPr>
        <dsp:cNvPr id="0" name=""/>
        <dsp:cNvSpPr/>
      </dsp:nvSpPr>
      <dsp:spPr>
        <a:xfrm>
          <a:off x="420835" y="44316"/>
          <a:ext cx="6787881" cy="1111400"/>
        </a:xfrm>
        <a:prstGeom prst="roundRect">
          <a:avLst/>
        </a:prstGeom>
        <a:solidFill>
          <a:srgbClr val="FFD9D9"/>
        </a:solidFill>
        <a:ln w="25400" cap="flat" cmpd="sng" algn="ctr">
          <a:solidFill>
            <a:schemeClr val="accent1"/>
          </a:solidFill>
          <a:prstDash val="solid"/>
        </a:ln>
        <a:effectLst/>
        <a:scene3d>
          <a:camera prst="orthographicFront">
            <a:rot lat="0" lon="0" rev="0"/>
          </a:camera>
          <a:lightRig rig="contrasting" dir="t">
            <a:rot lat="0" lon="0" rev="1200000"/>
          </a:lightRig>
        </a:scene3d>
      </dsp:spPr>
      <dsp:style>
        <a:lnRef idx="2">
          <a:schemeClr val="accent1"/>
        </a:lnRef>
        <a:fillRef idx="1">
          <a:schemeClr val="lt1"/>
        </a:fillRef>
        <a:effectRef idx="0">
          <a:schemeClr val="accent1"/>
        </a:effectRef>
        <a:fontRef idx="minor">
          <a:schemeClr val="dk1"/>
        </a:fontRef>
      </dsp:style>
      <dsp:txBody>
        <a:bodyPr spcFirstLastPara="0" vert="horz" wrap="square" lIns="222910" tIns="0" rIns="222910" bIns="0" numCol="1" spcCol="1270" anchor="ctr" anchorCtr="0">
          <a:noAutofit/>
        </a:bodyPr>
        <a:lstStyle/>
        <a:p>
          <a:pPr marL="0" lvl="0" indent="0" algn="l" defTabSz="933450">
            <a:lnSpc>
              <a:spcPct val="90000"/>
            </a:lnSpc>
            <a:spcBef>
              <a:spcPct val="0"/>
            </a:spcBef>
            <a:spcAft>
              <a:spcPct val="35000"/>
            </a:spcAft>
            <a:buNone/>
          </a:pPr>
          <a:r>
            <a:rPr lang="zh-TW" sz="2100" b="1" kern="1200" dirty="0">
              <a:latin typeface="標楷體" pitchFamily="65" charset="-120"/>
              <a:ea typeface="標楷體" pitchFamily="65" charset="-120"/>
            </a:rPr>
            <a:t>小額零星支出</a:t>
          </a:r>
          <a:r>
            <a:rPr lang="en-US" sz="2100" b="1" kern="1200" dirty="0">
              <a:latin typeface="標楷體" pitchFamily="65" charset="-120"/>
              <a:ea typeface="標楷體" pitchFamily="65" charset="-120"/>
            </a:rPr>
            <a:t>:</a:t>
          </a:r>
          <a:r>
            <a:rPr lang="zh-TW" sz="2100" b="1" kern="1200" dirty="0">
              <a:latin typeface="標楷體" pitchFamily="65" charset="-120"/>
              <a:ea typeface="標楷體" pitchFamily="65" charset="-120"/>
            </a:rPr>
            <a:t>單張發票或收據總金額</a:t>
          </a:r>
          <a:r>
            <a:rPr lang="en-US" sz="2100" b="1" kern="1200" dirty="0">
              <a:latin typeface="標楷體" pitchFamily="65" charset="-120"/>
              <a:ea typeface="標楷體" pitchFamily="65" charset="-120"/>
            </a:rPr>
            <a:t>10,000</a:t>
          </a:r>
          <a:r>
            <a:rPr lang="zh-TW" sz="2100" b="1" kern="1200" dirty="0">
              <a:latin typeface="標楷體" pitchFamily="65" charset="-120"/>
              <a:ea typeface="標楷體" pitchFamily="65" charset="-120"/>
            </a:rPr>
            <a:t>元以下。</a:t>
          </a:r>
          <a:endParaRPr lang="en-US" altLang="zh-TW" sz="2100" b="1" kern="1200" dirty="0">
            <a:latin typeface="標楷體" pitchFamily="65" charset="-120"/>
            <a:ea typeface="標楷體" pitchFamily="65" charset="-120"/>
          </a:endParaRPr>
        </a:p>
        <a:p>
          <a:pPr marL="0" lvl="0" indent="0" algn="l" defTabSz="933450">
            <a:lnSpc>
              <a:spcPct val="90000"/>
            </a:lnSpc>
            <a:spcBef>
              <a:spcPct val="0"/>
            </a:spcBef>
            <a:spcAft>
              <a:spcPct val="35000"/>
            </a:spcAft>
            <a:buNone/>
          </a:pPr>
          <a:r>
            <a:rPr lang="zh-TW" sz="2100" b="1" kern="1200" dirty="0">
              <a:latin typeface="標楷體" pitchFamily="65" charset="-120"/>
              <a:ea typeface="標楷體" pitchFamily="65" charset="-120"/>
            </a:rPr>
            <a:t> </a:t>
          </a:r>
          <a:r>
            <a:rPr lang="en-US" altLang="zh-TW" sz="2100" b="1" kern="1200" dirty="0">
              <a:latin typeface="標楷體" pitchFamily="65" charset="-120"/>
              <a:ea typeface="標楷體" pitchFamily="65" charset="-120"/>
            </a:rPr>
            <a:t>(</a:t>
          </a:r>
          <a:r>
            <a:rPr lang="zh-TW" altLang="en-US" sz="2100" b="1" kern="1200" dirty="0">
              <a:latin typeface="標楷體" pitchFamily="65" charset="-120"/>
              <a:ea typeface="標楷體" pitchFamily="65" charset="-120"/>
            </a:rPr>
            <a:t>勿刻意拆單</a:t>
          </a:r>
          <a:r>
            <a:rPr lang="en-US" altLang="zh-TW" sz="2100" b="1" kern="1200" dirty="0">
              <a:latin typeface="標楷體" pitchFamily="65" charset="-120"/>
              <a:ea typeface="標楷體" pitchFamily="65" charset="-120"/>
            </a:rPr>
            <a:t>)</a:t>
          </a:r>
          <a:endParaRPr lang="zh-TW" altLang="en-US" sz="2100" kern="1200" dirty="0">
            <a:latin typeface="標楷體" pitchFamily="65" charset="-120"/>
            <a:ea typeface="標楷體" pitchFamily="65" charset="-120"/>
          </a:endParaRPr>
        </a:p>
      </dsp:txBody>
      <dsp:txXfrm>
        <a:off x="475089" y="98570"/>
        <a:ext cx="6679373" cy="1002892"/>
      </dsp:txXfrm>
    </dsp:sp>
    <dsp:sp modelId="{04859AF3-0817-4002-98CE-3FCF126864ED}">
      <dsp:nvSpPr>
        <dsp:cNvPr id="0" name=""/>
        <dsp:cNvSpPr/>
      </dsp:nvSpPr>
      <dsp:spPr>
        <a:xfrm>
          <a:off x="0" y="1940342"/>
          <a:ext cx="8424936" cy="680400"/>
        </a:xfrm>
        <a:prstGeom prst="rect">
          <a:avLst/>
        </a:prstGeom>
        <a:solidFill>
          <a:schemeClr val="lt1">
            <a:tint val="100000"/>
            <a:shade val="100000"/>
            <a:hueMod val="100000"/>
            <a:satMod val="100000"/>
          </a:schemeClr>
        </a:solidFill>
        <a:ln w="25400" cap="flat" cmpd="sng" algn="ctr">
          <a:solidFill>
            <a:schemeClr val="accent1"/>
          </a:solidFill>
          <a:prstDash val="solid"/>
        </a:ln>
        <a:effectLst/>
        <a:scene3d>
          <a:camera prst="orthographicFront">
            <a:rot lat="0" lon="0" rev="0"/>
          </a:camera>
          <a:lightRig rig="contrasting" dir="t">
            <a:rot lat="0" lon="0" rev="1200000"/>
          </a:lightRig>
        </a:scene3d>
        <a:sp3d z="300000"/>
      </dsp:spPr>
      <dsp:style>
        <a:lnRef idx="2">
          <a:schemeClr val="accent1"/>
        </a:lnRef>
        <a:fillRef idx="1">
          <a:schemeClr val="lt1"/>
        </a:fillRef>
        <a:effectRef idx="0">
          <a:schemeClr val="accent1"/>
        </a:effectRef>
        <a:fontRef idx="minor">
          <a:schemeClr val="dk1"/>
        </a:fontRef>
      </dsp:style>
    </dsp:sp>
    <dsp:sp modelId="{E3D03AAB-9F36-4FD1-AD45-72E9A6F6FDCD}">
      <dsp:nvSpPr>
        <dsp:cNvPr id="0" name=""/>
        <dsp:cNvSpPr/>
      </dsp:nvSpPr>
      <dsp:spPr>
        <a:xfrm>
          <a:off x="360039" y="1584177"/>
          <a:ext cx="6898253" cy="755466"/>
        </a:xfrm>
        <a:prstGeom prst="roundRect">
          <a:avLst/>
        </a:prstGeom>
        <a:solidFill>
          <a:srgbClr val="FFD9D9"/>
        </a:solidFill>
        <a:ln w="25400" cap="flat" cmpd="sng" algn="ctr">
          <a:solidFill>
            <a:schemeClr val="accent1"/>
          </a:solidFill>
          <a:prstDash val="solid"/>
        </a:ln>
        <a:effectLst/>
        <a:scene3d>
          <a:camera prst="orthographicFront">
            <a:rot lat="0" lon="0" rev="0"/>
          </a:camera>
          <a:lightRig rig="contrasting" dir="t">
            <a:rot lat="0" lon="0" rev="1200000"/>
          </a:lightRig>
        </a:scene3d>
      </dsp:spPr>
      <dsp:style>
        <a:lnRef idx="2">
          <a:schemeClr val="accent1"/>
        </a:lnRef>
        <a:fillRef idx="1">
          <a:schemeClr val="lt1"/>
        </a:fillRef>
        <a:effectRef idx="0">
          <a:schemeClr val="accent1"/>
        </a:effectRef>
        <a:fontRef idx="minor">
          <a:schemeClr val="dk1"/>
        </a:fontRef>
      </dsp:style>
      <dsp:txBody>
        <a:bodyPr spcFirstLastPara="0" vert="horz" wrap="square" lIns="222910" tIns="0" rIns="222910" bIns="0" numCol="1" spcCol="1270" anchor="ctr" anchorCtr="0">
          <a:noAutofit/>
        </a:bodyPr>
        <a:lstStyle/>
        <a:p>
          <a:pPr marL="0" lvl="0" indent="0" algn="l" defTabSz="933450">
            <a:lnSpc>
              <a:spcPct val="90000"/>
            </a:lnSpc>
            <a:spcBef>
              <a:spcPct val="0"/>
            </a:spcBef>
            <a:spcAft>
              <a:spcPct val="35000"/>
            </a:spcAft>
            <a:buNone/>
          </a:pPr>
          <a:r>
            <a:rPr lang="zh-TW" altLang="en-US" sz="2100" b="1" kern="1200">
              <a:latin typeface="標楷體" pitchFamily="65" charset="-120"/>
              <a:ea typeface="標楷體" pitchFamily="65" charset="-120"/>
            </a:rPr>
            <a:t>違規代墊者仍匯款給廠商，請自行與廠商協調！</a:t>
          </a:r>
          <a:endParaRPr lang="zh-TW" altLang="en-US" sz="2100" kern="1200" dirty="0">
            <a:latin typeface="標楷體" pitchFamily="65" charset="-120"/>
            <a:ea typeface="標楷體" pitchFamily="65" charset="-120"/>
          </a:endParaRPr>
        </a:p>
      </dsp:txBody>
      <dsp:txXfrm>
        <a:off x="396918" y="1621056"/>
        <a:ext cx="6824495" cy="6817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EFA46-2FB9-4235-825F-5A476289E853}">
      <dsp:nvSpPr>
        <dsp:cNvPr id="0" name=""/>
        <dsp:cNvSpPr/>
      </dsp:nvSpPr>
      <dsp:spPr>
        <a:xfrm>
          <a:off x="3310" y="864252"/>
          <a:ext cx="1852588"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zh-TW" altLang="en-US" sz="1800" b="1" kern="1200" dirty="0">
              <a:latin typeface="標楷體" pitchFamily="65" charset="-120"/>
              <a:ea typeface="標楷體" pitchFamily="65" charset="-120"/>
            </a:rPr>
            <a:t>校內規定</a:t>
          </a:r>
          <a:endParaRPr lang="en-US" altLang="zh-TW" sz="1800" b="1" kern="1200" dirty="0">
            <a:latin typeface="標楷體" pitchFamily="65" charset="-120"/>
            <a:ea typeface="標楷體" pitchFamily="65" charset="-120"/>
          </a:endParaRPr>
        </a:p>
        <a:p>
          <a:pPr marL="0" marR="0" lvl="0" indent="0" algn="r" defTabSz="914400" eaLnBrk="1" fontAlgn="auto" latinLnBrk="0" hangingPunct="1">
            <a:lnSpc>
              <a:spcPct val="100000"/>
            </a:lnSpc>
            <a:spcBef>
              <a:spcPct val="0"/>
            </a:spcBef>
            <a:spcAft>
              <a:spcPts val="0"/>
            </a:spcAft>
            <a:buClrTx/>
            <a:buSzTx/>
            <a:buFontTx/>
            <a:buNone/>
            <a:tabLst/>
            <a:defRPr/>
          </a:pPr>
          <a:r>
            <a:rPr lang="zh-TW" altLang="en-US" sz="1800" b="1" kern="1200" dirty="0">
              <a:latin typeface="標楷體" pitchFamily="65" charset="-120"/>
              <a:ea typeface="標楷體" pitchFamily="65" charset="-120"/>
              <a:sym typeface="Wingdings 3"/>
              <a:hlinkClick xmlns:r="http://schemas.openxmlformats.org/officeDocument/2006/relationships" r:id="rId1"/>
            </a:rPr>
            <a:t></a:t>
          </a:r>
          <a:r>
            <a:rPr lang="zh-TW" altLang="en-US" sz="1800" b="1" kern="1200" dirty="0">
              <a:latin typeface="標楷體" pitchFamily="65" charset="-120"/>
              <a:ea typeface="標楷體" pitchFamily="65" charset="-120"/>
              <a:hlinkClick xmlns:r="http://schemas.openxmlformats.org/officeDocument/2006/relationships" r:id="rId1"/>
            </a:rPr>
            <a:t>法規資料庫</a:t>
          </a:r>
          <a:endParaRPr lang="en-US" altLang="zh-TW" sz="1800" b="1" kern="1200" dirty="0">
            <a:latin typeface="標楷體" pitchFamily="65" charset="-120"/>
            <a:ea typeface="標楷體" pitchFamily="65" charset="-120"/>
          </a:endParaRPr>
        </a:p>
        <a:p>
          <a:pPr lvl="0" algn="r" defTabSz="800100">
            <a:lnSpc>
              <a:spcPct val="90000"/>
            </a:lnSpc>
            <a:spcBef>
              <a:spcPct val="0"/>
            </a:spcBef>
            <a:spcAft>
              <a:spcPct val="35000"/>
            </a:spcAft>
            <a:buNone/>
          </a:pPr>
          <a:endParaRPr lang="zh-TW" altLang="en-US" sz="1800" b="1" kern="1200" dirty="0">
            <a:latin typeface="標楷體" pitchFamily="65" charset="-120"/>
            <a:ea typeface="標楷體" pitchFamily="65" charset="-120"/>
          </a:endParaRPr>
        </a:p>
      </dsp:txBody>
      <dsp:txXfrm>
        <a:off x="3310" y="864252"/>
        <a:ext cx="1852588" cy="1287000"/>
      </dsp:txXfrm>
    </dsp:sp>
    <dsp:sp modelId="{56A4C6DE-E896-4C76-98CA-4D54EB3E6B75}">
      <dsp:nvSpPr>
        <dsp:cNvPr id="0" name=""/>
        <dsp:cNvSpPr/>
      </dsp:nvSpPr>
      <dsp:spPr>
        <a:xfrm>
          <a:off x="1855899" y="502283"/>
          <a:ext cx="370517" cy="2010937"/>
        </a:xfrm>
        <a:prstGeom prst="leftBrace">
          <a:avLst>
            <a:gd name="adj1" fmla="val 35000"/>
            <a:gd name="adj2" fmla="val 50000"/>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CEE79E-24AB-4A9B-BBCB-603122E9CD09}">
      <dsp:nvSpPr>
        <dsp:cNvPr id="0" name=""/>
        <dsp:cNvSpPr/>
      </dsp:nvSpPr>
      <dsp:spPr>
        <a:xfrm>
          <a:off x="2374624" y="502283"/>
          <a:ext cx="5542945" cy="2010937"/>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zh-TW" altLang="en-US" sz="1800" kern="1200" dirty="0">
              <a:latin typeface="標楷體" panose="03000509000000000000" pitchFamily="65" charset="-120"/>
              <a:ea typeface="標楷體" panose="03000509000000000000" pitchFamily="65" charset="-120"/>
            </a:rPr>
            <a:t>經費核銷請款期程準則</a:t>
          </a:r>
          <a:r>
            <a:rPr lang="en-US" altLang="zh-TW" sz="1800" kern="1200" dirty="0">
              <a:latin typeface="標楷體" panose="03000509000000000000" pitchFamily="65" charset="-120"/>
              <a:ea typeface="標楷體" panose="03000509000000000000" pitchFamily="65" charset="-120"/>
            </a:rPr>
            <a:t>(</a:t>
          </a:r>
          <a:r>
            <a:rPr lang="zh-TW" altLang="en-US" sz="1800" kern="1200" dirty="0">
              <a:latin typeface="標楷體" panose="03000509000000000000" pitchFamily="65" charset="-120"/>
              <a:ea typeface="標楷體" panose="03000509000000000000" pitchFamily="65" charset="-120"/>
            </a:rPr>
            <a:t>會計室</a:t>
          </a:r>
          <a:r>
            <a:rPr lang="en-US" altLang="zh-TW" sz="1800" kern="1200" dirty="0">
              <a:latin typeface="標楷體" panose="03000509000000000000" pitchFamily="65" charset="-120"/>
              <a:ea typeface="標楷體" panose="03000509000000000000" pitchFamily="65" charset="-120"/>
            </a:rPr>
            <a:t>)</a:t>
          </a:r>
          <a:endParaRPr lang="zh-TW" altLang="en-US" sz="1800" b="1" kern="1200" dirty="0">
            <a:latin typeface="標楷體" pitchFamily="65" charset="-120"/>
            <a:ea typeface="標楷體" pitchFamily="65" charset="-120"/>
          </a:endParaRPr>
        </a:p>
        <a:p>
          <a:pPr marL="171450" lvl="1" indent="-171450" algn="l" defTabSz="800100">
            <a:lnSpc>
              <a:spcPct val="90000"/>
            </a:lnSpc>
            <a:spcBef>
              <a:spcPct val="0"/>
            </a:spcBef>
            <a:spcAft>
              <a:spcPct val="15000"/>
            </a:spcAft>
            <a:buChar char="•"/>
          </a:pPr>
          <a:r>
            <a:rPr lang="zh-TW" altLang="en-US" sz="1800" kern="1200" dirty="0">
              <a:latin typeface="標楷體" panose="03000509000000000000" pitchFamily="65" charset="-120"/>
              <a:ea typeface="標楷體" panose="03000509000000000000" pitchFamily="65" charset="-120"/>
            </a:rPr>
            <a:t>預算流用準則</a:t>
          </a:r>
          <a:r>
            <a:rPr lang="en-US" altLang="zh-TW" sz="1800" kern="1200" dirty="0">
              <a:latin typeface="標楷體" panose="03000509000000000000" pitchFamily="65" charset="-120"/>
              <a:ea typeface="標楷體" panose="03000509000000000000" pitchFamily="65" charset="-120"/>
            </a:rPr>
            <a:t>(</a:t>
          </a:r>
          <a:r>
            <a:rPr lang="zh-TW" altLang="en-US" sz="1800" kern="1200" dirty="0">
              <a:latin typeface="標楷體" panose="03000509000000000000" pitchFamily="65" charset="-120"/>
              <a:ea typeface="標楷體" panose="03000509000000000000" pitchFamily="65" charset="-120"/>
            </a:rPr>
            <a:t>會計室</a:t>
          </a:r>
          <a:r>
            <a:rPr lang="en-US" altLang="zh-TW" sz="1800" kern="1200" dirty="0">
              <a:latin typeface="標楷體" panose="03000509000000000000" pitchFamily="65" charset="-120"/>
              <a:ea typeface="標楷體" panose="03000509000000000000" pitchFamily="65" charset="-120"/>
            </a:rPr>
            <a:t>)</a:t>
          </a:r>
          <a:endParaRPr lang="zh-TW" altLang="en-US" sz="1800" b="1" kern="1200" dirty="0">
            <a:latin typeface="標楷體" pitchFamily="65" charset="-120"/>
            <a:ea typeface="標楷體" pitchFamily="65" charset="-120"/>
          </a:endParaRPr>
        </a:p>
        <a:p>
          <a:pPr marL="171450" lvl="1" indent="-171450" algn="l" defTabSz="800100">
            <a:lnSpc>
              <a:spcPct val="90000"/>
            </a:lnSpc>
            <a:spcBef>
              <a:spcPct val="0"/>
            </a:spcBef>
            <a:spcAft>
              <a:spcPct val="15000"/>
            </a:spcAft>
            <a:buChar char="•"/>
          </a:pPr>
          <a:r>
            <a:rPr lang="zh-TW" altLang="en-US" sz="1800" kern="1200" dirty="0">
              <a:latin typeface="標楷體" panose="03000509000000000000" pitchFamily="65" charset="-120"/>
              <a:ea typeface="標楷體" panose="03000509000000000000" pitchFamily="65" charset="-120"/>
            </a:rPr>
            <a:t>教職員工出差旅費報支準則</a:t>
          </a:r>
          <a:r>
            <a:rPr lang="en-US" altLang="zh-TW" sz="1800" kern="1200" dirty="0">
              <a:latin typeface="標楷體" panose="03000509000000000000" pitchFamily="65" charset="-120"/>
              <a:ea typeface="標楷體" panose="03000509000000000000" pitchFamily="65" charset="-120"/>
            </a:rPr>
            <a:t>(</a:t>
          </a:r>
          <a:r>
            <a:rPr lang="zh-TW" altLang="en-US" sz="1800" kern="1200" dirty="0">
              <a:latin typeface="標楷體" panose="03000509000000000000" pitchFamily="65" charset="-120"/>
              <a:ea typeface="標楷體" panose="03000509000000000000" pitchFamily="65" charset="-120"/>
            </a:rPr>
            <a:t>人事室</a:t>
          </a:r>
          <a:r>
            <a:rPr lang="en-US" altLang="zh-TW" sz="1800" kern="1200" dirty="0">
              <a:latin typeface="標楷體" panose="03000509000000000000" pitchFamily="65" charset="-120"/>
              <a:ea typeface="標楷體" panose="03000509000000000000" pitchFamily="65" charset="-120"/>
            </a:rPr>
            <a:t>)</a:t>
          </a:r>
          <a:endParaRPr lang="zh-TW" altLang="en-US" sz="1800" b="1" kern="1200" dirty="0">
            <a:latin typeface="標楷體" panose="03000509000000000000" pitchFamily="65" charset="-120"/>
            <a:ea typeface="標楷體" panose="03000509000000000000" pitchFamily="65" charset="-120"/>
          </a:endParaRPr>
        </a:p>
        <a:p>
          <a:pPr marL="171450" lvl="1" indent="-171450" algn="l" defTabSz="800100">
            <a:lnSpc>
              <a:spcPct val="90000"/>
            </a:lnSpc>
            <a:spcBef>
              <a:spcPct val="0"/>
            </a:spcBef>
            <a:spcAft>
              <a:spcPct val="15000"/>
            </a:spcAft>
            <a:buChar char="•"/>
          </a:pPr>
          <a:r>
            <a:rPr lang="zh-TW" altLang="en-US" sz="1800" b="0" i="0" kern="1200" dirty="0">
              <a:latin typeface="標楷體" panose="03000509000000000000" pitchFamily="65" charset="-120"/>
              <a:ea typeface="標楷體" panose="03000509000000000000" pitchFamily="65" charset="-120"/>
            </a:rPr>
            <a:t>專家學者報酬支給標準</a:t>
          </a:r>
          <a:r>
            <a:rPr lang="en-US" altLang="zh-TW" sz="1800" b="0" i="0" kern="1200" dirty="0">
              <a:latin typeface="標楷體" panose="03000509000000000000" pitchFamily="65" charset="-120"/>
              <a:ea typeface="標楷體" panose="03000509000000000000" pitchFamily="65" charset="-120"/>
            </a:rPr>
            <a:t>(</a:t>
          </a:r>
          <a:r>
            <a:rPr lang="zh-TW" altLang="en-US" sz="1800" b="0" i="0" kern="1200" dirty="0">
              <a:latin typeface="標楷體" panose="03000509000000000000" pitchFamily="65" charset="-120"/>
              <a:ea typeface="標楷體" panose="03000509000000000000" pitchFamily="65" charset="-120"/>
            </a:rPr>
            <a:t>人事室</a:t>
          </a:r>
          <a:r>
            <a:rPr lang="en-US" altLang="zh-TW" sz="1800" b="0" i="0" kern="1200" dirty="0">
              <a:latin typeface="標楷體" panose="03000509000000000000" pitchFamily="65" charset="-120"/>
              <a:ea typeface="標楷體" panose="03000509000000000000" pitchFamily="65" charset="-120"/>
            </a:rPr>
            <a:t>)</a:t>
          </a:r>
          <a:endParaRPr lang="zh-TW" altLang="en-US" sz="1800" b="1" kern="1200" dirty="0">
            <a:latin typeface="標楷體" pitchFamily="65" charset="-120"/>
            <a:ea typeface="標楷體" pitchFamily="65" charset="-120"/>
          </a:endParaRPr>
        </a:p>
        <a:p>
          <a:pPr marL="171450" lvl="1" indent="-171450" algn="l" defTabSz="800100">
            <a:lnSpc>
              <a:spcPct val="90000"/>
            </a:lnSpc>
            <a:spcBef>
              <a:spcPct val="0"/>
            </a:spcBef>
            <a:spcAft>
              <a:spcPct val="15000"/>
            </a:spcAft>
            <a:buChar char="•"/>
          </a:pPr>
          <a:r>
            <a:rPr lang="zh-TW" altLang="en-US" sz="1800" b="0" i="0" kern="1200" dirty="0">
              <a:latin typeface="標楷體" panose="03000509000000000000" pitchFamily="65" charset="-120"/>
              <a:ea typeface="標楷體" panose="03000509000000000000" pitchFamily="65" charset="-120"/>
            </a:rPr>
            <a:t>研究計畫研究助理人員管理辦法</a:t>
          </a:r>
          <a:r>
            <a:rPr lang="en-US" altLang="zh-TW" sz="1800" b="0" i="0" kern="1200" dirty="0">
              <a:latin typeface="標楷體" panose="03000509000000000000" pitchFamily="65" charset="-120"/>
              <a:ea typeface="標楷體" panose="03000509000000000000" pitchFamily="65" charset="-120"/>
            </a:rPr>
            <a:t>(</a:t>
          </a:r>
          <a:r>
            <a:rPr lang="zh-TW" altLang="en-US" sz="1800" b="0" i="0" kern="1200" dirty="0">
              <a:latin typeface="標楷體" panose="03000509000000000000" pitchFamily="65" charset="-120"/>
              <a:ea typeface="標楷體" panose="03000509000000000000" pitchFamily="65" charset="-120"/>
            </a:rPr>
            <a:t>研發處</a:t>
          </a:r>
          <a:r>
            <a:rPr lang="en-US" altLang="zh-TW" sz="1800" b="0" i="0" kern="1200" dirty="0">
              <a:latin typeface="標楷體" panose="03000509000000000000" pitchFamily="65" charset="-120"/>
              <a:ea typeface="標楷體" panose="03000509000000000000" pitchFamily="65" charset="-120"/>
            </a:rPr>
            <a:t>)</a:t>
          </a:r>
          <a:endParaRPr lang="zh-TW" altLang="en-US" sz="1800" b="0" i="0" kern="1200" dirty="0">
            <a:latin typeface="標楷體" panose="03000509000000000000" pitchFamily="65" charset="-120"/>
            <a:ea typeface="標楷體" panose="03000509000000000000" pitchFamily="65" charset="-120"/>
          </a:endParaRPr>
        </a:p>
        <a:p>
          <a:pPr marL="171450" lvl="1" indent="-171450" algn="l" defTabSz="800100">
            <a:lnSpc>
              <a:spcPct val="90000"/>
            </a:lnSpc>
            <a:spcBef>
              <a:spcPct val="0"/>
            </a:spcBef>
            <a:spcAft>
              <a:spcPct val="15000"/>
            </a:spcAft>
            <a:buChar char="•"/>
          </a:pPr>
          <a:r>
            <a:rPr lang="zh-TW" altLang="en-US" sz="1800" b="0" i="0" kern="1200" dirty="0">
              <a:solidFill>
                <a:srgbClr val="FF0000"/>
              </a:solidFill>
              <a:latin typeface="標楷體" panose="03000509000000000000" pitchFamily="65" charset="-120"/>
              <a:ea typeface="標楷體" panose="03000509000000000000" pitchFamily="65" charset="-120"/>
            </a:rPr>
            <a:t>專案計畫配合款申請辦法</a:t>
          </a:r>
          <a:r>
            <a:rPr lang="en-US" altLang="zh-TW" sz="1800" b="0" i="0" kern="1200" dirty="0">
              <a:solidFill>
                <a:srgbClr val="FF0000"/>
              </a:solidFill>
              <a:latin typeface="標楷體" panose="03000509000000000000" pitchFamily="65" charset="-120"/>
              <a:ea typeface="標楷體" panose="03000509000000000000" pitchFamily="65" charset="-120"/>
            </a:rPr>
            <a:t>(</a:t>
          </a:r>
          <a:r>
            <a:rPr lang="zh-TW" altLang="en-US" sz="1800" b="0" i="0" kern="1200" dirty="0">
              <a:solidFill>
                <a:srgbClr val="FF0000"/>
              </a:solidFill>
              <a:latin typeface="標楷體" panose="03000509000000000000" pitchFamily="65" charset="-120"/>
              <a:ea typeface="標楷體" panose="03000509000000000000" pitchFamily="65" charset="-120"/>
            </a:rPr>
            <a:t>研發處</a:t>
          </a:r>
          <a:r>
            <a:rPr lang="en-US" altLang="zh-TW" sz="1800" b="0" i="0" kern="1200" dirty="0">
              <a:solidFill>
                <a:srgbClr val="FF0000"/>
              </a:solidFill>
              <a:latin typeface="標楷體" panose="03000509000000000000" pitchFamily="65" charset="-120"/>
              <a:ea typeface="標楷體" panose="03000509000000000000" pitchFamily="65" charset="-120"/>
            </a:rPr>
            <a:t>)</a:t>
          </a:r>
          <a:endParaRPr lang="zh-TW" altLang="en-US" sz="1800" b="0" i="0" kern="1200" dirty="0">
            <a:solidFill>
              <a:srgbClr val="FF0000"/>
            </a:solidFill>
            <a:latin typeface="標楷體" panose="03000509000000000000" pitchFamily="65" charset="-120"/>
            <a:ea typeface="標楷體" panose="03000509000000000000" pitchFamily="65" charset="-120"/>
          </a:endParaRPr>
        </a:p>
      </dsp:txBody>
      <dsp:txXfrm>
        <a:off x="2374624" y="502283"/>
        <a:ext cx="5542945" cy="2010937"/>
      </dsp:txXfrm>
    </dsp:sp>
    <dsp:sp modelId="{5BB4467E-F75A-410F-B1AA-819F01D785BE}">
      <dsp:nvSpPr>
        <dsp:cNvPr id="0" name=""/>
        <dsp:cNvSpPr/>
      </dsp:nvSpPr>
      <dsp:spPr>
        <a:xfrm>
          <a:off x="3310" y="2747220"/>
          <a:ext cx="1852588"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l" defTabSz="800100">
            <a:lnSpc>
              <a:spcPct val="90000"/>
            </a:lnSpc>
            <a:spcBef>
              <a:spcPct val="0"/>
            </a:spcBef>
            <a:spcAft>
              <a:spcPct val="35000"/>
            </a:spcAft>
            <a:buNone/>
          </a:pPr>
          <a:r>
            <a:rPr lang="zh-TW" altLang="en-US" sz="1800" b="1" kern="1200" dirty="0">
              <a:latin typeface="標楷體" pitchFamily="65" charset="-120"/>
              <a:ea typeface="標楷體" pitchFamily="65" charset="-120"/>
            </a:rPr>
            <a:t>校內規定</a:t>
          </a:r>
          <a:endParaRPr lang="en-US" altLang="zh-TW" sz="1800" b="1" kern="1200" dirty="0">
            <a:latin typeface="標楷體" pitchFamily="65" charset="-120"/>
            <a:ea typeface="標楷體" pitchFamily="65" charset="-120"/>
          </a:endParaRPr>
        </a:p>
        <a:p>
          <a:pPr marL="0" lvl="0" indent="0" algn="r" defTabSz="800100">
            <a:lnSpc>
              <a:spcPct val="90000"/>
            </a:lnSpc>
            <a:spcBef>
              <a:spcPct val="0"/>
            </a:spcBef>
            <a:spcAft>
              <a:spcPct val="35000"/>
            </a:spcAft>
            <a:buNone/>
          </a:pPr>
          <a:r>
            <a:rPr lang="zh-TW" altLang="en-US" sz="1800" b="1" kern="1200" dirty="0">
              <a:latin typeface="標楷體" pitchFamily="65" charset="-120"/>
              <a:ea typeface="標楷體" pitchFamily="65" charset="-120"/>
              <a:sym typeface="Wingdings 3"/>
              <a:hlinkClick xmlns:r="http://schemas.openxmlformats.org/officeDocument/2006/relationships" r:id="rId2"/>
            </a:rPr>
            <a:t></a:t>
          </a:r>
          <a:r>
            <a:rPr lang="zh-TW" altLang="en-US" sz="1800" b="1" kern="1200" dirty="0">
              <a:latin typeface="標楷體" pitchFamily="65" charset="-120"/>
              <a:ea typeface="標楷體" pitchFamily="65" charset="-120"/>
              <a:hlinkClick xmlns:r="http://schemas.openxmlformats.org/officeDocument/2006/relationships" r:id="rId2"/>
            </a:rPr>
            <a:t>內控制度</a:t>
          </a:r>
          <a:endParaRPr lang="zh-TW" altLang="en-US" sz="1800" b="1" kern="1200" dirty="0">
            <a:latin typeface="標楷體" pitchFamily="65" charset="-120"/>
            <a:ea typeface="標楷體" pitchFamily="65" charset="-120"/>
          </a:endParaRPr>
        </a:p>
      </dsp:txBody>
      <dsp:txXfrm>
        <a:off x="3310" y="2747220"/>
        <a:ext cx="1852588" cy="1287000"/>
      </dsp:txXfrm>
    </dsp:sp>
    <dsp:sp modelId="{5ECDE936-C6DE-431A-B25E-49FD1EFDFE89}">
      <dsp:nvSpPr>
        <dsp:cNvPr id="0" name=""/>
        <dsp:cNvSpPr/>
      </dsp:nvSpPr>
      <dsp:spPr>
        <a:xfrm>
          <a:off x="1855899" y="2747220"/>
          <a:ext cx="370517" cy="1287000"/>
        </a:xfrm>
        <a:prstGeom prst="leftBrace">
          <a:avLst>
            <a:gd name="adj1" fmla="val 35000"/>
            <a:gd name="adj2" fmla="val 50000"/>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44853F-63AA-4477-BAAA-5AC52A8DE327}">
      <dsp:nvSpPr>
        <dsp:cNvPr id="0" name=""/>
        <dsp:cNvSpPr/>
      </dsp:nvSpPr>
      <dsp:spPr>
        <a:xfrm>
          <a:off x="2374624" y="2747220"/>
          <a:ext cx="5542945" cy="128700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標楷體" panose="03000509000000000000" pitchFamily="65" charset="-120"/>
              <a:ea typeface="標楷體" panose="03000509000000000000" pitchFamily="65" charset="-120"/>
            </a:rPr>
            <a:t>IC-10660-001</a:t>
          </a:r>
          <a:r>
            <a:rPr lang="zh-TW" altLang="en-US" sz="1800" kern="1200" dirty="0">
              <a:latin typeface="標楷體" panose="03000509000000000000" pitchFamily="65" charset="-120"/>
              <a:ea typeface="標楷體" panose="03000509000000000000" pitchFamily="65" charset="-120"/>
            </a:rPr>
            <a:t>採購作業</a:t>
          </a:r>
          <a:r>
            <a:rPr lang="en-US" altLang="zh-TW" sz="1800" kern="1200" dirty="0">
              <a:latin typeface="標楷體" panose="03000509000000000000" pitchFamily="65" charset="-120"/>
              <a:ea typeface="標楷體" panose="03000509000000000000" pitchFamily="65" charset="-120"/>
            </a:rPr>
            <a:t>(</a:t>
          </a:r>
          <a:r>
            <a:rPr lang="zh-TW" altLang="en-US" sz="1800" kern="1200" dirty="0">
              <a:latin typeface="標楷體" panose="03000509000000000000" pitchFamily="65" charset="-120"/>
              <a:ea typeface="標楷體" panose="03000509000000000000" pitchFamily="65" charset="-120"/>
            </a:rPr>
            <a:t>總務處採購組</a:t>
          </a:r>
          <a:r>
            <a:rPr lang="en-US" altLang="zh-TW" sz="1800" kern="1200" dirty="0">
              <a:latin typeface="標楷體" panose="03000509000000000000" pitchFamily="65" charset="-120"/>
              <a:ea typeface="標楷體" panose="03000509000000000000" pitchFamily="65" charset="-120"/>
            </a:rPr>
            <a:t>)</a:t>
          </a:r>
          <a:endParaRPr lang="zh-TW" altLang="en-US" sz="1800" b="1" kern="1200" dirty="0">
            <a:latin typeface="標楷體" pitchFamily="65" charset="-120"/>
            <a:ea typeface="標楷體" pitchFamily="65" charset="-120"/>
          </a:endParaRPr>
        </a:p>
      </dsp:txBody>
      <dsp:txXfrm>
        <a:off x="2374624" y="2747220"/>
        <a:ext cx="5542945" cy="1287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25D5F-4A5C-49D9-84D9-531B0C003537}">
      <dsp:nvSpPr>
        <dsp:cNvPr id="0" name=""/>
        <dsp:cNvSpPr/>
      </dsp:nvSpPr>
      <dsp:spPr>
        <a:xfrm>
          <a:off x="0" y="1584172"/>
          <a:ext cx="1852588"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zh-TW" altLang="en-US" sz="1800" b="1" kern="1200" dirty="0">
              <a:latin typeface="標楷體" pitchFamily="65" charset="-120"/>
              <a:ea typeface="標楷體" pitchFamily="65" charset="-120"/>
            </a:rPr>
            <a:t>政府計畫類</a:t>
          </a:r>
        </a:p>
      </dsp:txBody>
      <dsp:txXfrm>
        <a:off x="0" y="1584172"/>
        <a:ext cx="1852588" cy="1287000"/>
      </dsp:txXfrm>
    </dsp:sp>
    <dsp:sp modelId="{83FCE034-C79C-426D-B511-84AC1F761B96}">
      <dsp:nvSpPr>
        <dsp:cNvPr id="0" name=""/>
        <dsp:cNvSpPr/>
      </dsp:nvSpPr>
      <dsp:spPr>
        <a:xfrm>
          <a:off x="1855899" y="498626"/>
          <a:ext cx="370517" cy="3539250"/>
        </a:xfrm>
        <a:prstGeom prst="leftBrace">
          <a:avLst>
            <a:gd name="adj1" fmla="val 35000"/>
            <a:gd name="adj2" fmla="val 50000"/>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60EFB3-6266-4E12-941A-CC30619D37E5}">
      <dsp:nvSpPr>
        <dsp:cNvPr id="0" name=""/>
        <dsp:cNvSpPr/>
      </dsp:nvSpPr>
      <dsp:spPr>
        <a:xfrm>
          <a:off x="2374624" y="504059"/>
          <a:ext cx="5542945" cy="3528384"/>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zh-TW" altLang="en-US" sz="1600" b="1" kern="1200" dirty="0">
              <a:solidFill>
                <a:srgbClr val="0000FF"/>
              </a:solidFill>
              <a:latin typeface="標楷體" pitchFamily="65" charset="-120"/>
              <a:ea typeface="標楷體" pitchFamily="65" charset="-120"/>
              <a:hlinkClick xmlns:r="http://schemas.openxmlformats.org/officeDocument/2006/relationships" r:id="rId1">
                <a:extLst>
                  <a:ext uri="{A12FA001-AC4F-418D-AE19-62706E023703}">
                    <ahyp:hlinkClr xmlns:ahyp="http://schemas.microsoft.com/office/drawing/2018/hyperlinkcolor" val="tx"/>
                  </a:ext>
                </a:extLst>
              </a:hlinkClick>
            </a:rPr>
            <a:t>政府支出憑證處理要點 </a:t>
          </a:r>
          <a:endParaRPr lang="zh-TW" altLang="en-US" sz="1600" b="1" kern="1200" dirty="0">
            <a:solidFill>
              <a:srgbClr val="0000FF"/>
            </a:solidFill>
            <a:latin typeface="標楷體" pitchFamily="65" charset="-120"/>
            <a:ea typeface="標楷體" pitchFamily="65" charset="-120"/>
          </a:endParaRPr>
        </a:p>
        <a:p>
          <a:pPr marL="171450" lvl="1" indent="-171450" algn="l" defTabSz="711200">
            <a:lnSpc>
              <a:spcPct val="90000"/>
            </a:lnSpc>
            <a:spcBef>
              <a:spcPct val="0"/>
            </a:spcBef>
            <a:spcAft>
              <a:spcPct val="15000"/>
            </a:spcAft>
            <a:buChar char="•"/>
          </a:pPr>
          <a:r>
            <a:rPr lang="zh-TW" altLang="en-US" sz="1600" b="1" kern="1200" dirty="0">
              <a:solidFill>
                <a:srgbClr val="0000FF"/>
              </a:solidFill>
              <a:latin typeface="標楷體" pitchFamily="65" charset="-120"/>
              <a:ea typeface="標楷體" pitchFamily="65" charset="-120"/>
              <a:hlinkClick xmlns:r="http://schemas.openxmlformats.org/officeDocument/2006/relationships" r:id="rId2">
                <a:extLst>
                  <a:ext uri="{A12FA001-AC4F-418D-AE19-62706E023703}">
                    <ahyp:hlinkClr xmlns:ahyp="http://schemas.microsoft.com/office/drawing/2018/hyperlinkcolor" val="tx"/>
                  </a:ext>
                </a:extLst>
              </a:hlinkClick>
            </a:rPr>
            <a:t>中央政府各機關學校出席費及稿費支給要點</a:t>
          </a:r>
          <a:endParaRPr lang="zh-TW" altLang="en-US" sz="1600" b="1" kern="1200" dirty="0">
            <a:solidFill>
              <a:srgbClr val="0000FF"/>
            </a:solidFill>
            <a:latin typeface="標楷體" pitchFamily="65" charset="-120"/>
            <a:ea typeface="標楷體" pitchFamily="65" charset="-120"/>
          </a:endParaRPr>
        </a:p>
        <a:p>
          <a:pPr marL="171450" lvl="1" indent="-171450" algn="l" defTabSz="800100">
            <a:lnSpc>
              <a:spcPct val="90000"/>
            </a:lnSpc>
            <a:spcBef>
              <a:spcPct val="0"/>
            </a:spcBef>
            <a:spcAft>
              <a:spcPct val="15000"/>
            </a:spcAft>
            <a:buChar char="•"/>
          </a:pPr>
          <a:r>
            <a:rPr lang="zh-TW" altLang="en-US" sz="1800" b="1" kern="1200" dirty="0">
              <a:latin typeface="標楷體" pitchFamily="65" charset="-120"/>
              <a:ea typeface="標楷體" pitchFamily="65" charset="-120"/>
            </a:rPr>
            <a:t>國科會</a:t>
          </a:r>
        </a:p>
        <a:p>
          <a:pPr marL="342900" lvl="2" indent="-171450" algn="l" defTabSz="711200">
            <a:lnSpc>
              <a:spcPct val="90000"/>
            </a:lnSpc>
            <a:spcBef>
              <a:spcPct val="0"/>
            </a:spcBef>
            <a:spcAft>
              <a:spcPct val="15000"/>
            </a:spcAft>
            <a:buChar char="•"/>
          </a:pPr>
          <a:r>
            <a:rPr lang="zh-TW" altLang="en-US" sz="1600" kern="1200" dirty="0">
              <a:solidFill>
                <a:srgbClr val="0000FF"/>
              </a:solidFill>
              <a:latin typeface="標楷體" panose="03000509000000000000" pitchFamily="65" charset="-120"/>
              <a:ea typeface="標楷體" panose="03000509000000000000" pitchFamily="65" charset="-120"/>
              <a:hlinkClick xmlns:r="http://schemas.openxmlformats.org/officeDocument/2006/relationships" r:id="rId3">
                <a:extLst>
                  <a:ext uri="{A12FA001-AC4F-418D-AE19-62706E023703}">
                    <ahyp:hlinkClr xmlns:ahyp="http://schemas.microsoft.com/office/drawing/2018/hyperlinkcolor" val="tx"/>
                  </a:ext>
                </a:extLst>
              </a:hlinkClick>
            </a:rPr>
            <a:t>國家科學及技術委員會補助專題研究計畫經費處理原則</a:t>
          </a:r>
          <a:r>
            <a:rPr lang="zh-TW" altLang="en-US" sz="1600" b="1" kern="1200" dirty="0">
              <a:solidFill>
                <a:srgbClr val="0000FF"/>
              </a:solidFill>
              <a:latin typeface="標楷體" pitchFamily="65" charset="-120"/>
              <a:ea typeface="標楷體" pitchFamily="65" charset="-120"/>
            </a:rPr>
            <a:t> </a:t>
          </a:r>
        </a:p>
        <a:p>
          <a:pPr marL="171450" lvl="1" indent="-171450" algn="l" defTabSz="800100">
            <a:lnSpc>
              <a:spcPct val="90000"/>
            </a:lnSpc>
            <a:spcBef>
              <a:spcPct val="0"/>
            </a:spcBef>
            <a:spcAft>
              <a:spcPct val="15000"/>
            </a:spcAft>
            <a:buChar char="•"/>
          </a:pPr>
          <a:r>
            <a:rPr lang="zh-TW" altLang="en-US" sz="1800" b="1" kern="1200" dirty="0">
              <a:latin typeface="標楷體" pitchFamily="65" charset="-120"/>
              <a:ea typeface="標楷體" pitchFamily="65" charset="-120"/>
            </a:rPr>
            <a:t>教育部</a:t>
          </a:r>
        </a:p>
        <a:p>
          <a:pPr marL="342900" lvl="2" indent="-171450" algn="l" defTabSz="711200">
            <a:lnSpc>
              <a:spcPct val="90000"/>
            </a:lnSpc>
            <a:spcBef>
              <a:spcPct val="0"/>
            </a:spcBef>
            <a:spcAft>
              <a:spcPct val="15000"/>
            </a:spcAft>
            <a:buChar char="•"/>
          </a:pPr>
          <a:r>
            <a:rPr lang="zh-TW" altLang="en-US" sz="1600" u="none" kern="1200" dirty="0">
              <a:solidFill>
                <a:srgbClr val="0000FF"/>
              </a:solidFill>
              <a:latin typeface="標楷體" pitchFamily="65" charset="-120"/>
              <a:ea typeface="標楷體" pitchFamily="65" charset="-120"/>
              <a:hlinkClick xmlns:r="http://schemas.openxmlformats.org/officeDocument/2006/relationships" r:id="rId4">
                <a:extLst>
                  <a:ext uri="{A12FA001-AC4F-418D-AE19-62706E023703}">
                    <ahyp:hlinkClr xmlns:ahyp="http://schemas.microsoft.com/office/drawing/2018/hyperlinkcolor" val="tx"/>
                  </a:ext>
                </a:extLst>
              </a:hlinkClick>
            </a:rPr>
            <a:t>教育部補助及委辦計畫經費核撥結報作業要點</a:t>
          </a:r>
          <a:endParaRPr lang="zh-TW" altLang="en-US" sz="1600" b="1" u="none" kern="1200" dirty="0">
            <a:solidFill>
              <a:srgbClr val="0000FF"/>
            </a:solidFill>
            <a:latin typeface="標楷體" pitchFamily="65" charset="-120"/>
            <a:ea typeface="標楷體" pitchFamily="65" charset="-120"/>
          </a:endParaRPr>
        </a:p>
        <a:p>
          <a:pPr marL="171450" lvl="1" indent="-171450" algn="l" defTabSz="711200">
            <a:lnSpc>
              <a:spcPct val="90000"/>
            </a:lnSpc>
            <a:spcBef>
              <a:spcPct val="0"/>
            </a:spcBef>
            <a:spcAft>
              <a:spcPct val="15000"/>
            </a:spcAft>
            <a:buChar char="•"/>
          </a:pPr>
          <a:r>
            <a:rPr lang="zh-TW" altLang="en-US" sz="1600" b="1" u="none" kern="1200" dirty="0">
              <a:latin typeface="標楷體" pitchFamily="65" charset="-120"/>
              <a:ea typeface="標楷體" pitchFamily="65" charset="-120"/>
            </a:rPr>
            <a:t>深耕計畫</a:t>
          </a:r>
        </a:p>
        <a:p>
          <a:pPr marL="342900" lvl="2" indent="-171450" algn="l" defTabSz="711200">
            <a:lnSpc>
              <a:spcPct val="90000"/>
            </a:lnSpc>
            <a:spcBef>
              <a:spcPct val="0"/>
            </a:spcBef>
            <a:spcAft>
              <a:spcPct val="15000"/>
            </a:spcAft>
            <a:buChar char="•"/>
          </a:pPr>
          <a:r>
            <a:rPr lang="zh-TW" altLang="en-US" sz="1600" u="none" kern="1200" dirty="0">
              <a:solidFill>
                <a:srgbClr val="0000FF"/>
              </a:solidFill>
              <a:latin typeface="標楷體" pitchFamily="65" charset="-120"/>
              <a:ea typeface="標楷體" pitchFamily="65" charset="-120"/>
              <a:hlinkClick xmlns:r="http://schemas.openxmlformats.org/officeDocument/2006/relationships" r:id="rId5">
                <a:extLst>
                  <a:ext uri="{A12FA001-AC4F-418D-AE19-62706E023703}">
                    <ahyp:hlinkClr xmlns:ahyp="http://schemas.microsoft.com/office/drawing/2018/hyperlinkcolor" val="tx"/>
                  </a:ext>
                </a:extLst>
              </a:hlinkClick>
            </a:rPr>
            <a:t>大專校院高等教育深耕計畫經費使用原則</a:t>
          </a:r>
          <a:endParaRPr lang="zh-TW" altLang="en-US" sz="1200" b="1" u="none" kern="1200" dirty="0">
            <a:solidFill>
              <a:srgbClr val="0000FF"/>
            </a:solidFill>
            <a:latin typeface="標楷體" pitchFamily="65" charset="-120"/>
            <a:ea typeface="標楷體" pitchFamily="65" charset="-120"/>
          </a:endParaRPr>
        </a:p>
        <a:p>
          <a:pPr marL="171450" lvl="1" indent="-171450" algn="l" defTabSz="800100">
            <a:lnSpc>
              <a:spcPct val="90000"/>
            </a:lnSpc>
            <a:spcBef>
              <a:spcPct val="0"/>
            </a:spcBef>
            <a:spcAft>
              <a:spcPct val="15000"/>
            </a:spcAft>
            <a:buChar char="•"/>
          </a:pPr>
          <a:r>
            <a:rPr lang="zh-TW" altLang="en-US" sz="1800" b="1" kern="1200" dirty="0">
              <a:latin typeface="標楷體" pitchFamily="65" charset="-120"/>
              <a:ea typeface="標楷體" pitchFamily="65" charset="-120"/>
            </a:rPr>
            <a:t>勞動部勞動力發展署</a:t>
          </a:r>
          <a:endParaRPr lang="zh-TW" altLang="en-US" sz="1800" b="1" u="none" kern="1200" dirty="0">
            <a:latin typeface="標楷體" pitchFamily="65" charset="-120"/>
            <a:ea typeface="標楷體" pitchFamily="65" charset="-120"/>
          </a:endParaRPr>
        </a:p>
        <a:p>
          <a:pPr marL="342900" lvl="2" indent="-171450" algn="l" defTabSz="711200">
            <a:lnSpc>
              <a:spcPct val="90000"/>
            </a:lnSpc>
            <a:spcBef>
              <a:spcPct val="0"/>
            </a:spcBef>
            <a:spcAft>
              <a:spcPct val="15000"/>
            </a:spcAft>
            <a:buChar char="•"/>
          </a:pPr>
          <a:r>
            <a:rPr lang="zh-TW" altLang="zh-TW" sz="1600" u="none" kern="1200" dirty="0">
              <a:solidFill>
                <a:srgbClr val="0000FF"/>
              </a:solidFill>
              <a:latin typeface="標楷體" pitchFamily="65" charset="-120"/>
              <a:ea typeface="標楷體" pitchFamily="65" charset="-120"/>
              <a:hlinkClick xmlns:r="http://schemas.openxmlformats.org/officeDocument/2006/relationships" r:id="rId6">
                <a:extLst>
                  <a:ext uri="{A12FA001-AC4F-418D-AE19-62706E023703}">
                    <ahyp:hlinkClr xmlns:ahyp="http://schemas.microsoft.com/office/drawing/2018/hyperlinkcolor" val="tx"/>
                  </a:ext>
                </a:extLst>
              </a:hlinkClick>
            </a:rPr>
            <a:t>補助大專校院辦理就業學程計畫</a:t>
          </a:r>
          <a:endParaRPr lang="zh-TW" altLang="en-US" sz="1400" b="0" u="none" kern="1200" dirty="0">
            <a:solidFill>
              <a:srgbClr val="0000FF"/>
            </a:solidFill>
            <a:latin typeface="標楷體" pitchFamily="65" charset="-120"/>
            <a:ea typeface="標楷體" pitchFamily="65" charset="-120"/>
          </a:endParaRPr>
        </a:p>
        <a:p>
          <a:pPr marL="342900" lvl="2" indent="-171450" algn="l" defTabSz="711200">
            <a:lnSpc>
              <a:spcPct val="90000"/>
            </a:lnSpc>
            <a:spcBef>
              <a:spcPct val="0"/>
            </a:spcBef>
            <a:spcAft>
              <a:spcPct val="15000"/>
            </a:spcAft>
            <a:buChar char="•"/>
          </a:pPr>
          <a:r>
            <a:rPr lang="zh-TW" altLang="en-US" sz="1600" b="0" u="none" kern="1200" dirty="0">
              <a:solidFill>
                <a:srgbClr val="0000FF"/>
              </a:solidFill>
              <a:latin typeface="標楷體" pitchFamily="65" charset="-120"/>
              <a:ea typeface="標楷體" pitchFamily="65" charset="-120"/>
              <a:hlinkClick xmlns:r="http://schemas.openxmlformats.org/officeDocument/2006/relationships" r:id="rId7">
                <a:extLst>
                  <a:ext uri="{A12FA001-AC4F-418D-AE19-62706E023703}">
                    <ahyp:hlinkClr xmlns:ahyp="http://schemas.microsoft.com/office/drawing/2018/hyperlinkcolor" val="tx"/>
                  </a:ext>
                </a:extLst>
              </a:hlinkClick>
            </a:rPr>
            <a:t>補助大專校院辦理就業學程計畫各項經費結報憑證佐證文件規定</a:t>
          </a:r>
          <a:r>
            <a:rPr lang="en-US" altLang="en-US" sz="1200" b="0" u="none" kern="1200" dirty="0">
              <a:solidFill>
                <a:srgbClr val="0000FF"/>
              </a:solidFill>
              <a:latin typeface="標楷體" pitchFamily="65" charset="-120"/>
              <a:ea typeface="標楷體" pitchFamily="65" charset="-120"/>
              <a:hlinkClick xmlns:r="http://schemas.openxmlformats.org/officeDocument/2006/relationships" r:id="rId7">
                <a:extLst>
                  <a:ext uri="{A12FA001-AC4F-418D-AE19-62706E023703}">
                    <ahyp:hlinkClr xmlns:ahyp="http://schemas.microsoft.com/office/drawing/2018/hyperlinkcolor" val="tx"/>
                  </a:ext>
                </a:extLst>
              </a:hlinkClick>
            </a:rPr>
            <a:t>(</a:t>
          </a:r>
          <a:r>
            <a:rPr lang="zh-TW" altLang="en-US" sz="1200" b="0" u="none" kern="1200" dirty="0">
              <a:solidFill>
                <a:srgbClr val="0000FF"/>
              </a:solidFill>
              <a:latin typeface="標楷體" pitchFamily="65" charset="-120"/>
              <a:ea typeface="標楷體" pitchFamily="65" charset="-120"/>
              <a:hlinkClick xmlns:r="http://schemas.openxmlformats.org/officeDocument/2006/relationships" r:id="rId7">
                <a:extLst>
                  <a:ext uri="{A12FA001-AC4F-418D-AE19-62706E023703}">
                    <ahyp:hlinkClr xmlns:ahyp="http://schemas.microsoft.com/office/drawing/2018/hyperlinkcolor" val="tx"/>
                  </a:ext>
                </a:extLst>
              </a:hlinkClick>
            </a:rPr>
            <a:t>弘光內部用</a:t>
          </a:r>
          <a:r>
            <a:rPr lang="en-US" altLang="zh-TW" sz="1200" b="0" u="none" kern="1200" dirty="0">
              <a:solidFill>
                <a:srgbClr val="0000FF"/>
              </a:solidFill>
              <a:latin typeface="標楷體" pitchFamily="65" charset="-120"/>
              <a:ea typeface="標楷體" pitchFamily="65" charset="-120"/>
              <a:hlinkClick xmlns:r="http://schemas.openxmlformats.org/officeDocument/2006/relationships" r:id="rId7">
                <a:extLst>
                  <a:ext uri="{A12FA001-AC4F-418D-AE19-62706E023703}">
                    <ahyp:hlinkClr xmlns:ahyp="http://schemas.microsoft.com/office/drawing/2018/hyperlinkcolor" val="tx"/>
                  </a:ext>
                </a:extLst>
              </a:hlinkClick>
            </a:rPr>
            <a:t>-</a:t>
          </a:r>
          <a:r>
            <a:rPr lang="zh-TW" altLang="en-US" sz="1200" b="0" u="none" kern="1200" dirty="0">
              <a:solidFill>
                <a:srgbClr val="0000FF"/>
              </a:solidFill>
              <a:latin typeface="標楷體" pitchFamily="65" charset="-120"/>
              <a:ea typeface="標楷體" pitchFamily="65" charset="-120"/>
              <a:hlinkClick xmlns:r="http://schemas.openxmlformats.org/officeDocument/2006/relationships" r:id="rId7">
                <a:extLst>
                  <a:ext uri="{A12FA001-AC4F-418D-AE19-62706E023703}">
                    <ahyp:hlinkClr xmlns:ahyp="http://schemas.microsoft.com/office/drawing/2018/hyperlinkcolor" val="tx"/>
                  </a:ext>
                </a:extLst>
              </a:hlinkClick>
            </a:rPr>
            <a:t>職涯發展中心</a:t>
          </a:r>
          <a:r>
            <a:rPr lang="en-US" altLang="en-US" sz="1200" b="0" u="none" kern="1200" dirty="0">
              <a:solidFill>
                <a:srgbClr val="0000FF"/>
              </a:solidFill>
              <a:latin typeface="標楷體" pitchFamily="65" charset="-120"/>
              <a:ea typeface="標楷體" pitchFamily="65" charset="-120"/>
              <a:hlinkClick xmlns:r="http://schemas.openxmlformats.org/officeDocument/2006/relationships" r:id="rId7">
                <a:extLst>
                  <a:ext uri="{A12FA001-AC4F-418D-AE19-62706E023703}">
                    <ahyp:hlinkClr xmlns:ahyp="http://schemas.microsoft.com/office/drawing/2018/hyperlinkcolor" val="tx"/>
                  </a:ext>
                </a:extLst>
              </a:hlinkClick>
            </a:rPr>
            <a:t>)</a:t>
          </a:r>
          <a:endParaRPr lang="zh-TW" altLang="en-US" sz="1200" b="0" u="none" kern="1200" dirty="0">
            <a:solidFill>
              <a:srgbClr val="0000FF"/>
            </a:solidFill>
            <a:latin typeface="標楷體" pitchFamily="65" charset="-120"/>
            <a:ea typeface="標楷體" pitchFamily="65" charset="-120"/>
          </a:endParaRPr>
        </a:p>
      </dsp:txBody>
      <dsp:txXfrm>
        <a:off x="2374624" y="504059"/>
        <a:ext cx="5542945" cy="35283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DA96B-993C-491A-9542-0FF695C7F538}">
      <dsp:nvSpPr>
        <dsp:cNvPr id="0" name=""/>
        <dsp:cNvSpPr/>
      </dsp:nvSpPr>
      <dsp:spPr>
        <a:xfrm>
          <a:off x="0" y="0"/>
          <a:ext cx="2956726" cy="51983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zh-TW" altLang="en-US" sz="1800" kern="1200" dirty="0">
              <a:latin typeface="標楷體" panose="03000509000000000000" pitchFamily="65" charset="-120"/>
              <a:ea typeface="標楷體" panose="03000509000000000000" pitchFamily="65" charset="-120"/>
            </a:rPr>
            <a:t>經費核銷請款期程準則</a:t>
          </a:r>
          <a:endParaRPr lang="zh-TW" altLang="en-US" sz="1800" kern="1200" dirty="0"/>
        </a:p>
      </dsp:txBody>
      <dsp:txXfrm>
        <a:off x="25376" y="25376"/>
        <a:ext cx="2905974" cy="469080"/>
      </dsp:txXfrm>
    </dsp:sp>
    <dsp:sp modelId="{05C66B18-B623-4F59-AFD1-72C02C5FEFFD}">
      <dsp:nvSpPr>
        <dsp:cNvPr id="0" name=""/>
        <dsp:cNvSpPr/>
      </dsp:nvSpPr>
      <dsp:spPr>
        <a:xfrm>
          <a:off x="3024336" y="0"/>
          <a:ext cx="2239388" cy="519832"/>
        </a:xfrm>
        <a:prstGeom prst="flowChartAlternateProcess">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zh-TW" altLang="en-US" sz="1800" kern="1200" dirty="0">
              <a:latin typeface="標楷體" panose="03000509000000000000" pitchFamily="65" charset="-120"/>
              <a:ea typeface="標楷體" panose="03000509000000000000" pitchFamily="65" charset="-120"/>
            </a:rPr>
            <a:t>出差旅費報支準則</a:t>
          </a:r>
          <a:endParaRPr lang="zh-TW" altLang="en-US" sz="1800" kern="1200" dirty="0"/>
        </a:p>
      </dsp:txBody>
      <dsp:txXfrm>
        <a:off x="3049712" y="25376"/>
        <a:ext cx="2188636" cy="469080"/>
      </dsp:txXfrm>
    </dsp:sp>
    <dsp:sp modelId="{49660A3C-81DD-4447-923E-348D3B9D0716}">
      <dsp:nvSpPr>
        <dsp:cNvPr id="0" name=""/>
        <dsp:cNvSpPr/>
      </dsp:nvSpPr>
      <dsp:spPr>
        <a:xfrm>
          <a:off x="5328615" y="0"/>
          <a:ext cx="2219921" cy="519832"/>
        </a:xfrm>
        <a:prstGeom prst="flowChartAlternateProcess">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zh-TW" altLang="en-US" sz="1800" kern="1200" dirty="0">
              <a:latin typeface="標楷體" panose="03000509000000000000" pitchFamily="65" charset="-120"/>
              <a:ea typeface="標楷體" panose="03000509000000000000" pitchFamily="65" charset="-120"/>
            </a:rPr>
            <a:t>國科會</a:t>
          </a:r>
        </a:p>
      </dsp:txBody>
      <dsp:txXfrm>
        <a:off x="5353991" y="25376"/>
        <a:ext cx="2169169" cy="4690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DA96B-993C-491A-9542-0FF695C7F538}">
      <dsp:nvSpPr>
        <dsp:cNvPr id="0" name=""/>
        <dsp:cNvSpPr/>
      </dsp:nvSpPr>
      <dsp:spPr>
        <a:xfrm>
          <a:off x="0" y="0"/>
          <a:ext cx="2956726" cy="51983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zh-TW" altLang="en-US" sz="1800" kern="1200" dirty="0">
              <a:latin typeface="標楷體" panose="03000509000000000000" pitchFamily="65" charset="-120"/>
              <a:ea typeface="標楷體" panose="03000509000000000000" pitchFamily="65" charset="-120"/>
            </a:rPr>
            <a:t>經費核銷請款期程準則</a:t>
          </a:r>
          <a:endParaRPr lang="zh-TW" altLang="en-US" sz="1800" kern="1200" dirty="0"/>
        </a:p>
      </dsp:txBody>
      <dsp:txXfrm>
        <a:off x="25376" y="25376"/>
        <a:ext cx="2905974" cy="469080"/>
      </dsp:txXfrm>
    </dsp:sp>
    <dsp:sp modelId="{05C66B18-B623-4F59-AFD1-72C02C5FEFFD}">
      <dsp:nvSpPr>
        <dsp:cNvPr id="0" name=""/>
        <dsp:cNvSpPr/>
      </dsp:nvSpPr>
      <dsp:spPr>
        <a:xfrm>
          <a:off x="3024336" y="0"/>
          <a:ext cx="2239388" cy="519832"/>
        </a:xfrm>
        <a:prstGeom prst="flowChartAlternateProcess">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zh-TW" altLang="en-US" sz="1800" kern="1200" dirty="0">
              <a:latin typeface="標楷體" panose="03000509000000000000" pitchFamily="65" charset="-120"/>
              <a:ea typeface="標楷體" panose="03000509000000000000" pitchFamily="65" charset="-120"/>
            </a:rPr>
            <a:t>出差旅費報支準則</a:t>
          </a:r>
          <a:endParaRPr lang="zh-TW" altLang="en-US" sz="1800" kern="1200" dirty="0"/>
        </a:p>
      </dsp:txBody>
      <dsp:txXfrm>
        <a:off x="3049712" y="25376"/>
        <a:ext cx="2188636" cy="469080"/>
      </dsp:txXfrm>
    </dsp:sp>
    <dsp:sp modelId="{49660A3C-81DD-4447-923E-348D3B9D0716}">
      <dsp:nvSpPr>
        <dsp:cNvPr id="0" name=""/>
        <dsp:cNvSpPr/>
      </dsp:nvSpPr>
      <dsp:spPr>
        <a:xfrm>
          <a:off x="5328615" y="0"/>
          <a:ext cx="2219921" cy="519832"/>
        </a:xfrm>
        <a:prstGeom prst="flowChartAlternateProcess">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zh-TW" altLang="en-US" sz="1800" kern="1200" dirty="0">
              <a:latin typeface="標楷體" panose="03000509000000000000" pitchFamily="65" charset="-120"/>
              <a:ea typeface="標楷體" panose="03000509000000000000" pitchFamily="65" charset="-120"/>
            </a:rPr>
            <a:t>國科會</a:t>
          </a:r>
        </a:p>
      </dsp:txBody>
      <dsp:txXfrm>
        <a:off x="5353991" y="25376"/>
        <a:ext cx="2169169" cy="4690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DA96B-993C-491A-9542-0FF695C7F538}">
      <dsp:nvSpPr>
        <dsp:cNvPr id="0" name=""/>
        <dsp:cNvSpPr/>
      </dsp:nvSpPr>
      <dsp:spPr>
        <a:xfrm>
          <a:off x="0" y="0"/>
          <a:ext cx="2956726" cy="51983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zh-TW" altLang="en-US" sz="1800" kern="1200" dirty="0">
              <a:latin typeface="標楷體" panose="03000509000000000000" pitchFamily="65" charset="-120"/>
              <a:ea typeface="標楷體" panose="03000509000000000000" pitchFamily="65" charset="-120"/>
            </a:rPr>
            <a:t>經費核銷請款期程準則</a:t>
          </a:r>
          <a:endParaRPr lang="zh-TW" altLang="en-US" sz="1800" kern="1200" dirty="0"/>
        </a:p>
      </dsp:txBody>
      <dsp:txXfrm>
        <a:off x="25376" y="25376"/>
        <a:ext cx="2905974" cy="469080"/>
      </dsp:txXfrm>
    </dsp:sp>
    <dsp:sp modelId="{05C66B18-B623-4F59-AFD1-72C02C5FEFFD}">
      <dsp:nvSpPr>
        <dsp:cNvPr id="0" name=""/>
        <dsp:cNvSpPr/>
      </dsp:nvSpPr>
      <dsp:spPr>
        <a:xfrm>
          <a:off x="3024336" y="0"/>
          <a:ext cx="2239388" cy="519832"/>
        </a:xfrm>
        <a:prstGeom prst="flowChartAlternateProcess">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zh-TW" altLang="en-US" sz="1800" kern="1200" dirty="0">
              <a:latin typeface="標楷體" panose="03000509000000000000" pitchFamily="65" charset="-120"/>
              <a:ea typeface="標楷體" panose="03000509000000000000" pitchFamily="65" charset="-120"/>
            </a:rPr>
            <a:t>出差旅費報支準則</a:t>
          </a:r>
          <a:endParaRPr lang="zh-TW" altLang="en-US" sz="1800" kern="1200" dirty="0"/>
        </a:p>
      </dsp:txBody>
      <dsp:txXfrm>
        <a:off x="3049712" y="25376"/>
        <a:ext cx="2188636" cy="469080"/>
      </dsp:txXfrm>
    </dsp:sp>
    <dsp:sp modelId="{49660A3C-81DD-4447-923E-348D3B9D0716}">
      <dsp:nvSpPr>
        <dsp:cNvPr id="0" name=""/>
        <dsp:cNvSpPr/>
      </dsp:nvSpPr>
      <dsp:spPr>
        <a:xfrm>
          <a:off x="5328615" y="0"/>
          <a:ext cx="2219921" cy="519832"/>
        </a:xfrm>
        <a:prstGeom prst="flowChartAlternateProcess">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zh-TW" altLang="en-US" sz="1800" kern="1200" dirty="0">
              <a:latin typeface="標楷體" panose="03000509000000000000" pitchFamily="65" charset="-120"/>
              <a:ea typeface="標楷體" panose="03000509000000000000" pitchFamily="65" charset="-120"/>
            </a:rPr>
            <a:t>國科會</a:t>
          </a:r>
        </a:p>
      </dsp:txBody>
      <dsp:txXfrm>
        <a:off x="5353991" y="25376"/>
        <a:ext cx="2169169" cy="4690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DA96B-993C-491A-9542-0FF695C7F538}">
      <dsp:nvSpPr>
        <dsp:cNvPr id="0" name=""/>
        <dsp:cNvSpPr/>
      </dsp:nvSpPr>
      <dsp:spPr>
        <a:xfrm>
          <a:off x="0" y="0"/>
          <a:ext cx="2956726" cy="51983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zh-TW" altLang="en-US" sz="1800" kern="1200" dirty="0">
              <a:latin typeface="標楷體" panose="03000509000000000000" pitchFamily="65" charset="-120"/>
              <a:ea typeface="標楷體" panose="03000509000000000000" pitchFamily="65" charset="-120"/>
            </a:rPr>
            <a:t>經費核銷請款期程準則</a:t>
          </a:r>
          <a:endParaRPr lang="zh-TW" altLang="en-US" sz="1800" kern="1200" dirty="0"/>
        </a:p>
      </dsp:txBody>
      <dsp:txXfrm>
        <a:off x="25376" y="25376"/>
        <a:ext cx="2905974" cy="469080"/>
      </dsp:txXfrm>
    </dsp:sp>
    <dsp:sp modelId="{05C66B18-B623-4F59-AFD1-72C02C5FEFFD}">
      <dsp:nvSpPr>
        <dsp:cNvPr id="0" name=""/>
        <dsp:cNvSpPr/>
      </dsp:nvSpPr>
      <dsp:spPr>
        <a:xfrm>
          <a:off x="3024336" y="0"/>
          <a:ext cx="2239388" cy="519832"/>
        </a:xfrm>
        <a:prstGeom prst="flowChartAlternateProcess">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zh-TW" altLang="en-US" sz="1800" kern="1200" dirty="0">
              <a:latin typeface="標楷體" panose="03000509000000000000" pitchFamily="65" charset="-120"/>
              <a:ea typeface="標楷體" panose="03000509000000000000" pitchFamily="65" charset="-120"/>
            </a:rPr>
            <a:t>出差旅費報支準則</a:t>
          </a:r>
          <a:endParaRPr lang="zh-TW" altLang="en-US" sz="1800" kern="1200" dirty="0"/>
        </a:p>
      </dsp:txBody>
      <dsp:txXfrm>
        <a:off x="3049712" y="25376"/>
        <a:ext cx="2188636" cy="469080"/>
      </dsp:txXfrm>
    </dsp:sp>
    <dsp:sp modelId="{49660A3C-81DD-4447-923E-348D3B9D0716}">
      <dsp:nvSpPr>
        <dsp:cNvPr id="0" name=""/>
        <dsp:cNvSpPr/>
      </dsp:nvSpPr>
      <dsp:spPr>
        <a:xfrm>
          <a:off x="5328615" y="0"/>
          <a:ext cx="2219921" cy="519832"/>
        </a:xfrm>
        <a:prstGeom prst="flowChartAlternateProcess">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zh-TW" altLang="en-US" sz="1800" kern="1200" dirty="0">
              <a:latin typeface="標楷體" panose="03000509000000000000" pitchFamily="65" charset="-120"/>
              <a:ea typeface="標楷體" panose="03000509000000000000" pitchFamily="65" charset="-120"/>
            </a:rPr>
            <a:t>國科會</a:t>
          </a:r>
        </a:p>
      </dsp:txBody>
      <dsp:txXfrm>
        <a:off x="5353991" y="25376"/>
        <a:ext cx="2169169" cy="4690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DA96B-993C-491A-9542-0FF695C7F538}">
      <dsp:nvSpPr>
        <dsp:cNvPr id="0" name=""/>
        <dsp:cNvSpPr/>
      </dsp:nvSpPr>
      <dsp:spPr>
        <a:xfrm>
          <a:off x="0" y="0"/>
          <a:ext cx="2956726" cy="51983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zh-TW" altLang="en-US" sz="1800" kern="1200" dirty="0">
              <a:latin typeface="標楷體" panose="03000509000000000000" pitchFamily="65" charset="-120"/>
              <a:ea typeface="標楷體" panose="03000509000000000000" pitchFamily="65" charset="-120"/>
            </a:rPr>
            <a:t>經費核銷請款期程準則</a:t>
          </a:r>
          <a:endParaRPr lang="zh-TW" altLang="en-US" sz="1800" kern="1200" dirty="0"/>
        </a:p>
      </dsp:txBody>
      <dsp:txXfrm>
        <a:off x="25376" y="25376"/>
        <a:ext cx="2905974" cy="469080"/>
      </dsp:txXfrm>
    </dsp:sp>
    <dsp:sp modelId="{05C66B18-B623-4F59-AFD1-72C02C5FEFFD}">
      <dsp:nvSpPr>
        <dsp:cNvPr id="0" name=""/>
        <dsp:cNvSpPr/>
      </dsp:nvSpPr>
      <dsp:spPr>
        <a:xfrm>
          <a:off x="3024336" y="0"/>
          <a:ext cx="2239388" cy="519832"/>
        </a:xfrm>
        <a:prstGeom prst="flowChartAlternateProcess">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zh-TW" altLang="en-US" sz="1800" kern="1200" dirty="0">
              <a:latin typeface="標楷體" panose="03000509000000000000" pitchFamily="65" charset="-120"/>
              <a:ea typeface="標楷體" panose="03000509000000000000" pitchFamily="65" charset="-120"/>
            </a:rPr>
            <a:t>出差旅費報支準則</a:t>
          </a:r>
          <a:endParaRPr lang="zh-TW" altLang="en-US" sz="1800" kern="1200" dirty="0"/>
        </a:p>
      </dsp:txBody>
      <dsp:txXfrm>
        <a:off x="3049712" y="25376"/>
        <a:ext cx="2188636" cy="469080"/>
      </dsp:txXfrm>
    </dsp:sp>
    <dsp:sp modelId="{49660A3C-81DD-4447-923E-348D3B9D0716}">
      <dsp:nvSpPr>
        <dsp:cNvPr id="0" name=""/>
        <dsp:cNvSpPr/>
      </dsp:nvSpPr>
      <dsp:spPr>
        <a:xfrm>
          <a:off x="5328615" y="0"/>
          <a:ext cx="2219921" cy="519832"/>
        </a:xfrm>
        <a:prstGeom prst="flowChartAlternateProcess">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zh-TW" altLang="en-US" sz="1800" kern="1200" dirty="0">
              <a:latin typeface="標楷體" panose="03000509000000000000" pitchFamily="65" charset="-120"/>
              <a:ea typeface="標楷體" panose="03000509000000000000" pitchFamily="65" charset="-120"/>
            </a:rPr>
            <a:t>國科會</a:t>
          </a:r>
        </a:p>
      </dsp:txBody>
      <dsp:txXfrm>
        <a:off x="5353991" y="25376"/>
        <a:ext cx="2169169" cy="4690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DA96B-993C-491A-9542-0FF695C7F538}">
      <dsp:nvSpPr>
        <dsp:cNvPr id="0" name=""/>
        <dsp:cNvSpPr/>
      </dsp:nvSpPr>
      <dsp:spPr>
        <a:xfrm>
          <a:off x="0" y="0"/>
          <a:ext cx="2956726" cy="51983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zh-TW" altLang="en-US" sz="1800" kern="1200" dirty="0">
              <a:latin typeface="標楷體" panose="03000509000000000000" pitchFamily="65" charset="-120"/>
              <a:ea typeface="標楷體" panose="03000509000000000000" pitchFamily="65" charset="-120"/>
            </a:rPr>
            <a:t>經費核銷請款期程準則</a:t>
          </a:r>
          <a:endParaRPr lang="zh-TW" altLang="en-US" sz="1800" kern="1200" dirty="0"/>
        </a:p>
      </dsp:txBody>
      <dsp:txXfrm>
        <a:off x="25376" y="25376"/>
        <a:ext cx="2905974" cy="469080"/>
      </dsp:txXfrm>
    </dsp:sp>
    <dsp:sp modelId="{05C66B18-B623-4F59-AFD1-72C02C5FEFFD}">
      <dsp:nvSpPr>
        <dsp:cNvPr id="0" name=""/>
        <dsp:cNvSpPr/>
      </dsp:nvSpPr>
      <dsp:spPr>
        <a:xfrm>
          <a:off x="3024336" y="0"/>
          <a:ext cx="2239388" cy="519832"/>
        </a:xfrm>
        <a:prstGeom prst="flowChartAlternateProcess">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zh-TW" altLang="en-US" sz="1800" kern="1200" dirty="0">
              <a:latin typeface="標楷體" panose="03000509000000000000" pitchFamily="65" charset="-120"/>
              <a:ea typeface="標楷體" panose="03000509000000000000" pitchFamily="65" charset="-120"/>
            </a:rPr>
            <a:t>出差旅費報支準則</a:t>
          </a:r>
          <a:endParaRPr lang="zh-TW" altLang="en-US" sz="1800" kern="1200" dirty="0"/>
        </a:p>
      </dsp:txBody>
      <dsp:txXfrm>
        <a:off x="3049712" y="25376"/>
        <a:ext cx="2188636" cy="469080"/>
      </dsp:txXfrm>
    </dsp:sp>
    <dsp:sp modelId="{49660A3C-81DD-4447-923E-348D3B9D0716}">
      <dsp:nvSpPr>
        <dsp:cNvPr id="0" name=""/>
        <dsp:cNvSpPr/>
      </dsp:nvSpPr>
      <dsp:spPr>
        <a:xfrm>
          <a:off x="5328615" y="0"/>
          <a:ext cx="2219921" cy="519832"/>
        </a:xfrm>
        <a:prstGeom prst="flowChartAlternateProcess">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zh-TW" altLang="en-US" sz="1800" kern="1200" dirty="0">
              <a:latin typeface="標楷體" panose="03000509000000000000" pitchFamily="65" charset="-120"/>
              <a:ea typeface="標楷體" panose="03000509000000000000" pitchFamily="65" charset="-120"/>
            </a:rPr>
            <a:t>國科會</a:t>
          </a:r>
        </a:p>
      </dsp:txBody>
      <dsp:txXfrm>
        <a:off x="5353991" y="25376"/>
        <a:ext cx="2169169" cy="46908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Icon">
  <dgm:title val="垂直括弧清單"/>
  <dgm:desc val="用來顯示分成群組的資訊方塊。適用在 [階層 2] 有大量文字的情況。"/>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diagrams.loki3.com/BracketList+Icon">
  <dgm:title val="垂直括弧清單"/>
  <dgm:desc val="用來顯示分成群組的資訊方塊。適用在 [階層 2] 有大量文字的情況。"/>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kumimoji="0" sz="1200">
                <a:latin typeface="+mn-lt"/>
                <a:ea typeface="+mn-ea"/>
              </a:defRPr>
            </a:lvl1pPr>
          </a:lstStyle>
          <a:p>
            <a:pPr>
              <a:defRPr/>
            </a:pPr>
            <a:fld id="{5725A09C-5333-446D-890C-5D5000139418}" type="datetimeFigureOut">
              <a:rPr lang="zh-TW" altLang="en-US"/>
              <a:pPr>
                <a:defRPr/>
              </a:pPr>
              <a:t>2024/9/20</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kumimoji="0" sz="1200">
                <a:latin typeface="+mn-lt"/>
                <a:ea typeface="+mn-ea"/>
              </a:defRPr>
            </a:lvl1pPr>
          </a:lstStyle>
          <a:p>
            <a:pPr>
              <a:defRPr/>
            </a:pPr>
            <a:fld id="{0EFD9EAE-9FDD-49BD-820A-A4EE0AFD0B52}" type="slidenum">
              <a:rPr lang="zh-TW" altLang="en-US"/>
              <a:pPr>
                <a:defRPr/>
              </a:pPr>
              <a:t>‹#›</a:t>
            </a:fld>
            <a:endParaRPr lang="zh-TW" altLang="en-US"/>
          </a:p>
        </p:txBody>
      </p:sp>
    </p:spTree>
    <p:extLst>
      <p:ext uri="{BB962C8B-B14F-4D97-AF65-F5344CB8AC3E}">
        <p14:creationId xmlns:p14="http://schemas.microsoft.com/office/powerpoint/2010/main" val="27987550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du.law.moe.gov.tw/LawContent.aspx?id=FL008371"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law.dgbas.gov.tw/NewsContent.aspx?id=1215&amp;KW=%e5%9c%8b%e5%85%a7"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law.dgbas.gov.tw/NewsContent.aspx?id=1215&amp;KW=%e5%9c%8b%e5%85%a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修正第</a:t>
            </a:r>
            <a:r>
              <a:rPr lang="en-US" altLang="zh-TW" dirty="0"/>
              <a:t>10</a:t>
            </a:r>
            <a:r>
              <a:rPr lang="zh-TW" altLang="en-US" dirty="0"/>
              <a:t>點</a:t>
            </a:r>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pPr>
              <a:defRPr/>
            </a:pPr>
            <a:fld id="{0EFD9EAE-9FDD-49BD-820A-A4EE0AFD0B52}" type="slidenum">
              <a:rPr lang="zh-TW" altLang="en-US" smtClean="0"/>
              <a:pPr>
                <a:defRPr/>
              </a:pPr>
              <a:t>1</a:t>
            </a:fld>
            <a:endParaRPr lang="zh-TW" altLang="en-US"/>
          </a:p>
        </p:txBody>
      </p:sp>
    </p:spTree>
    <p:extLst>
      <p:ext uri="{BB962C8B-B14F-4D97-AF65-F5344CB8AC3E}">
        <p14:creationId xmlns:p14="http://schemas.microsoft.com/office/powerpoint/2010/main" val="1792365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0EFD9EAE-9FDD-49BD-820A-A4EE0AFD0B52}" type="slidenum">
              <a:rPr lang="zh-TW" altLang="en-US" smtClean="0"/>
              <a:pPr>
                <a:defRPr/>
              </a:pPr>
              <a:t>13</a:t>
            </a:fld>
            <a:endParaRPr lang="zh-TW" altLang="en-US"/>
          </a:p>
        </p:txBody>
      </p:sp>
    </p:spTree>
    <p:extLst>
      <p:ext uri="{BB962C8B-B14F-4D97-AF65-F5344CB8AC3E}">
        <p14:creationId xmlns:p14="http://schemas.microsoft.com/office/powerpoint/2010/main" val="1850551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0EFD9EAE-9FDD-49BD-820A-A4EE0AFD0B52}" type="slidenum">
              <a:rPr lang="zh-TW" altLang="en-US" smtClean="0"/>
              <a:pPr>
                <a:defRPr/>
              </a:pPr>
              <a:t>15</a:t>
            </a:fld>
            <a:endParaRPr lang="zh-TW" altLang="en-US"/>
          </a:p>
        </p:txBody>
      </p:sp>
    </p:spTree>
    <p:extLst>
      <p:ext uri="{BB962C8B-B14F-4D97-AF65-F5344CB8AC3E}">
        <p14:creationId xmlns:p14="http://schemas.microsoft.com/office/powerpoint/2010/main" val="2819519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0EFD9EAE-9FDD-49BD-820A-A4EE0AFD0B52}" type="slidenum">
              <a:rPr lang="zh-TW" altLang="en-US" smtClean="0"/>
              <a:pPr>
                <a:defRPr/>
              </a:pPr>
              <a:t>27</a:t>
            </a:fld>
            <a:endParaRPr lang="zh-TW" altLang="en-US"/>
          </a:p>
        </p:txBody>
      </p:sp>
    </p:spTree>
    <p:extLst>
      <p:ext uri="{BB962C8B-B14F-4D97-AF65-F5344CB8AC3E}">
        <p14:creationId xmlns:p14="http://schemas.microsoft.com/office/powerpoint/2010/main" val="1318599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0EFD9EAE-9FDD-49BD-820A-A4EE0AFD0B52}" type="slidenum">
              <a:rPr lang="zh-TW" altLang="en-US" smtClean="0"/>
              <a:pPr>
                <a:defRPr/>
              </a:pPr>
              <a:t>30</a:t>
            </a:fld>
            <a:endParaRPr lang="zh-TW" altLang="en-US"/>
          </a:p>
        </p:txBody>
      </p:sp>
    </p:spTree>
    <p:extLst>
      <p:ext uri="{BB962C8B-B14F-4D97-AF65-F5344CB8AC3E}">
        <p14:creationId xmlns:p14="http://schemas.microsoft.com/office/powerpoint/2010/main" val="3147378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想</a:t>
            </a:r>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pPr>
              <a:defRPr/>
            </a:pPr>
            <a:fld id="{0EFD9EAE-9FDD-49BD-820A-A4EE0AFD0B52}" type="slidenum">
              <a:rPr lang="zh-TW" altLang="en-US" smtClean="0"/>
              <a:pPr>
                <a:defRPr/>
              </a:pPr>
              <a:t>37</a:t>
            </a:fld>
            <a:endParaRPr lang="zh-TW" altLang="en-US"/>
          </a:p>
        </p:txBody>
      </p:sp>
    </p:spTree>
    <p:extLst>
      <p:ext uri="{BB962C8B-B14F-4D97-AF65-F5344CB8AC3E}">
        <p14:creationId xmlns:p14="http://schemas.microsoft.com/office/powerpoint/2010/main" val="470163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想</a:t>
            </a:r>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pPr>
              <a:defRPr/>
            </a:pPr>
            <a:fld id="{0EFD9EAE-9FDD-49BD-820A-A4EE0AFD0B52}" type="slidenum">
              <a:rPr lang="zh-TW" altLang="en-US" smtClean="0"/>
              <a:pPr>
                <a:defRPr/>
              </a:pPr>
              <a:t>38</a:t>
            </a:fld>
            <a:endParaRPr lang="zh-TW" altLang="en-US"/>
          </a:p>
        </p:txBody>
      </p:sp>
    </p:spTree>
    <p:extLst>
      <p:ext uri="{BB962C8B-B14F-4D97-AF65-F5344CB8AC3E}">
        <p14:creationId xmlns:p14="http://schemas.microsoft.com/office/powerpoint/2010/main" val="2686047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90A43B71-179E-4FDA-A60E-CBAEC6196731}" type="slidenum">
              <a:rPr lang="zh-TW" altLang="en-US">
                <a:solidFill>
                  <a:prstClr val="black"/>
                </a:solidFill>
              </a:rPr>
              <a:pPr>
                <a:defRPr/>
              </a:pPr>
              <a:t>41</a:t>
            </a:fld>
            <a:endParaRPr lang="zh-TW" altLang="en-US">
              <a:solidFill>
                <a:prstClr val="black"/>
              </a:solidFill>
            </a:endParaRPr>
          </a:p>
        </p:txBody>
      </p:sp>
    </p:spTree>
    <p:extLst>
      <p:ext uri="{BB962C8B-B14F-4D97-AF65-F5344CB8AC3E}">
        <p14:creationId xmlns:p14="http://schemas.microsoft.com/office/powerpoint/2010/main" val="2996242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已跟蕙玟確認</a:t>
            </a:r>
          </a:p>
        </p:txBody>
      </p:sp>
      <p:sp>
        <p:nvSpPr>
          <p:cNvPr id="4" name="投影片編號版面配置區 3"/>
          <p:cNvSpPr>
            <a:spLocks noGrp="1"/>
          </p:cNvSpPr>
          <p:nvPr>
            <p:ph type="sldNum" sz="quarter" idx="10"/>
          </p:nvPr>
        </p:nvSpPr>
        <p:spPr/>
        <p:txBody>
          <a:bodyPr/>
          <a:lstStyle/>
          <a:p>
            <a:pPr>
              <a:defRPr/>
            </a:pPr>
            <a:fld id="{90A43B71-179E-4FDA-A60E-CBAEC6196731}" type="slidenum">
              <a:rPr lang="zh-TW" altLang="en-US">
                <a:solidFill>
                  <a:prstClr val="black"/>
                </a:solidFill>
              </a:rPr>
              <a:pPr>
                <a:defRPr/>
              </a:pPr>
              <a:t>42</a:t>
            </a:fld>
            <a:endParaRPr lang="zh-TW" altLang="en-US">
              <a:solidFill>
                <a:prstClr val="black"/>
              </a:solidFill>
            </a:endParaRPr>
          </a:p>
        </p:txBody>
      </p:sp>
    </p:spTree>
    <p:extLst>
      <p:ext uri="{BB962C8B-B14F-4D97-AF65-F5344CB8AC3E}">
        <p14:creationId xmlns:p14="http://schemas.microsoft.com/office/powerpoint/2010/main" val="1474314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0EFD9EAE-9FDD-49BD-820A-A4EE0AFD0B52}" type="slidenum">
              <a:rPr lang="zh-TW" altLang="en-US" smtClean="0"/>
              <a:pPr>
                <a:defRPr/>
              </a:pPr>
              <a:t>49</a:t>
            </a:fld>
            <a:endParaRPr lang="zh-TW" altLang="en-US"/>
          </a:p>
        </p:txBody>
      </p:sp>
    </p:spTree>
    <p:extLst>
      <p:ext uri="{BB962C8B-B14F-4D97-AF65-F5344CB8AC3E}">
        <p14:creationId xmlns:p14="http://schemas.microsoft.com/office/powerpoint/2010/main" val="1152048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0EFD9EAE-9FDD-49BD-820A-A4EE0AFD0B52}" type="slidenum">
              <a:rPr lang="zh-TW" altLang="en-US" smtClean="0"/>
              <a:pPr>
                <a:defRPr/>
              </a:pPr>
              <a:t>50</a:t>
            </a:fld>
            <a:endParaRPr lang="zh-TW" altLang="en-US"/>
          </a:p>
        </p:txBody>
      </p:sp>
    </p:spTree>
    <p:extLst>
      <p:ext uri="{BB962C8B-B14F-4D97-AF65-F5344CB8AC3E}">
        <p14:creationId xmlns:p14="http://schemas.microsoft.com/office/powerpoint/2010/main" val="2333635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法規資料庫</a:t>
            </a:r>
            <a:r>
              <a:rPr lang="en-US" altLang="zh-TW" dirty="0"/>
              <a:t>	http://120.107.138.125/rule/</a:t>
            </a:r>
          </a:p>
          <a:p>
            <a:r>
              <a:rPr lang="zh-TW" altLang="en-US" dirty="0"/>
              <a:t>內控制度</a:t>
            </a:r>
            <a:r>
              <a:rPr lang="en-US" altLang="zh-TW" dirty="0"/>
              <a:t>	http://web.hk.edu.tw/~eqdc/check_id.php</a:t>
            </a:r>
          </a:p>
        </p:txBody>
      </p:sp>
      <p:sp>
        <p:nvSpPr>
          <p:cNvPr id="4" name="投影片編號版面配置區 3"/>
          <p:cNvSpPr>
            <a:spLocks noGrp="1"/>
          </p:cNvSpPr>
          <p:nvPr>
            <p:ph type="sldNum" sz="quarter" idx="10"/>
          </p:nvPr>
        </p:nvSpPr>
        <p:spPr/>
        <p:txBody>
          <a:bodyPr/>
          <a:lstStyle/>
          <a:p>
            <a:pPr>
              <a:defRPr/>
            </a:pPr>
            <a:fld id="{0EFD9EAE-9FDD-49BD-820A-A4EE0AFD0B52}" type="slidenum">
              <a:rPr lang="zh-TW" altLang="en-US" smtClean="0"/>
              <a:pPr>
                <a:defRPr/>
              </a:pPr>
              <a:t>3</a:t>
            </a:fld>
            <a:endParaRPr lang="zh-TW" altLang="en-US"/>
          </a:p>
        </p:txBody>
      </p:sp>
    </p:spTree>
    <p:extLst>
      <p:ext uri="{BB962C8B-B14F-4D97-AF65-F5344CB8AC3E}">
        <p14:creationId xmlns:p14="http://schemas.microsoft.com/office/powerpoint/2010/main" val="35845097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0EFD9EAE-9FDD-49BD-820A-A4EE0AFD0B52}" type="slidenum">
              <a:rPr lang="zh-TW" altLang="en-US" smtClean="0"/>
              <a:pPr>
                <a:defRPr/>
              </a:pPr>
              <a:t>55</a:t>
            </a:fld>
            <a:endParaRPr lang="zh-TW" altLang="en-US"/>
          </a:p>
        </p:txBody>
      </p:sp>
    </p:spTree>
    <p:extLst>
      <p:ext uri="{BB962C8B-B14F-4D97-AF65-F5344CB8AC3E}">
        <p14:creationId xmlns:p14="http://schemas.microsoft.com/office/powerpoint/2010/main" val="1874051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sz="1200" b="0" dirty="0">
                <a:latin typeface="標楷體" pitchFamily="65" charset="-120"/>
                <a:ea typeface="標楷體" pitchFamily="65" charset="-120"/>
              </a:rPr>
              <a:t>科技部</a:t>
            </a:r>
            <a:r>
              <a:rPr lang="en-US" altLang="zh-TW" sz="1200" b="0" dirty="0">
                <a:latin typeface="標楷體" pitchFamily="65" charset="-120"/>
                <a:ea typeface="標楷體" pitchFamily="65" charset="-120"/>
              </a:rPr>
              <a:t>	https://www.most.gov.tw/?menu_id=c5341842-f9ed-11e4-9a55-b8ac6f2d65c0&amp;l=ch</a:t>
            </a:r>
            <a:endParaRPr lang="en-US" altLang="zh-TW"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教育部</a:t>
            </a:r>
            <a:r>
              <a:rPr lang="en-US" altLang="zh-TW" dirty="0"/>
              <a:t>	</a:t>
            </a:r>
            <a:r>
              <a:rPr lang="en-US" altLang="zh-TW" dirty="0">
                <a:hlinkClick r:id="rId3"/>
              </a:rPr>
              <a:t>https://edu.law.moe.gov.tw/LawContent.aspx?id=FL008371</a:t>
            </a:r>
            <a:r>
              <a:rPr lang="en-US" altLang="zh-TW" dirty="0">
                <a:solidFill>
                  <a:srgbClr val="FF0000"/>
                </a:solidFill>
              </a:rPr>
              <a:t>(</a:t>
            </a:r>
            <a:r>
              <a:rPr lang="zh-TW" altLang="en-US" sz="1200" b="0" i="0" kern="1200" dirty="0">
                <a:solidFill>
                  <a:srgbClr val="FF0000"/>
                </a:solidFill>
                <a:effectLst/>
                <a:latin typeface="+mn-lt"/>
                <a:ea typeface="+mn-ea"/>
                <a:cs typeface="+mn-cs"/>
              </a:rPr>
              <a:t>施行日期：民國 </a:t>
            </a:r>
            <a:r>
              <a:rPr lang="en-US" altLang="zh-TW" sz="1200" b="0" i="0" kern="1200" dirty="0">
                <a:solidFill>
                  <a:srgbClr val="FF0000"/>
                </a:solidFill>
                <a:effectLst/>
                <a:latin typeface="+mn-lt"/>
                <a:ea typeface="+mn-ea"/>
                <a:cs typeface="+mn-cs"/>
              </a:rPr>
              <a:t>110 </a:t>
            </a:r>
            <a:r>
              <a:rPr lang="zh-TW" altLang="en-US" sz="1200" b="0" i="0" kern="1200" dirty="0">
                <a:solidFill>
                  <a:srgbClr val="FF0000"/>
                </a:solidFill>
                <a:effectLst/>
                <a:latin typeface="+mn-lt"/>
                <a:ea typeface="+mn-ea"/>
                <a:cs typeface="+mn-cs"/>
              </a:rPr>
              <a:t>年 </a:t>
            </a:r>
            <a:r>
              <a:rPr lang="en-US" altLang="zh-TW" sz="1200" b="0" i="0" kern="1200" dirty="0">
                <a:solidFill>
                  <a:srgbClr val="FF0000"/>
                </a:solidFill>
                <a:effectLst/>
                <a:latin typeface="+mn-lt"/>
                <a:ea typeface="+mn-ea"/>
                <a:cs typeface="+mn-cs"/>
              </a:rPr>
              <a:t>01 </a:t>
            </a:r>
            <a:r>
              <a:rPr lang="zh-TW" altLang="en-US" sz="1200" b="0" i="0" kern="1200" dirty="0">
                <a:solidFill>
                  <a:srgbClr val="FF0000"/>
                </a:solidFill>
                <a:effectLst/>
                <a:latin typeface="+mn-lt"/>
                <a:ea typeface="+mn-ea"/>
                <a:cs typeface="+mn-cs"/>
              </a:rPr>
              <a:t>月 </a:t>
            </a:r>
            <a:r>
              <a:rPr lang="en-US" altLang="zh-TW" sz="1200" b="0" i="0" kern="1200" dirty="0">
                <a:solidFill>
                  <a:srgbClr val="FF0000"/>
                </a:solidFill>
                <a:effectLst/>
                <a:latin typeface="+mn-lt"/>
                <a:ea typeface="+mn-ea"/>
                <a:cs typeface="+mn-cs"/>
              </a:rPr>
              <a:t>12 </a:t>
            </a:r>
            <a:r>
              <a:rPr lang="zh-TW" altLang="en-US" sz="1200" b="0" i="0" kern="1200" dirty="0">
                <a:solidFill>
                  <a:srgbClr val="FF0000"/>
                </a:solidFill>
                <a:effectLst/>
                <a:latin typeface="+mn-lt"/>
                <a:ea typeface="+mn-ea"/>
                <a:cs typeface="+mn-cs"/>
              </a:rPr>
              <a:t>日</a:t>
            </a:r>
            <a:r>
              <a:rPr lang="en-US" altLang="zh-TW" dirty="0">
                <a:solidFill>
                  <a:srgbClr val="FF0000"/>
                </a:solidFill>
              </a:rPr>
              <a:t>)</a:t>
            </a:r>
          </a:p>
          <a:p>
            <a:r>
              <a:rPr lang="zh-TW" altLang="en-US" dirty="0">
                <a:solidFill>
                  <a:srgbClr val="FF0000"/>
                </a:solidFill>
              </a:rPr>
              <a:t>勞動部</a:t>
            </a:r>
            <a:r>
              <a:rPr lang="en-US" altLang="zh-TW" dirty="0">
                <a:solidFill>
                  <a:srgbClr val="FF0000"/>
                </a:solidFill>
              </a:rPr>
              <a:t>(</a:t>
            </a:r>
            <a:r>
              <a:rPr lang="zh-TW" altLang="en-US" dirty="0">
                <a:solidFill>
                  <a:srgbClr val="FF0000"/>
                </a:solidFill>
              </a:rPr>
              <a:t>詳參附件六</a:t>
            </a:r>
            <a:r>
              <a:rPr lang="en-US" altLang="zh-TW" dirty="0">
                <a:solidFill>
                  <a:srgbClr val="FF0000"/>
                </a:solidFill>
              </a:rPr>
              <a:t>) https://tcnr.wda.gov.tw/News_Content.aspx?n=9F2B158E6D6F12DA&amp;sms=ABF777D91649F8E6&amp;s=CAFCB36EC05992E1</a:t>
            </a:r>
          </a:p>
          <a:p>
            <a:r>
              <a:rPr lang="zh-TW" altLang="en-US" dirty="0">
                <a:solidFill>
                  <a:srgbClr val="FF0000"/>
                </a:solidFill>
              </a:rPr>
              <a:t>深耕計畫          </a:t>
            </a:r>
            <a:r>
              <a:rPr lang="en-US" altLang="zh-TW" dirty="0">
                <a:solidFill>
                  <a:srgbClr val="FF0000"/>
                </a:solidFill>
              </a:rPr>
              <a:t>https://edu.law.moe.gov.tw/LawContent.aspx?id=GL001753</a:t>
            </a:r>
          </a:p>
          <a:p>
            <a:endParaRPr lang="en-US" altLang="zh-TW" dirty="0">
              <a:solidFill>
                <a:srgbClr val="FF0000"/>
              </a:solidFill>
            </a:endParaRPr>
          </a:p>
          <a:p>
            <a:endParaRPr lang="en-US" altLang="zh-TW" dirty="0">
              <a:solidFill>
                <a:srgbClr val="FF0000"/>
              </a:solidFill>
            </a:endParaRPr>
          </a:p>
        </p:txBody>
      </p:sp>
      <p:sp>
        <p:nvSpPr>
          <p:cNvPr id="4" name="投影片編號版面配置區 3"/>
          <p:cNvSpPr>
            <a:spLocks noGrp="1"/>
          </p:cNvSpPr>
          <p:nvPr>
            <p:ph type="sldNum" sz="quarter" idx="10"/>
          </p:nvPr>
        </p:nvSpPr>
        <p:spPr/>
        <p:txBody>
          <a:bodyPr/>
          <a:lstStyle/>
          <a:p>
            <a:pPr>
              <a:defRPr/>
            </a:pPr>
            <a:fld id="{0EFD9EAE-9FDD-49BD-820A-A4EE0AFD0B52}" type="slidenum">
              <a:rPr lang="zh-TW" altLang="en-US" smtClean="0"/>
              <a:pPr>
                <a:defRPr/>
              </a:pPr>
              <a:t>4</a:t>
            </a:fld>
            <a:endParaRPr lang="zh-TW" altLang="en-US"/>
          </a:p>
        </p:txBody>
      </p:sp>
    </p:spTree>
    <p:extLst>
      <p:ext uri="{BB962C8B-B14F-4D97-AF65-F5344CB8AC3E}">
        <p14:creationId xmlns:p14="http://schemas.microsoft.com/office/powerpoint/2010/main" val="3601430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0EFD9EAE-9FDD-49BD-820A-A4EE0AFD0B52}" type="slidenum">
              <a:rPr lang="zh-TW" altLang="en-US" smtClean="0"/>
              <a:pPr>
                <a:defRPr/>
              </a:pPr>
              <a:t>7</a:t>
            </a:fld>
            <a:endParaRPr lang="zh-TW" altLang="en-US"/>
          </a:p>
        </p:txBody>
      </p:sp>
    </p:spTree>
    <p:extLst>
      <p:ext uri="{BB962C8B-B14F-4D97-AF65-F5344CB8AC3E}">
        <p14:creationId xmlns:p14="http://schemas.microsoft.com/office/powerpoint/2010/main" val="1408136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sz="1200" b="1" i="0" kern="1200" dirty="0">
                <a:solidFill>
                  <a:schemeClr val="tx1"/>
                </a:solidFill>
                <a:effectLst/>
                <a:latin typeface="+mn-lt"/>
                <a:ea typeface="+mn-ea"/>
                <a:cs typeface="+mn-cs"/>
              </a:rPr>
              <a:t>修正「國內出差旅費報支要點」</a:t>
            </a:r>
          </a:p>
          <a:p>
            <a:r>
              <a:rPr lang="en-US" altLang="zh-TW" dirty="0">
                <a:hlinkClick r:id="rId3"/>
              </a:rPr>
              <a:t>https://law.dgbas.gov.tw/NewsContent.aspx?id=1215&amp;KW=%e5%9c%8b%e5%85%a7</a:t>
            </a:r>
            <a:endParaRPr lang="zh-TW" altLang="en-US" dirty="0"/>
          </a:p>
          <a:p>
            <a:endParaRPr lang="zh-TW" altLang="en-US" dirty="0"/>
          </a:p>
        </p:txBody>
      </p:sp>
      <p:sp>
        <p:nvSpPr>
          <p:cNvPr id="4" name="投影片編號版面配置區 3"/>
          <p:cNvSpPr>
            <a:spLocks noGrp="1"/>
          </p:cNvSpPr>
          <p:nvPr>
            <p:ph type="sldNum" sz="quarter" idx="10"/>
          </p:nvPr>
        </p:nvSpPr>
        <p:spPr/>
        <p:txBody>
          <a:bodyPr/>
          <a:lstStyle/>
          <a:p>
            <a:pPr>
              <a:defRPr/>
            </a:pPr>
            <a:fld id="{0EFD9EAE-9FDD-49BD-820A-A4EE0AFD0B52}" type="slidenum">
              <a:rPr lang="zh-TW" altLang="en-US" smtClean="0"/>
              <a:pPr>
                <a:defRPr/>
              </a:pPr>
              <a:t>8</a:t>
            </a:fld>
            <a:endParaRPr lang="zh-TW" altLang="en-US"/>
          </a:p>
        </p:txBody>
      </p:sp>
    </p:spTree>
    <p:extLst>
      <p:ext uri="{BB962C8B-B14F-4D97-AF65-F5344CB8AC3E}">
        <p14:creationId xmlns:p14="http://schemas.microsoft.com/office/powerpoint/2010/main" val="1408136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sz="1200" b="1" i="0" kern="1200" dirty="0">
                <a:solidFill>
                  <a:schemeClr val="tx1"/>
                </a:solidFill>
                <a:effectLst/>
                <a:latin typeface="+mn-lt"/>
                <a:ea typeface="+mn-ea"/>
                <a:cs typeface="+mn-cs"/>
              </a:rPr>
              <a:t>修正「國內出差旅費報支要點」</a:t>
            </a:r>
          </a:p>
          <a:p>
            <a:r>
              <a:rPr lang="en-US" altLang="zh-TW" dirty="0">
                <a:hlinkClick r:id="rId3"/>
              </a:rPr>
              <a:t>https://law.dgbas.gov.tw/NewsContent.aspx?id=1215&amp;KW=%e5%9c%8b%e5%85%a7</a:t>
            </a:r>
            <a:endParaRPr lang="zh-TW" altLang="en-US" dirty="0"/>
          </a:p>
          <a:p>
            <a:endParaRPr lang="zh-TW" altLang="en-US" dirty="0"/>
          </a:p>
        </p:txBody>
      </p:sp>
      <p:sp>
        <p:nvSpPr>
          <p:cNvPr id="4" name="投影片編號版面配置區 3"/>
          <p:cNvSpPr>
            <a:spLocks noGrp="1"/>
          </p:cNvSpPr>
          <p:nvPr>
            <p:ph type="sldNum" sz="quarter" idx="10"/>
          </p:nvPr>
        </p:nvSpPr>
        <p:spPr/>
        <p:txBody>
          <a:bodyPr/>
          <a:lstStyle/>
          <a:p>
            <a:pPr>
              <a:defRPr/>
            </a:pPr>
            <a:fld id="{0EFD9EAE-9FDD-49BD-820A-A4EE0AFD0B52}" type="slidenum">
              <a:rPr lang="zh-TW" altLang="en-US" smtClean="0"/>
              <a:pPr>
                <a:defRPr/>
              </a:pPr>
              <a:t>9</a:t>
            </a:fld>
            <a:endParaRPr lang="zh-TW" altLang="en-US"/>
          </a:p>
        </p:txBody>
      </p:sp>
    </p:spTree>
    <p:extLst>
      <p:ext uri="{BB962C8B-B14F-4D97-AF65-F5344CB8AC3E}">
        <p14:creationId xmlns:p14="http://schemas.microsoft.com/office/powerpoint/2010/main" val="4091121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0EFD9EAE-9FDD-49BD-820A-A4EE0AFD0B52}" type="slidenum">
              <a:rPr lang="zh-TW" altLang="en-US" smtClean="0"/>
              <a:pPr>
                <a:defRPr/>
              </a:pPr>
              <a:t>10</a:t>
            </a:fld>
            <a:endParaRPr lang="zh-TW" altLang="en-US"/>
          </a:p>
        </p:txBody>
      </p:sp>
    </p:spTree>
    <p:extLst>
      <p:ext uri="{BB962C8B-B14F-4D97-AF65-F5344CB8AC3E}">
        <p14:creationId xmlns:p14="http://schemas.microsoft.com/office/powerpoint/2010/main" val="1408136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0EFD9EAE-9FDD-49BD-820A-A4EE0AFD0B52}" type="slidenum">
              <a:rPr lang="zh-TW" altLang="en-US" smtClean="0"/>
              <a:pPr>
                <a:defRPr/>
              </a:pPr>
              <a:t>11</a:t>
            </a:fld>
            <a:endParaRPr lang="zh-TW" altLang="en-US"/>
          </a:p>
        </p:txBody>
      </p:sp>
    </p:spTree>
    <p:extLst>
      <p:ext uri="{BB962C8B-B14F-4D97-AF65-F5344CB8AC3E}">
        <p14:creationId xmlns:p14="http://schemas.microsoft.com/office/powerpoint/2010/main" val="1408136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0EFD9EAE-9FDD-49BD-820A-A4EE0AFD0B52}" type="slidenum">
              <a:rPr lang="zh-TW" altLang="en-US" smtClean="0"/>
              <a:pPr>
                <a:defRPr/>
              </a:pPr>
              <a:t>12</a:t>
            </a:fld>
            <a:endParaRPr lang="zh-TW" altLang="en-US"/>
          </a:p>
        </p:txBody>
      </p:sp>
    </p:spTree>
    <p:extLst>
      <p:ext uri="{BB962C8B-B14F-4D97-AF65-F5344CB8AC3E}">
        <p14:creationId xmlns:p14="http://schemas.microsoft.com/office/powerpoint/2010/main" val="1850551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3">
        <a:schemeClr val="bg2"/>
      </p:bgRef>
    </p:bg>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173157"/>
            <a:ext cx="7772400" cy="1470025"/>
          </a:xfrm>
        </p:spPr>
        <p:txBody>
          <a:bodyPr anchor="b"/>
          <a:lstStyle>
            <a:lvl1pPr algn="l">
              <a:defRPr sz="4800"/>
            </a:lvl1pPr>
          </a:lstStyle>
          <a:p>
            <a:r>
              <a:rPr kumimoji="0" lang="zh-TW" altLang="en-US"/>
              <a:t>按一下以編輯母片標題樣式</a:t>
            </a:r>
            <a:endParaRPr kumimoji="0" lang="en-US"/>
          </a:p>
        </p:txBody>
      </p:sp>
      <p:sp>
        <p:nvSpPr>
          <p:cNvPr id="3" name="副標題 2"/>
          <p:cNvSpPr>
            <a:spLocks noGrp="1"/>
          </p:cNvSpPr>
          <p:nvPr>
            <p:ph type="subTitle" idx="1"/>
          </p:nvPr>
        </p:nvSpPr>
        <p:spPr>
          <a:xfrm>
            <a:off x="687716" y="2643182"/>
            <a:ext cx="6670366" cy="1752600"/>
          </a:xfr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TW" altLang="en-US"/>
              <a:t>按一下以編輯母片副標題樣式</a:t>
            </a:r>
            <a:endParaRPr kumimoji="0" lang="en-US"/>
          </a:p>
        </p:txBody>
      </p:sp>
      <p:sp>
        <p:nvSpPr>
          <p:cNvPr id="4" name="日期版面配置區 3"/>
          <p:cNvSpPr>
            <a:spLocks noGrp="1"/>
          </p:cNvSpPr>
          <p:nvPr>
            <p:ph type="dt" sz="half" idx="10"/>
          </p:nvPr>
        </p:nvSpPr>
        <p:spPr/>
        <p:txBody>
          <a:bodyPr/>
          <a:lstStyle/>
          <a:p>
            <a:pPr>
              <a:defRPr/>
            </a:pPr>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A74166AD-5446-41BA-AC81-3680F5150257}" type="slidenum">
              <a:rPr lang="zh-TW" altLang="en-US" smtClean="0"/>
              <a:pPr>
                <a:defRPr/>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pPr>
              <a:defRPr/>
            </a:pPr>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1FB01F64-4084-4E37-B57B-836B1C0D938F}" type="slidenum">
              <a:rPr lang="zh-TW" altLang="en-US" smtClean="0"/>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143768" y="274639"/>
            <a:ext cx="1543032" cy="5851525"/>
          </a:xfrm>
        </p:spPr>
        <p:txBody>
          <a:bodyPr vert="eaVert"/>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a:xfrm>
            <a:off x="457200" y="274639"/>
            <a:ext cx="6615130" cy="5851525"/>
          </a:xfrm>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pPr>
              <a:defRPr/>
            </a:pPr>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697C4D8A-C1A4-4AF2-9F72-D6C26B108E37}" type="slidenum">
              <a:rPr lang="zh-TW" altLang="en-US" smtClean="0"/>
              <a:pPr>
                <a:defRPr/>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06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內容版面配置區 2"/>
          <p:cNvSpPr>
            <a:spLocks noGrp="1"/>
          </p:cNvSpPr>
          <p:nvPr>
            <p:ph idx="1"/>
          </p:nvPr>
        </p:nvSpPr>
        <p:spPr/>
        <p:txBody>
          <a:body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pPr>
              <a:defRPr/>
            </a:pPr>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11728662-A672-4A50-8676-DCF091185157}" type="slidenum">
              <a:rPr lang="zh-TW" altLang="en-US" smtClean="0"/>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3">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685800" y="2924181"/>
            <a:ext cx="7772400" cy="1362075"/>
          </a:xfrm>
        </p:spPr>
        <p:txBody>
          <a:bodyPr anchor="t"/>
          <a:lstStyle>
            <a:lvl1pPr algn="l">
              <a:defRPr sz="4400" b="0" cap="all"/>
            </a:lvl1pPr>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685800" y="142874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pPr>
              <a:defRPr/>
            </a:pPr>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BC8E883D-CAB8-44DC-BE80-8C83EDD8C1F3}" type="slidenum">
              <a:rPr lang="zh-TW" altLang="en-US" smtClean="0"/>
              <a:pPr>
                <a:defRPr/>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5" name="日期版面配置區 4"/>
          <p:cNvSpPr>
            <a:spLocks noGrp="1"/>
          </p:cNvSpPr>
          <p:nvPr>
            <p:ph type="dt" sz="half" idx="10"/>
          </p:nvPr>
        </p:nvSpPr>
        <p:spPr/>
        <p:txBody>
          <a:bodyPr/>
          <a:lstStyle/>
          <a:p>
            <a:pPr>
              <a:defRPr/>
            </a:pPr>
            <a:endParaRPr lang="zh-TW" altLang="en-US"/>
          </a:p>
        </p:txBody>
      </p:sp>
      <p:sp>
        <p:nvSpPr>
          <p:cNvPr id="6" name="頁尾版面配置區 5"/>
          <p:cNvSpPr>
            <a:spLocks noGrp="1"/>
          </p:cNvSpPr>
          <p:nvPr>
            <p:ph type="ftr" sz="quarter" idx="11"/>
          </p:nvPr>
        </p:nvSpPr>
        <p:spPr/>
        <p:txBody>
          <a:bodyPr/>
          <a:lstStyle/>
          <a:p>
            <a:pPr>
              <a:defRPr/>
            </a:pPr>
            <a:endParaRPr lang="zh-TW" altLang="en-US"/>
          </a:p>
        </p:txBody>
      </p:sp>
      <p:sp>
        <p:nvSpPr>
          <p:cNvPr id="7" name="投影片編號版面配置區 6"/>
          <p:cNvSpPr>
            <a:spLocks noGrp="1"/>
          </p:cNvSpPr>
          <p:nvPr>
            <p:ph type="sldNum" sz="quarter" idx="12"/>
          </p:nvPr>
        </p:nvSpPr>
        <p:spPr/>
        <p:txBody>
          <a:bodyPr/>
          <a:lstStyle/>
          <a:p>
            <a:pPr>
              <a:defRPr/>
            </a:pPr>
            <a:fld id="{D887478E-7341-40FE-B621-9052EBF839BD}" type="slidenum">
              <a:rPr lang="zh-TW" altLang="en-US" smtClean="0"/>
              <a:pPr>
                <a:defRPr/>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7" name="日期版面配置區 6"/>
          <p:cNvSpPr>
            <a:spLocks noGrp="1"/>
          </p:cNvSpPr>
          <p:nvPr>
            <p:ph type="dt" sz="half" idx="10"/>
          </p:nvPr>
        </p:nvSpPr>
        <p:spPr/>
        <p:txBody>
          <a:bodyPr/>
          <a:lstStyle/>
          <a:p>
            <a:pPr>
              <a:defRPr/>
            </a:pPr>
            <a:endParaRPr lang="zh-TW" altLang="en-US"/>
          </a:p>
        </p:txBody>
      </p:sp>
      <p:sp>
        <p:nvSpPr>
          <p:cNvPr id="8" name="頁尾版面配置區 7"/>
          <p:cNvSpPr>
            <a:spLocks noGrp="1"/>
          </p:cNvSpPr>
          <p:nvPr>
            <p:ph type="ftr" sz="quarter" idx="11"/>
          </p:nvPr>
        </p:nvSpPr>
        <p:spPr/>
        <p:txBody>
          <a:bodyPr/>
          <a:lstStyle/>
          <a:p>
            <a:pPr>
              <a:defRPr/>
            </a:pPr>
            <a:endParaRPr lang="zh-TW" altLang="en-US"/>
          </a:p>
        </p:txBody>
      </p:sp>
      <p:sp>
        <p:nvSpPr>
          <p:cNvPr id="9" name="投影片編號版面配置區 8"/>
          <p:cNvSpPr>
            <a:spLocks noGrp="1"/>
          </p:cNvSpPr>
          <p:nvPr>
            <p:ph type="sldNum" sz="quarter" idx="12"/>
          </p:nvPr>
        </p:nvSpPr>
        <p:spPr/>
        <p:txBody>
          <a:bodyPr/>
          <a:lstStyle/>
          <a:p>
            <a:pPr>
              <a:defRPr/>
            </a:pPr>
            <a:fld id="{1AF9539D-262A-489F-8BD6-1BB8A5405640}" type="slidenum">
              <a:rPr lang="zh-TW" altLang="en-US" smtClean="0"/>
              <a:pPr>
                <a:defRPr/>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日期版面配置區 2"/>
          <p:cNvSpPr>
            <a:spLocks noGrp="1"/>
          </p:cNvSpPr>
          <p:nvPr>
            <p:ph type="dt" sz="half" idx="10"/>
          </p:nvPr>
        </p:nvSpPr>
        <p:spPr/>
        <p:txBody>
          <a:bodyPr/>
          <a:lstStyle/>
          <a:p>
            <a:pPr>
              <a:defRPr/>
            </a:pPr>
            <a:endParaRPr lang="zh-TW" altLang="en-US"/>
          </a:p>
        </p:txBody>
      </p:sp>
      <p:sp>
        <p:nvSpPr>
          <p:cNvPr id="4" name="頁尾版面配置區 3"/>
          <p:cNvSpPr>
            <a:spLocks noGrp="1"/>
          </p:cNvSpPr>
          <p:nvPr>
            <p:ph type="ftr" sz="quarter" idx="11"/>
          </p:nvPr>
        </p:nvSpPr>
        <p:spPr/>
        <p:txBody>
          <a:bodyPr/>
          <a:lstStyle/>
          <a:p>
            <a:pPr>
              <a:defRPr/>
            </a:pPr>
            <a:endParaRPr lang="zh-TW" altLang="en-US"/>
          </a:p>
        </p:txBody>
      </p:sp>
      <p:sp>
        <p:nvSpPr>
          <p:cNvPr id="5" name="投影片編號版面配置區 4"/>
          <p:cNvSpPr>
            <a:spLocks noGrp="1"/>
          </p:cNvSpPr>
          <p:nvPr>
            <p:ph type="sldNum" sz="quarter" idx="12"/>
          </p:nvPr>
        </p:nvSpPr>
        <p:spPr/>
        <p:txBody>
          <a:bodyPr/>
          <a:lstStyle/>
          <a:p>
            <a:pPr>
              <a:defRPr/>
            </a:pPr>
            <a:fld id="{2A7534EF-DE1E-4F11-A535-8F2BA69F276D}" type="slidenum">
              <a:rPr lang="zh-TW" altLang="en-US" smtClean="0"/>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endParaRPr lang="zh-TW" altLang="en-US"/>
          </a:p>
        </p:txBody>
      </p:sp>
      <p:sp>
        <p:nvSpPr>
          <p:cNvPr id="3" name="頁尾版面配置區 2"/>
          <p:cNvSpPr>
            <a:spLocks noGrp="1"/>
          </p:cNvSpPr>
          <p:nvPr>
            <p:ph type="ftr" sz="quarter" idx="11"/>
          </p:nvPr>
        </p:nvSpPr>
        <p:spPr/>
        <p:txBody>
          <a:bodyPr/>
          <a:lstStyle/>
          <a:p>
            <a:pPr>
              <a:defRPr/>
            </a:pPr>
            <a:endParaRPr lang="zh-TW" altLang="en-US"/>
          </a:p>
        </p:txBody>
      </p:sp>
      <p:sp>
        <p:nvSpPr>
          <p:cNvPr id="4" name="投影片編號版面配置區 3"/>
          <p:cNvSpPr>
            <a:spLocks noGrp="1"/>
          </p:cNvSpPr>
          <p:nvPr>
            <p:ph type="sldNum" sz="quarter" idx="12"/>
          </p:nvPr>
        </p:nvSpPr>
        <p:spPr/>
        <p:txBody>
          <a:bodyPr/>
          <a:lstStyle/>
          <a:p>
            <a:pPr>
              <a:defRPr/>
            </a:pPr>
            <a:fld id="{FA023A8E-6F63-491D-8C89-BE1AD999F6B4}" type="slidenum">
              <a:rPr lang="zh-TW" altLang="en-US" smtClean="0"/>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0382" y="1071546"/>
            <a:ext cx="5111750" cy="50497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文字版面配置區 3"/>
          <p:cNvSpPr>
            <a:spLocks noGrp="1"/>
          </p:cNvSpPr>
          <p:nvPr>
            <p:ph type="body" sz="half" idx="2"/>
          </p:nvPr>
        </p:nvSpPr>
        <p:spPr>
          <a:xfrm>
            <a:off x="5679083" y="1071546"/>
            <a:ext cx="3008313" cy="3429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5" name="日期版面配置區 4"/>
          <p:cNvSpPr>
            <a:spLocks noGrp="1"/>
          </p:cNvSpPr>
          <p:nvPr>
            <p:ph type="dt" sz="half" idx="10"/>
          </p:nvPr>
        </p:nvSpPr>
        <p:spPr/>
        <p:txBody>
          <a:bodyPr/>
          <a:lstStyle/>
          <a:p>
            <a:pPr>
              <a:defRPr/>
            </a:pPr>
            <a:endParaRPr lang="zh-TW" altLang="en-US"/>
          </a:p>
        </p:txBody>
      </p:sp>
      <p:sp>
        <p:nvSpPr>
          <p:cNvPr id="6" name="頁尾版面配置區 5"/>
          <p:cNvSpPr>
            <a:spLocks noGrp="1"/>
          </p:cNvSpPr>
          <p:nvPr>
            <p:ph type="ftr" sz="quarter" idx="11"/>
          </p:nvPr>
        </p:nvSpPr>
        <p:spPr/>
        <p:txBody>
          <a:bodyPr/>
          <a:lstStyle/>
          <a:p>
            <a:pPr>
              <a:defRPr/>
            </a:pPr>
            <a:endParaRPr lang="zh-TW" altLang="en-US"/>
          </a:p>
        </p:txBody>
      </p:sp>
      <p:sp>
        <p:nvSpPr>
          <p:cNvPr id="7" name="投影片編號版面配置區 6"/>
          <p:cNvSpPr>
            <a:spLocks noGrp="1"/>
          </p:cNvSpPr>
          <p:nvPr>
            <p:ph type="sldNum" sz="quarter" idx="12"/>
          </p:nvPr>
        </p:nvSpPr>
        <p:spPr/>
        <p:txBody>
          <a:bodyPr/>
          <a:lstStyle/>
          <a:p>
            <a:pPr>
              <a:defRPr/>
            </a:pPr>
            <a:fld id="{190DD891-FF71-42B4-A18C-0E67BA893692}" type="slidenum">
              <a:rPr lang="zh-TW" altLang="en-US" smtClean="0"/>
              <a:pPr>
                <a:defRPr/>
              </a:pPr>
              <a:t>‹#›</a:t>
            </a:fld>
            <a:endParaRPr lang="zh-TW" altLang="en-US"/>
          </a:p>
        </p:txBody>
      </p:sp>
      <p:sp>
        <p:nvSpPr>
          <p:cNvPr id="2" name="標題 1"/>
          <p:cNvSpPr>
            <a:spLocks noGrp="1"/>
          </p:cNvSpPr>
          <p:nvPr>
            <p:ph type="title"/>
          </p:nvPr>
        </p:nvSpPr>
        <p:spPr>
          <a:xfrm>
            <a:off x="457205" y="285728"/>
            <a:ext cx="8230993" cy="696626"/>
          </a:xfrm>
        </p:spPr>
        <p:txBody>
          <a:bodyPr anchor="ctr"/>
          <a:lstStyle>
            <a:lvl1pPr algn="ctr">
              <a:defRPr sz="3600" b="0"/>
            </a:lvl1pPr>
          </a:lstStyle>
          <a:p>
            <a:r>
              <a:rPr kumimoji="0" lang="zh-TW" altLang="en-US"/>
              <a:t>按一下以編輯母片標題樣式</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001024" y="642918"/>
            <a:ext cx="785818" cy="4572032"/>
          </a:xfrm>
        </p:spPr>
        <p:txBody>
          <a:bodyPr vert="eaVert" anchor="ctr"/>
          <a:lstStyle>
            <a:lvl1pPr algn="l">
              <a:defRPr sz="2400" b="0"/>
            </a:lvl1pPr>
          </a:lstStyle>
          <a:p>
            <a:r>
              <a:rPr kumimoji="0" lang="zh-TW" altLang="en-US"/>
              <a:t>按一下以編輯母片標題樣式</a:t>
            </a:r>
            <a:endParaRPr kumimoji="0" lang="en-US"/>
          </a:p>
        </p:txBody>
      </p:sp>
      <p:sp>
        <p:nvSpPr>
          <p:cNvPr id="3" name="圖片版面配置區 2"/>
          <p:cNvSpPr>
            <a:spLocks noGrp="1"/>
          </p:cNvSpPr>
          <p:nvPr>
            <p:ph type="pic" idx="1"/>
          </p:nvPr>
        </p:nvSpPr>
        <p:spPr>
          <a:xfrm>
            <a:off x="442922" y="541340"/>
            <a:ext cx="6415094" cy="5459428"/>
          </a:xfrm>
          <a:prstGeom prst="roundRect">
            <a:avLst>
              <a:gd name="adj" fmla="val 4800"/>
            </a:avLst>
          </a:prstGeom>
          <a:solidFill>
            <a:schemeClr val="accent1">
              <a:tint val="20000"/>
            </a:schemeClr>
          </a:solidFill>
          <a:ln w="38100">
            <a:gradFill flip="none" rotWithShape="1">
              <a:gsLst>
                <a:gs pos="0">
                  <a:schemeClr val="accent1">
                    <a:alpha val="50000"/>
                  </a:schemeClr>
                </a:gs>
                <a:gs pos="100000">
                  <a:schemeClr val="accent1">
                    <a:tint val="20000"/>
                  </a:schemeClr>
                </a:gs>
              </a:gsLst>
              <a:lin ang="16200000" scaled="1"/>
              <a:tileRect/>
            </a:gradFill>
          </a:ln>
          <a:effectLst>
            <a:outerShdw blurRad="76200" dist="38100" dir="5400000" sx="100500" sy="100500" algn="tl"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TW" altLang="en-US"/>
              <a:t>按一下圖示以新增圖片</a:t>
            </a:r>
            <a:endParaRPr kumimoji="0" lang="en-US"/>
          </a:p>
        </p:txBody>
      </p:sp>
      <p:sp>
        <p:nvSpPr>
          <p:cNvPr id="4" name="文字版面配置區 3"/>
          <p:cNvSpPr>
            <a:spLocks noGrp="1"/>
          </p:cNvSpPr>
          <p:nvPr>
            <p:ph type="body" sz="half" idx="2"/>
          </p:nvPr>
        </p:nvSpPr>
        <p:spPr>
          <a:xfrm>
            <a:off x="7072330" y="1000108"/>
            <a:ext cx="914368" cy="4214842"/>
          </a:xfrm>
        </p:spPr>
        <p:txBody>
          <a:bodyPr vert="eaVert"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5" name="日期版面配置區 4"/>
          <p:cNvSpPr>
            <a:spLocks noGrp="1"/>
          </p:cNvSpPr>
          <p:nvPr>
            <p:ph type="dt" sz="half" idx="10"/>
          </p:nvPr>
        </p:nvSpPr>
        <p:spPr/>
        <p:txBody>
          <a:bodyPr/>
          <a:lstStyle/>
          <a:p>
            <a:pPr>
              <a:defRPr/>
            </a:pPr>
            <a:endParaRPr lang="zh-TW" altLang="en-US"/>
          </a:p>
        </p:txBody>
      </p:sp>
      <p:sp>
        <p:nvSpPr>
          <p:cNvPr id="6" name="頁尾版面配置區 5"/>
          <p:cNvSpPr>
            <a:spLocks noGrp="1"/>
          </p:cNvSpPr>
          <p:nvPr>
            <p:ph type="ftr" sz="quarter" idx="11"/>
          </p:nvPr>
        </p:nvSpPr>
        <p:spPr/>
        <p:txBody>
          <a:bodyPr/>
          <a:lstStyle/>
          <a:p>
            <a:pPr>
              <a:defRPr/>
            </a:pPr>
            <a:endParaRPr lang="zh-TW" altLang="en-US"/>
          </a:p>
        </p:txBody>
      </p:sp>
      <p:sp>
        <p:nvSpPr>
          <p:cNvPr id="7" name="投影片編號版面配置區 6"/>
          <p:cNvSpPr>
            <a:spLocks noGrp="1"/>
          </p:cNvSpPr>
          <p:nvPr>
            <p:ph type="sldNum" sz="quarter" idx="12"/>
          </p:nvPr>
        </p:nvSpPr>
        <p:spPr/>
        <p:txBody>
          <a:bodyPr/>
          <a:lstStyle/>
          <a:p>
            <a:pPr>
              <a:defRPr/>
            </a:pPr>
            <a:fld id="{A03D33C8-4B96-4248-BC05-C2EBE9765CDB}" type="slidenum">
              <a:rPr lang="zh-TW" altLang="en-US" smtClean="0"/>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圖片 7"/>
          <p:cNvPicPr>
            <a:picLocks noChangeAspect="1"/>
          </p:cNvPicPr>
          <p:nvPr/>
        </p:nvPicPr>
        <p:blipFill>
          <a:blip r:embed="rId14">
            <a:duotone>
              <a:schemeClr val="accent1"/>
              <a:srgbClr val="FFFFFF"/>
            </a:duotone>
            <a:lum bright="12000" contrast="40000"/>
          </a:blip>
          <a:stretch>
            <a:fillRect/>
          </a:stretch>
        </p:blipFill>
        <p:spPr>
          <a:xfrm>
            <a:off x="6667809" y="4915143"/>
            <a:ext cx="2476191" cy="1942857"/>
          </a:xfrm>
          <a:prstGeom prst="rect">
            <a:avLst/>
          </a:prstGeom>
          <a:noFill/>
          <a:ln>
            <a:noFill/>
          </a:ln>
        </p:spPr>
      </p:pic>
      <p:sp>
        <p:nvSpPr>
          <p:cNvPr id="10" name="矩形 9"/>
          <p:cNvSpPr/>
          <p:nvPr/>
        </p:nvSpPr>
        <p:spPr>
          <a:xfrm>
            <a:off x="0" y="0"/>
            <a:ext cx="9144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20000"/>
                </a:schemeClr>
              </a:gs>
              <a:gs pos="100000">
                <a:schemeClr val="accent1">
                  <a:tint val="50000"/>
                  <a:shade val="100000"/>
                  <a:hueMod val="100000"/>
                  <a:satMod val="500000"/>
                </a:schemeClr>
              </a:gs>
            </a:gsLst>
            <a:lin ang="18900000" scaled="1"/>
            <a:tileRect/>
          </a:gradFill>
          <a:ln w="12700" cap="rnd" cmpd="sng" algn="ctr">
            <a:noFill/>
            <a:prstDash val="solid"/>
          </a:ln>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sp>
        <p:nvSpPr>
          <p:cNvPr id="11" name="矩形 10"/>
          <p:cNvSpPr/>
          <p:nvPr/>
        </p:nvSpPr>
        <p:spPr>
          <a:xfrm>
            <a:off x="0" y="40951"/>
            <a:ext cx="4572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5000"/>
                </a:schemeClr>
              </a:gs>
              <a:gs pos="100000">
                <a:schemeClr val="accent1">
                  <a:tint val="50000"/>
                  <a:shade val="100000"/>
                  <a:hueMod val="100000"/>
                  <a:satMod val="500000"/>
                  <a:alpha val="60000"/>
                </a:schemeClr>
              </a:gs>
            </a:gsLst>
            <a:lin ang="8100000" scaled="1"/>
            <a:tileRect/>
          </a:gradFill>
          <a:ln w="12700" cap="rnd" cmpd="sng" algn="ctr">
            <a:noFill/>
            <a:prstDash val="solid"/>
          </a:ln>
          <a:effectLst>
            <a:glow>
              <a:schemeClr val="accent1">
                <a:tint val="100000"/>
                <a:shade val="100000"/>
                <a:hueMod val="100000"/>
                <a:satMod val="100000"/>
              </a:schemeClr>
            </a:glow>
            <a:softEdge rad="12700"/>
          </a:effectLst>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pic>
        <p:nvPicPr>
          <p:cNvPr id="9" name="圖片 8"/>
          <p:cNvPicPr>
            <a:picLocks noChangeAspect="1"/>
          </p:cNvPicPr>
          <p:nvPr/>
        </p:nvPicPr>
        <p:blipFill>
          <a:blip r:embed="rId15">
            <a:duotone>
              <a:schemeClr val="accent1"/>
              <a:srgbClr val="FFFFFF"/>
            </a:duotone>
            <a:lum bright="35000" contrast="40000"/>
          </a:blip>
          <a:stretch>
            <a:fillRect/>
          </a:stretch>
        </p:blipFill>
        <p:spPr>
          <a:xfrm>
            <a:off x="0" y="6420445"/>
            <a:ext cx="9144000" cy="437555"/>
          </a:xfrm>
          <a:prstGeom prst="rect">
            <a:avLst/>
          </a:prstGeom>
          <a:noFill/>
          <a:ln>
            <a:noFill/>
          </a:ln>
          <a:effectLst/>
        </p:spPr>
      </p:pic>
      <p:sp>
        <p:nvSpPr>
          <p:cNvPr id="2" name="標題版面配置區 1"/>
          <p:cNvSpPr>
            <a:spLocks noGrp="1"/>
          </p:cNvSpPr>
          <p:nvPr>
            <p:ph type="title"/>
          </p:nvPr>
        </p:nvSpPr>
        <p:spPr>
          <a:xfrm>
            <a:off x="457200" y="274638"/>
            <a:ext cx="8229600" cy="1143000"/>
          </a:xfrm>
          <a:prstGeom prst="rect">
            <a:avLst/>
          </a:prstGeom>
        </p:spPr>
        <p:txBody>
          <a:bodyPr vert="horz" rtlCol="0" anchor="ctr">
            <a:normAutofit/>
          </a:bodyPr>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zh-TW" altLang="en-US"/>
              <a:t>按一下以編輯母片文字樣式</a:t>
            </a:r>
          </a:p>
          <a:p>
            <a:pPr lvl="1" eaLnBrk="1" latinLnBrk="0" hangingPunct="1"/>
            <a:r>
              <a:rPr kumimoji="0" lang="zh-TW" altLang="en-US"/>
              <a:t>第二層</a:t>
            </a:r>
          </a:p>
          <a:p>
            <a:pPr lvl="2" eaLnBrk="1" latinLnBrk="0" hangingPunct="1"/>
            <a:r>
              <a:rPr kumimoji="0" lang="zh-TW" altLang="en-US"/>
              <a:t>第三層</a:t>
            </a:r>
          </a:p>
          <a:p>
            <a:pPr lvl="3" eaLnBrk="1" latinLnBrk="0" hangingPunct="1"/>
            <a:r>
              <a:rPr kumimoji="0" lang="zh-TW" altLang="en-US"/>
              <a:t>第四層</a:t>
            </a:r>
          </a:p>
          <a:p>
            <a:pPr lvl="4" eaLnBrk="1" latinLnBrk="0" hangingPunct="1"/>
            <a:r>
              <a:rPr kumimoji="0" lang="zh-TW" altLang="en-US"/>
              <a:t>第五層</a:t>
            </a:r>
            <a:endParaRPr kumimoji="0" 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rtlCol="0" anchor="ctr"/>
          <a:lstStyle>
            <a:lvl1pPr algn="l" eaLnBrk="1" latinLnBrk="0" hangingPunct="1">
              <a:defRPr kumimoji="0" sz="1200">
                <a:solidFill>
                  <a:schemeClr val="tx1">
                    <a:tint val="75000"/>
                  </a:schemeClr>
                </a:solidFill>
              </a:defRPr>
            </a:lvl1pPr>
          </a:lstStyle>
          <a:p>
            <a:pPr>
              <a:defRPr/>
            </a:pPr>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1">
                    <a:tint val="75000"/>
                  </a:schemeClr>
                </a:solidFill>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rtlCol="0" anchor="ctr"/>
          <a:lstStyle>
            <a:lvl1pPr algn="r" eaLnBrk="1" latinLnBrk="0" hangingPunct="1">
              <a:defRPr kumimoji="0" sz="1200">
                <a:solidFill>
                  <a:schemeClr val="tx1">
                    <a:tint val="75000"/>
                  </a:schemeClr>
                </a:solidFill>
              </a:defRPr>
            </a:lvl1pPr>
          </a:lstStyle>
          <a:p>
            <a:pPr>
              <a:defRPr/>
            </a:pPr>
            <a:fld id="{0D7FFAB9-36E6-4AC1-8F8D-870B59B00589}" type="slidenum">
              <a:rPr lang="zh-TW" altLang="en-US" smtClean="0"/>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Lst>
  <p:hf hdr="0" ftr="0" dt="0"/>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s://law.dgbas.gov.tw/LawContent.aspx?id=FL017585" TargetMode="Externa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hyperlink" Target="https://www.nstc.gov.tw/" TargetMode="External"/><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Colors" Target="../diagrams/colors8.xml"/><Relationship Id="rId11" Type="http://schemas.openxmlformats.org/officeDocument/2006/relationships/hyperlink" Target="https://rdsotc.hk.edu.tw/category/%e5%9c%8b%e7%a7%91%e6%9c%83%e7%9b%b8%e9%97%9c%e8%be%a6%e6%b3%95%e5%8f%8a%e8%a1%a8%e6%a0%bc/" TargetMode="External"/><Relationship Id="rId5" Type="http://schemas.openxmlformats.org/officeDocument/2006/relationships/diagramQuickStyle" Target="../diagrams/quickStyle8.xml"/><Relationship Id="rId10" Type="http://schemas.openxmlformats.org/officeDocument/2006/relationships/hyperlink" Target="https://rdsotc.hk.edu.tw/" TargetMode="External"/><Relationship Id="rId4" Type="http://schemas.openxmlformats.org/officeDocument/2006/relationships/diagramLayout" Target="../diagrams/layout8.xml"/><Relationship Id="rId9" Type="http://schemas.openxmlformats.org/officeDocument/2006/relationships/hyperlink" Target="https://www.nstc.gov.tw/folksonomy/list/3555dc27-f75a-491d-b9b2-ab66c156801f?l=ch" TargetMode="Externa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cls.hk.edu.tw/%e6%8e%a1%e8%b3%bc%e4%bd%9c%e6%a5%ad%e6%95%99%e8%82%b2%e8%a8%93%e7%b7%b4%e7%b0%a1%e5%a0%b1/" TargetMode="External"/><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acc.hk.edu.tw/%e5%85%b6%e4%bb%96-2/"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rate.bot.com.tw/xrt/history/USD"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hyperlink" Target="https://acc.hk.edu.tw/%E6%A0%A1%E5%85%A7%E7%B6%93%E8%B2%BB/"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s://acc.hk.edu.tw/wp-content/plugins/download-attachments/includes/download.php?id=793" TargetMode="External"/><Relationship Id="rId13" Type="http://schemas.openxmlformats.org/officeDocument/2006/relationships/hyperlink" Target="https://acc.hk.edu.tw/wp-content/plugins/download-attachments/includes/download.php?id=777" TargetMode="External"/><Relationship Id="rId3" Type="http://schemas.openxmlformats.org/officeDocument/2006/relationships/image" Target="../media/image41.png"/><Relationship Id="rId7" Type="http://schemas.openxmlformats.org/officeDocument/2006/relationships/hyperlink" Target="https://acc.hk.edu.tw/wp-content/plugins/download-attachments/includes/download.php?id=770" TargetMode="External"/><Relationship Id="rId12" Type="http://schemas.openxmlformats.org/officeDocument/2006/relationships/hyperlink" Target="https://acc.hk.edu.tw/wp-content/plugins/download-attachments/includes/download.php?id=776"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hyperlink" Target="https://acc.hk.edu.tw/wp-content/plugins/download-attachments/includes/download.php?id=773" TargetMode="External"/><Relationship Id="rId11" Type="http://schemas.openxmlformats.org/officeDocument/2006/relationships/hyperlink" Target="https://acc.hk.edu.tw/wp-content/plugins/download-attachments/includes/download.php?id=772" TargetMode="External"/><Relationship Id="rId5" Type="http://schemas.openxmlformats.org/officeDocument/2006/relationships/hyperlink" Target="https://acc.hk.edu.tw/wp-content/plugins/download-attachments/includes/download.php?id=784" TargetMode="External"/><Relationship Id="rId10" Type="http://schemas.openxmlformats.org/officeDocument/2006/relationships/hyperlink" Target="https://acc.hk.edu.tw/wp-content/plugins/download-attachments/includes/download.php?id=775" TargetMode="External"/><Relationship Id="rId4" Type="http://schemas.openxmlformats.org/officeDocument/2006/relationships/hyperlink" Target="https://acc.hk.edu.tw/%e8%b2%a1%e5%8b%99%e7%b3%bb%e7%b5%b1%e6%93%8d%e4%bd%9c%e6%89%8b%e5%86%8a/" TargetMode="External"/><Relationship Id="rId9" Type="http://schemas.openxmlformats.org/officeDocument/2006/relationships/hyperlink" Target="https://acc.hk.edu.tw/wp-content/plugins/download-attachments/includes/download.php?id=771" TargetMode="External"/><Relationship Id="rId14" Type="http://schemas.openxmlformats.org/officeDocument/2006/relationships/hyperlink" Target="https://acc.hk.edu.tw/wp-content/plugins/download-attachments/includes/download.php?id=774"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edu.law.moe.gov.tw/LawContent.aspx?id=GL002299&amp;kw=%E5%90%84%E9%A1%9E%E6%9C%83%E8%AD%B0%E8%AC%9B%E7%BF%92%E8%A8%93%E7%B7%B4%E8%88%87%E7%A0%94%E8%A8%8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www.mol.gov.tw/media/chsb4f5n/%E9%99%84%E4%BB%B61%E5%8B%9E%E9%9B%87%E9%9B%99%E6%96%B9%E7%B4%84%E5%AE%9A%E5%B7%A5%E8%B3%87%E7%B5%A6%E4%BB%98%E6%97%A5%E5%8F%8A%E5%B7%A5%E8%B3%87%E7%B5%A6%E4%BB%98%E6%8C%87%E5%B0%8E%E5%8E%9F%E5%89%87.pdf?mediaDL=true"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5" name="直線接點 4">
            <a:extLst>
              <a:ext uri="{FF2B5EF4-FFF2-40B4-BE49-F238E27FC236}">
                <a16:creationId xmlns:a16="http://schemas.microsoft.com/office/drawing/2014/main" id="{389E6DFE-EBD2-426E-8067-2CCD5FE9058B}"/>
              </a:ext>
            </a:extLst>
          </p:cNvPr>
          <p:cNvCxnSpPr/>
          <p:nvPr/>
        </p:nvCxnSpPr>
        <p:spPr>
          <a:xfrm rot="5400000" flipH="1" flipV="1">
            <a:off x="-1074758" y="3426612"/>
            <a:ext cx="3577444" cy="8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線接點 5">
            <a:extLst>
              <a:ext uri="{FF2B5EF4-FFF2-40B4-BE49-F238E27FC236}">
                <a16:creationId xmlns:a16="http://schemas.microsoft.com/office/drawing/2014/main" id="{4F2ECD7D-3255-4B2D-988E-4540367F3E03}"/>
              </a:ext>
            </a:extLst>
          </p:cNvPr>
          <p:cNvCxnSpPr/>
          <p:nvPr/>
        </p:nvCxnSpPr>
        <p:spPr>
          <a:xfrm flipV="1">
            <a:off x="390525" y="4329120"/>
            <a:ext cx="6238875" cy="285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接點 6">
            <a:extLst>
              <a:ext uri="{FF2B5EF4-FFF2-40B4-BE49-F238E27FC236}">
                <a16:creationId xmlns:a16="http://schemas.microsoft.com/office/drawing/2014/main" id="{E5B22D01-6632-43BB-ABE3-10A6E192FC03}"/>
              </a:ext>
            </a:extLst>
          </p:cNvPr>
          <p:cNvCxnSpPr/>
          <p:nvPr/>
        </p:nvCxnSpPr>
        <p:spPr>
          <a:xfrm rot="5400000" flipH="1" flipV="1">
            <a:off x="-1536744" y="3321049"/>
            <a:ext cx="4786346"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子標題 2"/>
          <p:cNvSpPr txBox="1">
            <a:spLocks/>
          </p:cNvSpPr>
          <p:nvPr/>
        </p:nvSpPr>
        <p:spPr>
          <a:xfrm>
            <a:off x="2743200" y="4149725"/>
            <a:ext cx="6400800" cy="1755775"/>
          </a:xfrm>
          <a:prstGeom prst="rect">
            <a:avLst/>
          </a:prstGeom>
        </p:spPr>
        <p:txBody>
          <a:bodyPr vert="horz" rtlCol="0">
            <a:normAutofit/>
          </a:bodyPr>
          <a:lst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fontAlgn="auto">
              <a:spcAft>
                <a:spcPts val="0"/>
              </a:spcAft>
              <a:buFont typeface="Arial" pitchFamily="34" charset="0"/>
              <a:buNone/>
            </a:pPr>
            <a:r>
              <a:rPr kumimoji="1" lang="zh-TW" altLang="en-US">
                <a:solidFill>
                  <a:srgbClr val="57576E"/>
                </a:solidFill>
              </a:rPr>
              <a:t>                              </a:t>
            </a:r>
          </a:p>
          <a:p>
            <a:pPr marL="0" indent="0" fontAlgn="auto">
              <a:spcAft>
                <a:spcPts val="0"/>
              </a:spcAft>
              <a:buFont typeface="Arial" pitchFamily="34" charset="0"/>
              <a:buNone/>
            </a:pPr>
            <a:r>
              <a:rPr kumimoji="1" lang="zh-TW" altLang="en-US" b="1">
                <a:latin typeface="微軟正黑體" pitchFamily="34" charset="-120"/>
              </a:rPr>
              <a:t>               </a:t>
            </a:r>
            <a:r>
              <a:rPr kumimoji="1" lang="zh-TW" altLang="en-US" sz="2400" b="1">
                <a:latin typeface="標楷體" pitchFamily="65" charset="-120"/>
                <a:ea typeface="標楷體" pitchFamily="65" charset="-120"/>
              </a:rPr>
              <a:t>主講人</a:t>
            </a:r>
            <a:r>
              <a:rPr kumimoji="1" lang="en-US" altLang="zh-TW" sz="2400" b="1">
                <a:latin typeface="標楷體" pitchFamily="65" charset="-120"/>
                <a:ea typeface="標楷體" pitchFamily="65" charset="-120"/>
              </a:rPr>
              <a:t>: </a:t>
            </a:r>
            <a:r>
              <a:rPr kumimoji="1" lang="zh-TW" altLang="en-US" sz="2400" b="1">
                <a:latin typeface="標楷體" pitchFamily="65" charset="-120"/>
                <a:ea typeface="標楷體" pitchFamily="65" charset="-120"/>
              </a:rPr>
              <a:t>會計室</a:t>
            </a:r>
            <a:r>
              <a:rPr kumimoji="1" lang="en-US" altLang="zh-TW" sz="2400" b="1">
                <a:latin typeface="標楷體" pitchFamily="65" charset="-120"/>
                <a:ea typeface="標楷體" pitchFamily="65" charset="-120"/>
              </a:rPr>
              <a:t>  </a:t>
            </a:r>
            <a:r>
              <a:rPr kumimoji="1" lang="zh-TW" altLang="en-US" sz="2400" b="1">
                <a:latin typeface="標楷體" pitchFamily="65" charset="-120"/>
                <a:ea typeface="標楷體" pitchFamily="65" charset="-120"/>
              </a:rPr>
              <a:t>洪偉倫</a:t>
            </a:r>
            <a:endParaRPr kumimoji="1" lang="zh-TW" altLang="en-US" sz="2400" b="1" dirty="0">
              <a:latin typeface="標楷體" pitchFamily="65" charset="-120"/>
              <a:ea typeface="標楷體" pitchFamily="65" charset="-120"/>
            </a:endParaRPr>
          </a:p>
        </p:txBody>
      </p:sp>
      <p:sp>
        <p:nvSpPr>
          <p:cNvPr id="9" name="WordArt 5"/>
          <p:cNvSpPr>
            <a:spLocks noChangeArrowheads="1" noChangeShapeType="1" noTextEdit="1"/>
          </p:cNvSpPr>
          <p:nvPr/>
        </p:nvSpPr>
        <p:spPr bwMode="auto">
          <a:xfrm>
            <a:off x="1042988" y="2276475"/>
            <a:ext cx="6049292" cy="158457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zh-TW" altLang="en-US" sz="2300" kern="10" dirty="0">
                <a:solidFill>
                  <a:srgbClr val="0070C0"/>
                </a:solidFill>
                <a:effectLst>
                  <a:outerShdw dist="45791" dir="2021404" algn="ctr" rotWithShape="0">
                    <a:srgbClr val="B2B2B2">
                      <a:alpha val="79999"/>
                    </a:srgbClr>
                  </a:outerShdw>
                </a:effectLst>
                <a:latin typeface="華康特粗楷體(P)" panose="02010600010101010101" pitchFamily="2" charset="-120"/>
                <a:ea typeface="華康特粗楷體(P)" panose="02010600010101010101" pitchFamily="2" charset="-120"/>
              </a:rPr>
              <a:t>經費支用核銷說明會</a:t>
            </a:r>
          </a:p>
        </p:txBody>
      </p:sp>
      <p:sp>
        <p:nvSpPr>
          <p:cNvPr id="2" name="投影片編號版面配置區 1">
            <a:extLst>
              <a:ext uri="{FF2B5EF4-FFF2-40B4-BE49-F238E27FC236}">
                <a16:creationId xmlns:a16="http://schemas.microsoft.com/office/drawing/2014/main" id="{86C31F40-D7DD-4505-B28C-D7795CFAAA04}"/>
              </a:ext>
            </a:extLst>
          </p:cNvPr>
          <p:cNvSpPr>
            <a:spLocks noGrp="1"/>
          </p:cNvSpPr>
          <p:nvPr>
            <p:ph type="sldNum" sz="quarter" idx="12"/>
          </p:nvPr>
        </p:nvSpPr>
        <p:spPr/>
        <p:txBody>
          <a:bodyPr/>
          <a:lstStyle/>
          <a:p>
            <a:pPr>
              <a:defRPr/>
            </a:pPr>
            <a:fld id="{FA023A8E-6F63-491D-8C89-BE1AD999F6B4}" type="slidenum">
              <a:rPr lang="zh-TW" altLang="en-US" smtClean="0"/>
              <a:pPr>
                <a:defRPr/>
              </a:pPr>
              <a:t>0</a:t>
            </a:fld>
            <a:endParaRPr lang="zh-TW" altLang="en-US"/>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0" name="投影片編號版面配置區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1BB157E2-D7DF-4E19-87F6-E6D815B1CF2C}" type="slidenum">
              <a:rPr lang="en-US" altLang="zh-TW"/>
              <a:pPr>
                <a:defRPr/>
              </a:pPr>
              <a:t>9</a:t>
            </a:fld>
            <a:endParaRPr lang="en-US" altLang="zh-TW" dirty="0"/>
          </a:p>
        </p:txBody>
      </p:sp>
      <p:sp>
        <p:nvSpPr>
          <p:cNvPr id="5"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pPr fontAlgn="auto">
              <a:spcAft>
                <a:spcPts val="0"/>
              </a:spcAft>
              <a:defRPr/>
            </a:pPr>
            <a:r>
              <a:rPr lang="zh-TW" altLang="en-US" sz="2000" b="1" dirty="0">
                <a:solidFill>
                  <a:schemeClr val="tx1"/>
                </a:solidFill>
                <a:latin typeface="標楷體" pitchFamily="65" charset="-120"/>
                <a:ea typeface="標楷體" pitchFamily="65" charset="-120"/>
              </a:rPr>
              <a:t>住宿、交通費、膳費</a:t>
            </a:r>
            <a:endParaRPr lang="en-US" altLang="zh-TW" sz="2000" b="1" dirty="0">
              <a:solidFill>
                <a:schemeClr val="tx1"/>
              </a:solidFill>
              <a:latin typeface="標楷體" pitchFamily="65" charset="-120"/>
              <a:ea typeface="標楷體" pitchFamily="65" charset="-120"/>
            </a:endParaRPr>
          </a:p>
          <a:p>
            <a:pPr fontAlgn="auto">
              <a:spcAft>
                <a:spcPts val="0"/>
              </a:spcAft>
              <a:defRPr/>
            </a:pPr>
            <a:r>
              <a:rPr lang="zh-TW" altLang="en-US" sz="2000" b="1" dirty="0">
                <a:solidFill>
                  <a:schemeClr val="tx1"/>
                </a:solidFill>
                <a:latin typeface="標楷體" pitchFamily="65" charset="-120"/>
                <a:ea typeface="標楷體" pitchFamily="65" charset="-120"/>
              </a:rPr>
              <a:t>學校與中央機關比較表</a:t>
            </a:r>
          </a:p>
        </p:txBody>
      </p:sp>
      <p:pic>
        <p:nvPicPr>
          <p:cNvPr id="10" name="圖片 9">
            <a:extLst>
              <a:ext uri="{FF2B5EF4-FFF2-40B4-BE49-F238E27FC236}">
                <a16:creationId xmlns:a16="http://schemas.microsoft.com/office/drawing/2014/main" id="{EFB30E11-6AF8-4F82-A0DD-830DEC7B21F1}"/>
              </a:ext>
            </a:extLst>
          </p:cNvPr>
          <p:cNvPicPr>
            <a:picLocks noChangeAspect="1"/>
          </p:cNvPicPr>
          <p:nvPr/>
        </p:nvPicPr>
        <p:blipFill>
          <a:blip r:embed="rId3"/>
          <a:stretch>
            <a:fillRect/>
          </a:stretch>
        </p:blipFill>
        <p:spPr>
          <a:xfrm>
            <a:off x="107504" y="1268760"/>
            <a:ext cx="4251392" cy="4544591"/>
          </a:xfrm>
          <a:prstGeom prst="rect">
            <a:avLst/>
          </a:prstGeom>
        </p:spPr>
      </p:pic>
      <p:pic>
        <p:nvPicPr>
          <p:cNvPr id="11" name="圖片 10">
            <a:extLst>
              <a:ext uri="{FF2B5EF4-FFF2-40B4-BE49-F238E27FC236}">
                <a16:creationId xmlns:a16="http://schemas.microsoft.com/office/drawing/2014/main" id="{36E15BA7-4B63-493F-AD15-1F5221940C68}"/>
              </a:ext>
            </a:extLst>
          </p:cNvPr>
          <p:cNvPicPr>
            <a:picLocks noChangeAspect="1"/>
          </p:cNvPicPr>
          <p:nvPr/>
        </p:nvPicPr>
        <p:blipFill>
          <a:blip r:embed="rId4"/>
          <a:stretch>
            <a:fillRect/>
          </a:stretch>
        </p:blipFill>
        <p:spPr>
          <a:xfrm>
            <a:off x="4427984" y="1267891"/>
            <a:ext cx="4533584" cy="3796101"/>
          </a:xfrm>
          <a:prstGeom prst="rect">
            <a:avLst/>
          </a:prstGeom>
        </p:spPr>
      </p:pic>
      <p:sp>
        <p:nvSpPr>
          <p:cNvPr id="12" name="矩形 11">
            <a:extLst>
              <a:ext uri="{FF2B5EF4-FFF2-40B4-BE49-F238E27FC236}">
                <a16:creationId xmlns:a16="http://schemas.microsoft.com/office/drawing/2014/main" id="{80E02D2C-CF36-4C4F-B831-65575F8A616B}"/>
              </a:ext>
            </a:extLst>
          </p:cNvPr>
          <p:cNvSpPr/>
          <p:nvPr/>
        </p:nvSpPr>
        <p:spPr>
          <a:xfrm>
            <a:off x="899592" y="1267891"/>
            <a:ext cx="1296144" cy="2255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13" name="矩形 12">
            <a:extLst>
              <a:ext uri="{FF2B5EF4-FFF2-40B4-BE49-F238E27FC236}">
                <a16:creationId xmlns:a16="http://schemas.microsoft.com/office/drawing/2014/main" id="{06546FCD-017E-47E6-B492-2A2CE3662A8B}"/>
              </a:ext>
            </a:extLst>
          </p:cNvPr>
          <p:cNvSpPr/>
          <p:nvPr/>
        </p:nvSpPr>
        <p:spPr>
          <a:xfrm>
            <a:off x="5150984" y="1267891"/>
            <a:ext cx="1292680" cy="2255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8" name="矩形 7">
            <a:extLst>
              <a:ext uri="{FF2B5EF4-FFF2-40B4-BE49-F238E27FC236}">
                <a16:creationId xmlns:a16="http://schemas.microsoft.com/office/drawing/2014/main" id="{A197A273-1001-4168-8E07-9DB73B41332F}"/>
              </a:ext>
            </a:extLst>
          </p:cNvPr>
          <p:cNvSpPr/>
          <p:nvPr/>
        </p:nvSpPr>
        <p:spPr>
          <a:xfrm>
            <a:off x="107504" y="2276872"/>
            <a:ext cx="4251392" cy="15121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14" name="矩形 13">
            <a:extLst>
              <a:ext uri="{FF2B5EF4-FFF2-40B4-BE49-F238E27FC236}">
                <a16:creationId xmlns:a16="http://schemas.microsoft.com/office/drawing/2014/main" id="{8949BD13-20D1-4E88-9829-39253F1E133C}"/>
              </a:ext>
            </a:extLst>
          </p:cNvPr>
          <p:cNvSpPr/>
          <p:nvPr/>
        </p:nvSpPr>
        <p:spPr>
          <a:xfrm>
            <a:off x="4446792" y="1661204"/>
            <a:ext cx="4445687" cy="18398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15" name="矩形 14">
            <a:extLst>
              <a:ext uri="{FF2B5EF4-FFF2-40B4-BE49-F238E27FC236}">
                <a16:creationId xmlns:a16="http://schemas.microsoft.com/office/drawing/2014/main" id="{9C11895B-F589-47F7-B9AA-3CAD119A565F}"/>
              </a:ext>
            </a:extLst>
          </p:cNvPr>
          <p:cNvSpPr/>
          <p:nvPr/>
        </p:nvSpPr>
        <p:spPr>
          <a:xfrm>
            <a:off x="107504" y="3645024"/>
            <a:ext cx="4251392" cy="6480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16" name="矩形 15">
            <a:extLst>
              <a:ext uri="{FF2B5EF4-FFF2-40B4-BE49-F238E27FC236}">
                <a16:creationId xmlns:a16="http://schemas.microsoft.com/office/drawing/2014/main" id="{8ADB13D7-ACB2-4891-B18F-DACFE92B7BA1}"/>
              </a:ext>
            </a:extLst>
          </p:cNvPr>
          <p:cNvSpPr/>
          <p:nvPr/>
        </p:nvSpPr>
        <p:spPr>
          <a:xfrm>
            <a:off x="4435407" y="3421216"/>
            <a:ext cx="4457071" cy="9438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17" name="矩形 16">
            <a:extLst>
              <a:ext uri="{FF2B5EF4-FFF2-40B4-BE49-F238E27FC236}">
                <a16:creationId xmlns:a16="http://schemas.microsoft.com/office/drawing/2014/main" id="{6DF41167-C890-4CE9-A14D-A1D6CCF8B407}"/>
              </a:ext>
            </a:extLst>
          </p:cNvPr>
          <p:cNvSpPr/>
          <p:nvPr/>
        </p:nvSpPr>
        <p:spPr>
          <a:xfrm>
            <a:off x="107502" y="4221088"/>
            <a:ext cx="4251392" cy="12241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18" name="矩形 17">
            <a:extLst>
              <a:ext uri="{FF2B5EF4-FFF2-40B4-BE49-F238E27FC236}">
                <a16:creationId xmlns:a16="http://schemas.microsoft.com/office/drawing/2014/main" id="{47217141-A242-404B-BB83-018FF7A60214}"/>
              </a:ext>
            </a:extLst>
          </p:cNvPr>
          <p:cNvSpPr/>
          <p:nvPr/>
        </p:nvSpPr>
        <p:spPr>
          <a:xfrm>
            <a:off x="4435406" y="4293095"/>
            <a:ext cx="4445686" cy="7708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19" name="書卷 (水平) 34">
            <a:extLst>
              <a:ext uri="{FF2B5EF4-FFF2-40B4-BE49-F238E27FC236}">
                <a16:creationId xmlns:a16="http://schemas.microsoft.com/office/drawing/2014/main" id="{B26FAF41-EBEA-4C74-9BA9-F721A9311405}"/>
              </a:ext>
            </a:extLst>
          </p:cNvPr>
          <p:cNvSpPr/>
          <p:nvPr/>
        </p:nvSpPr>
        <p:spPr>
          <a:xfrm>
            <a:off x="4639026" y="5261020"/>
            <a:ext cx="2316596" cy="690657"/>
          </a:xfrm>
          <a:prstGeom prst="horizontalScroll">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b="1" dirty="0">
                <a:solidFill>
                  <a:srgbClr val="0000FF"/>
                </a:solidFill>
                <a:latin typeface="標楷體" panose="03000509000000000000" pitchFamily="65" charset="-120"/>
                <a:ea typeface="標楷體" panose="03000509000000000000" pitchFamily="65" charset="-120"/>
                <a:hlinkClick r:id="rId5"/>
              </a:rPr>
              <a:t>國內差旅費報支數額表</a:t>
            </a:r>
            <a:endParaRPr lang="en-US" altLang="zh-TW" sz="1400" b="1" dirty="0">
              <a:solidFill>
                <a:srgbClr val="0000FF"/>
              </a:solidFill>
              <a:latin typeface="標楷體" panose="03000509000000000000" pitchFamily="65" charset="-120"/>
              <a:ea typeface="標楷體" panose="03000509000000000000" pitchFamily="65" charset="-120"/>
              <a:hlinkClick r:id="rId5"/>
            </a:endParaRPr>
          </a:p>
          <a:p>
            <a:pPr algn="ctr"/>
            <a:r>
              <a:rPr lang="zh-TW" altLang="en-US" sz="1400" b="1" dirty="0">
                <a:solidFill>
                  <a:srgbClr val="0000FF"/>
                </a:solidFill>
                <a:latin typeface="標楷體" panose="03000509000000000000" pitchFamily="65" charset="-120"/>
                <a:ea typeface="標楷體" panose="03000509000000000000" pitchFamily="65" charset="-120"/>
                <a:hlinkClick r:id="rId5"/>
              </a:rPr>
              <a:t>新修正金額</a:t>
            </a:r>
            <a:r>
              <a:rPr lang="en-US" altLang="zh-TW" sz="1400" b="1" dirty="0">
                <a:solidFill>
                  <a:srgbClr val="0000FF"/>
                </a:solidFill>
                <a:latin typeface="標楷體" panose="03000509000000000000" pitchFamily="65" charset="-120"/>
                <a:ea typeface="標楷體" panose="03000509000000000000" pitchFamily="65" charset="-120"/>
                <a:hlinkClick r:id="rId5"/>
              </a:rPr>
              <a:t>114/1/1</a:t>
            </a:r>
            <a:r>
              <a:rPr lang="zh-TW" altLang="en-US" sz="1400" b="1" dirty="0">
                <a:solidFill>
                  <a:srgbClr val="0000FF"/>
                </a:solidFill>
                <a:latin typeface="標楷體" panose="03000509000000000000" pitchFamily="65" charset="-120"/>
                <a:ea typeface="標楷體" panose="03000509000000000000" pitchFamily="65" charset="-120"/>
                <a:hlinkClick r:id="rId5"/>
              </a:rPr>
              <a:t>適用</a:t>
            </a:r>
            <a:endParaRPr lang="zh-TW" altLang="en-US" sz="1400" b="1" dirty="0">
              <a:solidFill>
                <a:srgbClr val="0000FF"/>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96472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0" presetClass="entr" presetSubtype="0" decel="10000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strVal val="#ppt_w+.3"/>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animEffect transition="in" filter="fade">
                                      <p:cBhvr>
                                        <p:cTn id="25" dur="1000"/>
                                        <p:tgtEl>
                                          <p:spTgt spid="8"/>
                                        </p:tgtEl>
                                      </p:cBhvr>
                                    </p:animEffect>
                                  </p:childTnLst>
                                </p:cTn>
                              </p:par>
                              <p:par>
                                <p:cTn id="26" presetID="10" presetClass="exit" presetSubtype="0" fill="hold" grpId="1" nodeType="withEffect">
                                  <p:stCondLst>
                                    <p:cond delay="0"/>
                                  </p:stCondLst>
                                  <p:childTnLst>
                                    <p:animEffect transition="out" filter="fade">
                                      <p:cBhvr>
                                        <p:cTn id="27" dur="1000"/>
                                        <p:tgtEl>
                                          <p:spTgt spid="8"/>
                                        </p:tgtEl>
                                      </p:cBhvr>
                                    </p:animEffect>
                                    <p:set>
                                      <p:cBhvr>
                                        <p:cTn id="28" dur="1" fill="hold">
                                          <p:stCondLst>
                                            <p:cond delay="999"/>
                                          </p:stCondLst>
                                        </p:cTn>
                                        <p:tgtEl>
                                          <p:spTgt spid="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strVal val="#ppt_w+.3"/>
                                          </p:val>
                                        </p:tav>
                                        <p:tav tm="100000">
                                          <p:val>
                                            <p:strVal val="#ppt_w"/>
                                          </p:val>
                                        </p:tav>
                                      </p:tavLst>
                                    </p:anim>
                                    <p:anim calcmode="lin" valueType="num">
                                      <p:cBhvr>
                                        <p:cTn id="34" dur="1000" fill="hold"/>
                                        <p:tgtEl>
                                          <p:spTgt spid="14"/>
                                        </p:tgtEl>
                                        <p:attrNameLst>
                                          <p:attrName>ppt_h</p:attrName>
                                        </p:attrNameLst>
                                      </p:cBhvr>
                                      <p:tavLst>
                                        <p:tav tm="0">
                                          <p:val>
                                            <p:strVal val="#ppt_h"/>
                                          </p:val>
                                        </p:tav>
                                        <p:tav tm="100000">
                                          <p:val>
                                            <p:strVal val="#ppt_h"/>
                                          </p:val>
                                        </p:tav>
                                      </p:tavLst>
                                    </p:anim>
                                    <p:animEffect transition="in" filter="fade">
                                      <p:cBhvr>
                                        <p:cTn id="35" dur="1000"/>
                                        <p:tgtEl>
                                          <p:spTgt spid="14"/>
                                        </p:tgtEl>
                                      </p:cBhvr>
                                    </p:animEffect>
                                  </p:childTnLst>
                                </p:cTn>
                              </p:par>
                              <p:par>
                                <p:cTn id="36" presetID="10" presetClass="exit" presetSubtype="0" fill="hold" grpId="1" nodeType="withEffect">
                                  <p:stCondLst>
                                    <p:cond delay="0"/>
                                  </p:stCondLst>
                                  <p:childTnLst>
                                    <p:animEffect transition="out" filter="fade">
                                      <p:cBhvr>
                                        <p:cTn id="37" dur="1000"/>
                                        <p:tgtEl>
                                          <p:spTgt spid="14"/>
                                        </p:tgtEl>
                                      </p:cBhvr>
                                    </p:animEffect>
                                    <p:set>
                                      <p:cBhvr>
                                        <p:cTn id="38" dur="1" fill="hold">
                                          <p:stCondLst>
                                            <p:cond delay="999"/>
                                          </p:stCondLst>
                                        </p:cTn>
                                        <p:tgtEl>
                                          <p:spTgt spid="1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50" presetClass="entr" presetSubtype="0" decel="10000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strVal val="#ppt_w+.3"/>
                                          </p:val>
                                        </p:tav>
                                        <p:tav tm="100000">
                                          <p:val>
                                            <p:strVal val="#ppt_w"/>
                                          </p:val>
                                        </p:tav>
                                      </p:tavLst>
                                    </p:anim>
                                    <p:anim calcmode="lin" valueType="num">
                                      <p:cBhvr>
                                        <p:cTn id="44" dur="1000" fill="hold"/>
                                        <p:tgtEl>
                                          <p:spTgt spid="15"/>
                                        </p:tgtEl>
                                        <p:attrNameLst>
                                          <p:attrName>ppt_h</p:attrName>
                                        </p:attrNameLst>
                                      </p:cBhvr>
                                      <p:tavLst>
                                        <p:tav tm="0">
                                          <p:val>
                                            <p:strVal val="#ppt_h"/>
                                          </p:val>
                                        </p:tav>
                                        <p:tav tm="100000">
                                          <p:val>
                                            <p:strVal val="#ppt_h"/>
                                          </p:val>
                                        </p:tav>
                                      </p:tavLst>
                                    </p:anim>
                                    <p:animEffect transition="in" filter="fade">
                                      <p:cBhvr>
                                        <p:cTn id="45" dur="1000"/>
                                        <p:tgtEl>
                                          <p:spTgt spid="15"/>
                                        </p:tgtEl>
                                      </p:cBhvr>
                                    </p:animEffect>
                                  </p:childTnLst>
                                </p:cTn>
                              </p:par>
                              <p:par>
                                <p:cTn id="46" presetID="10" presetClass="exit" presetSubtype="0" fill="hold" grpId="1" nodeType="withEffect">
                                  <p:stCondLst>
                                    <p:cond delay="0"/>
                                  </p:stCondLst>
                                  <p:childTnLst>
                                    <p:animEffect transition="out" filter="fade">
                                      <p:cBhvr>
                                        <p:cTn id="47" dur="1000"/>
                                        <p:tgtEl>
                                          <p:spTgt spid="15"/>
                                        </p:tgtEl>
                                      </p:cBhvr>
                                    </p:animEffect>
                                    <p:set>
                                      <p:cBhvr>
                                        <p:cTn id="48" dur="1" fill="hold">
                                          <p:stCondLst>
                                            <p:cond delay="999"/>
                                          </p:stCondLst>
                                        </p:cTn>
                                        <p:tgtEl>
                                          <p:spTgt spid="15"/>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50" presetClass="entr" presetSubtype="0" decel="10000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1000" fill="hold"/>
                                        <p:tgtEl>
                                          <p:spTgt spid="16"/>
                                        </p:tgtEl>
                                        <p:attrNameLst>
                                          <p:attrName>ppt_w</p:attrName>
                                        </p:attrNameLst>
                                      </p:cBhvr>
                                      <p:tavLst>
                                        <p:tav tm="0">
                                          <p:val>
                                            <p:strVal val="#ppt_w+.3"/>
                                          </p:val>
                                        </p:tav>
                                        <p:tav tm="100000">
                                          <p:val>
                                            <p:strVal val="#ppt_w"/>
                                          </p:val>
                                        </p:tav>
                                      </p:tavLst>
                                    </p:anim>
                                    <p:anim calcmode="lin" valueType="num">
                                      <p:cBhvr>
                                        <p:cTn id="54" dur="1000" fill="hold"/>
                                        <p:tgtEl>
                                          <p:spTgt spid="16"/>
                                        </p:tgtEl>
                                        <p:attrNameLst>
                                          <p:attrName>ppt_h</p:attrName>
                                        </p:attrNameLst>
                                      </p:cBhvr>
                                      <p:tavLst>
                                        <p:tav tm="0">
                                          <p:val>
                                            <p:strVal val="#ppt_h"/>
                                          </p:val>
                                        </p:tav>
                                        <p:tav tm="100000">
                                          <p:val>
                                            <p:strVal val="#ppt_h"/>
                                          </p:val>
                                        </p:tav>
                                      </p:tavLst>
                                    </p:anim>
                                    <p:animEffect transition="in" filter="fade">
                                      <p:cBhvr>
                                        <p:cTn id="55" dur="1000"/>
                                        <p:tgtEl>
                                          <p:spTgt spid="16"/>
                                        </p:tgtEl>
                                      </p:cBhvr>
                                    </p:animEffect>
                                  </p:childTnLst>
                                </p:cTn>
                              </p:par>
                              <p:par>
                                <p:cTn id="56" presetID="10" presetClass="exit" presetSubtype="0" fill="hold" grpId="1" nodeType="withEffect">
                                  <p:stCondLst>
                                    <p:cond delay="0"/>
                                  </p:stCondLst>
                                  <p:childTnLst>
                                    <p:animEffect transition="out" filter="fade">
                                      <p:cBhvr>
                                        <p:cTn id="57" dur="1000"/>
                                        <p:tgtEl>
                                          <p:spTgt spid="16"/>
                                        </p:tgtEl>
                                      </p:cBhvr>
                                    </p:animEffect>
                                    <p:set>
                                      <p:cBhvr>
                                        <p:cTn id="58" dur="1" fill="hold">
                                          <p:stCondLst>
                                            <p:cond delay="999"/>
                                          </p:stCondLst>
                                        </p:cTn>
                                        <p:tgtEl>
                                          <p:spTgt spid="1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strVal val="#ppt_w+.3"/>
                                          </p:val>
                                        </p:tav>
                                        <p:tav tm="100000">
                                          <p:val>
                                            <p:strVal val="#ppt_w"/>
                                          </p:val>
                                        </p:tav>
                                      </p:tavLst>
                                    </p:anim>
                                    <p:anim calcmode="lin" valueType="num">
                                      <p:cBhvr>
                                        <p:cTn id="64" dur="1000" fill="hold"/>
                                        <p:tgtEl>
                                          <p:spTgt spid="17"/>
                                        </p:tgtEl>
                                        <p:attrNameLst>
                                          <p:attrName>ppt_h</p:attrName>
                                        </p:attrNameLst>
                                      </p:cBhvr>
                                      <p:tavLst>
                                        <p:tav tm="0">
                                          <p:val>
                                            <p:strVal val="#ppt_h"/>
                                          </p:val>
                                        </p:tav>
                                        <p:tav tm="100000">
                                          <p:val>
                                            <p:strVal val="#ppt_h"/>
                                          </p:val>
                                        </p:tav>
                                      </p:tavLst>
                                    </p:anim>
                                    <p:animEffect transition="in" filter="fade">
                                      <p:cBhvr>
                                        <p:cTn id="65" dur="1000"/>
                                        <p:tgtEl>
                                          <p:spTgt spid="17"/>
                                        </p:tgtEl>
                                      </p:cBhvr>
                                    </p:animEffect>
                                  </p:childTnLst>
                                </p:cTn>
                              </p:par>
                              <p:par>
                                <p:cTn id="66" presetID="10" presetClass="exit" presetSubtype="0" fill="hold" grpId="1" nodeType="withEffect">
                                  <p:stCondLst>
                                    <p:cond delay="0"/>
                                  </p:stCondLst>
                                  <p:childTnLst>
                                    <p:animEffect transition="out" filter="fade">
                                      <p:cBhvr>
                                        <p:cTn id="67" dur="1000"/>
                                        <p:tgtEl>
                                          <p:spTgt spid="17"/>
                                        </p:tgtEl>
                                      </p:cBhvr>
                                    </p:animEffect>
                                    <p:set>
                                      <p:cBhvr>
                                        <p:cTn id="68" dur="1" fill="hold">
                                          <p:stCondLst>
                                            <p:cond delay="999"/>
                                          </p:stCondLst>
                                        </p:cTn>
                                        <p:tgtEl>
                                          <p:spTgt spid="17"/>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50" presetClass="entr" presetSubtype="0" decel="100000"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p:cTn id="73" dur="1000" fill="hold"/>
                                        <p:tgtEl>
                                          <p:spTgt spid="18"/>
                                        </p:tgtEl>
                                        <p:attrNameLst>
                                          <p:attrName>ppt_w</p:attrName>
                                        </p:attrNameLst>
                                      </p:cBhvr>
                                      <p:tavLst>
                                        <p:tav tm="0">
                                          <p:val>
                                            <p:strVal val="#ppt_w+.3"/>
                                          </p:val>
                                        </p:tav>
                                        <p:tav tm="100000">
                                          <p:val>
                                            <p:strVal val="#ppt_w"/>
                                          </p:val>
                                        </p:tav>
                                      </p:tavLst>
                                    </p:anim>
                                    <p:anim calcmode="lin" valueType="num">
                                      <p:cBhvr>
                                        <p:cTn id="74" dur="1000" fill="hold"/>
                                        <p:tgtEl>
                                          <p:spTgt spid="18"/>
                                        </p:tgtEl>
                                        <p:attrNameLst>
                                          <p:attrName>ppt_h</p:attrName>
                                        </p:attrNameLst>
                                      </p:cBhvr>
                                      <p:tavLst>
                                        <p:tav tm="0">
                                          <p:val>
                                            <p:strVal val="#ppt_h"/>
                                          </p:val>
                                        </p:tav>
                                        <p:tav tm="100000">
                                          <p:val>
                                            <p:strVal val="#ppt_h"/>
                                          </p:val>
                                        </p:tav>
                                      </p:tavLst>
                                    </p:anim>
                                    <p:animEffect transition="in" filter="fade">
                                      <p:cBhvr>
                                        <p:cTn id="75" dur="1000"/>
                                        <p:tgtEl>
                                          <p:spTgt spid="18"/>
                                        </p:tgtEl>
                                      </p:cBhvr>
                                    </p:animEffect>
                                  </p:childTnLst>
                                </p:cTn>
                              </p:par>
                              <p:par>
                                <p:cTn id="76" presetID="10" presetClass="exit" presetSubtype="0" fill="hold" grpId="1" nodeType="withEffect">
                                  <p:stCondLst>
                                    <p:cond delay="0"/>
                                  </p:stCondLst>
                                  <p:childTnLst>
                                    <p:animEffect transition="out" filter="fade">
                                      <p:cBhvr>
                                        <p:cTn id="77" dur="1000"/>
                                        <p:tgtEl>
                                          <p:spTgt spid="18"/>
                                        </p:tgtEl>
                                      </p:cBhvr>
                                    </p:animEffect>
                                    <p:set>
                                      <p:cBhvr>
                                        <p:cTn id="78" dur="1" fill="hold">
                                          <p:stCondLst>
                                            <p:cond delay="999"/>
                                          </p:stCondLst>
                                        </p:cTn>
                                        <p:tgtEl>
                                          <p:spTgt spid="18"/>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8"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月亮 14"/>
          <p:cNvSpPr/>
          <p:nvPr/>
        </p:nvSpPr>
        <p:spPr>
          <a:xfrm rot="19770658">
            <a:off x="294158" y="521707"/>
            <a:ext cx="8407435" cy="7284720"/>
          </a:xfrm>
          <a:custGeom>
            <a:avLst/>
            <a:gdLst/>
            <a:ahLst/>
            <a:cxnLst/>
            <a:rect l="l" t="t" r="r" b="b"/>
            <a:pathLst>
              <a:path w="8407435" h="7284720">
                <a:moveTo>
                  <a:pt x="7485725" y="2817199"/>
                </a:moveTo>
                <a:cubicBezTo>
                  <a:pt x="7430787" y="2872232"/>
                  <a:pt x="7386719" y="2930275"/>
                  <a:pt x="7356156" y="2991600"/>
                </a:cubicBezTo>
                <a:lnTo>
                  <a:pt x="8248500" y="3517001"/>
                </a:lnTo>
                <a:cubicBezTo>
                  <a:pt x="8401995" y="3607377"/>
                  <a:pt x="8453164" y="3805074"/>
                  <a:pt x="8362788" y="3958569"/>
                </a:cubicBezTo>
                <a:lnTo>
                  <a:pt x="6497971" y="7125785"/>
                </a:lnTo>
                <a:cubicBezTo>
                  <a:pt x="6407595" y="7279280"/>
                  <a:pt x="6209899" y="7330448"/>
                  <a:pt x="6056404" y="7240073"/>
                </a:cubicBezTo>
                <a:lnTo>
                  <a:pt x="158935" y="3767718"/>
                </a:lnTo>
                <a:cubicBezTo>
                  <a:pt x="5440" y="3677342"/>
                  <a:pt x="-45728" y="3479645"/>
                  <a:pt x="44647" y="3326150"/>
                </a:cubicBezTo>
                <a:lnTo>
                  <a:pt x="1909464" y="158934"/>
                </a:lnTo>
                <a:cubicBezTo>
                  <a:pt x="1999840" y="5439"/>
                  <a:pt x="2197537" y="-45729"/>
                  <a:pt x="2351032" y="44647"/>
                </a:cubicBezTo>
                <a:lnTo>
                  <a:pt x="7152523" y="2871704"/>
                </a:lnTo>
                <a:cubicBezTo>
                  <a:pt x="7251524" y="2836124"/>
                  <a:pt x="7365148" y="2817199"/>
                  <a:pt x="7485725" y="2817199"/>
                </a:cubicBezTo>
                <a:close/>
              </a:path>
            </a:pathLst>
          </a:custGeom>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zh-TW" altLang="en-US" dirty="0"/>
          </a:p>
        </p:txBody>
      </p:sp>
      <p:sp>
        <p:nvSpPr>
          <p:cNvPr id="9220" name="投影片編號版面配置區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1BB157E2-D7DF-4E19-87F6-E6D815B1CF2C}" type="slidenum">
              <a:rPr lang="en-US" altLang="zh-TW"/>
              <a:pPr>
                <a:defRPr/>
              </a:pPr>
              <a:t>10</a:t>
            </a:fld>
            <a:endParaRPr lang="en-US" altLang="zh-TW" dirty="0"/>
          </a:p>
        </p:txBody>
      </p:sp>
      <p:sp>
        <p:nvSpPr>
          <p:cNvPr id="5"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pPr fontAlgn="auto">
              <a:spcAft>
                <a:spcPts val="0"/>
              </a:spcAft>
              <a:defRPr/>
            </a:pPr>
            <a:r>
              <a:rPr lang="zh-TW" altLang="en-US" sz="2000" b="1">
                <a:solidFill>
                  <a:schemeClr val="tx1"/>
                </a:solidFill>
                <a:latin typeface="標楷體" pitchFamily="65" charset="-120"/>
                <a:ea typeface="標楷體" pitchFamily="65" charset="-120"/>
              </a:rPr>
              <a:t>一、相關法令依據</a:t>
            </a:r>
            <a:endParaRPr lang="zh-TW" altLang="en-US" sz="2000" b="1" dirty="0">
              <a:solidFill>
                <a:schemeClr val="tx1"/>
              </a:solidFill>
              <a:latin typeface="標楷體" pitchFamily="65" charset="-120"/>
              <a:ea typeface="標楷體" pitchFamily="65" charset="-120"/>
            </a:endParaRPr>
          </a:p>
        </p:txBody>
      </p:sp>
      <p:graphicFrame>
        <p:nvGraphicFramePr>
          <p:cNvPr id="9" name="資料庫圖表 8"/>
          <p:cNvGraphicFramePr/>
          <p:nvPr>
            <p:extLst>
              <p:ext uri="{D42A27DB-BD31-4B8C-83A1-F6EECF244321}">
                <p14:modId xmlns:p14="http://schemas.microsoft.com/office/powerpoint/2010/main" val="3263447831"/>
              </p:ext>
            </p:extLst>
          </p:nvPr>
        </p:nvGraphicFramePr>
        <p:xfrm>
          <a:off x="683568" y="1196752"/>
          <a:ext cx="7611987" cy="519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矩形 1"/>
          <p:cNvSpPr/>
          <p:nvPr/>
        </p:nvSpPr>
        <p:spPr>
          <a:xfrm>
            <a:off x="755576" y="2204864"/>
            <a:ext cx="7488832" cy="3754874"/>
          </a:xfrm>
          <a:prstGeom prst="rect">
            <a:avLst/>
          </a:prstGeom>
        </p:spPr>
        <p:txBody>
          <a:bodyPr wrap="square">
            <a:spAutoFit/>
          </a:bodyPr>
          <a:lstStyle/>
          <a:p>
            <a:pPr marL="0" indent="0">
              <a:buFont typeface="Wingdings" pitchFamily="2" charset="2"/>
              <a:buNone/>
              <a:defRPr/>
            </a:pPr>
            <a:r>
              <a:rPr lang="zh-TW" altLang="en-US" sz="2400" dirty="0">
                <a:solidFill>
                  <a:prstClr val="black"/>
                </a:solidFill>
                <a:latin typeface="標楷體" panose="03000509000000000000" pitchFamily="65" charset="-120"/>
                <a:ea typeface="標楷體" panose="03000509000000000000" pitchFamily="65" charset="-120"/>
              </a:rPr>
              <a:t>◎國科會網站</a:t>
            </a:r>
            <a:r>
              <a:rPr lang="en-US" altLang="zh-TW" sz="2400" dirty="0">
                <a:solidFill>
                  <a:prstClr val="black"/>
                </a:solidFill>
                <a:latin typeface="標楷體" panose="03000509000000000000" pitchFamily="65" charset="-120"/>
                <a:ea typeface="標楷體" panose="03000509000000000000" pitchFamily="65" charset="-120"/>
              </a:rPr>
              <a:t>(</a:t>
            </a:r>
            <a:r>
              <a:rPr lang="en-US" altLang="zh-TW" sz="2400" dirty="0">
                <a:solidFill>
                  <a:prstClr val="black"/>
                </a:solidFill>
                <a:latin typeface="標楷體" panose="03000509000000000000" pitchFamily="65" charset="-120"/>
                <a:ea typeface="標楷體" panose="03000509000000000000" pitchFamily="65" charset="-120"/>
                <a:hlinkClick r:id="rId8"/>
              </a:rPr>
              <a:t>https://www.nstc.gov.tw/</a:t>
            </a:r>
            <a:r>
              <a:rPr lang="en-US" altLang="zh-TW" sz="2400" dirty="0">
                <a:solidFill>
                  <a:prstClr val="black"/>
                </a:solidFill>
                <a:latin typeface="標楷體" panose="03000509000000000000" pitchFamily="65" charset="-120"/>
                <a:ea typeface="標楷體" panose="03000509000000000000" pitchFamily="65" charset="-120"/>
              </a:rPr>
              <a:t>)</a:t>
            </a:r>
            <a:r>
              <a:rPr lang="en-US" altLang="zh-TW" sz="2400" dirty="0">
                <a:solidFill>
                  <a:prstClr val="black"/>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p>
          <a:p>
            <a:pPr lvl="1">
              <a:buFont typeface="Wingdings" pitchFamily="2" charset="2"/>
              <a:buNone/>
              <a:defRPr/>
            </a:pPr>
            <a:r>
              <a:rPr lang="en-US" altLang="zh-TW" dirty="0">
                <a:solidFill>
                  <a:prstClr val="black"/>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a:t>
            </a:r>
            <a:r>
              <a:rPr lang="zh-TW" altLang="en-US" dirty="0">
                <a:solidFill>
                  <a:prstClr val="black"/>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專題研究計畫專區 </a:t>
            </a:r>
            <a:r>
              <a:rPr lang="en-US" altLang="zh-TW" sz="1400" dirty="0">
                <a:solidFill>
                  <a:prstClr val="black"/>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anose="03000509000000000000" pitchFamily="65" charset="-120"/>
                <a:ea typeface="標楷體" panose="03000509000000000000" pitchFamily="65" charset="-120"/>
              </a:rPr>
              <a:t>網站</a:t>
            </a:r>
            <a:r>
              <a:rPr lang="en-US" altLang="zh-TW" sz="1400" dirty="0">
                <a:solidFill>
                  <a:prstClr val="black"/>
                </a:solidFill>
                <a:latin typeface="標楷體" panose="03000509000000000000" pitchFamily="65" charset="-120"/>
                <a:ea typeface="標楷體" panose="03000509000000000000" pitchFamily="65" charset="-120"/>
              </a:rPr>
              <a:t>: </a:t>
            </a:r>
            <a:r>
              <a:rPr lang="zh-TW" altLang="en-US" sz="1400" dirty="0">
                <a:solidFill>
                  <a:prstClr val="black"/>
                </a:solidFill>
                <a:latin typeface="標楷體" panose="03000509000000000000" pitchFamily="65" charset="-120"/>
                <a:ea typeface="標楷體" panose="03000509000000000000" pitchFamily="65" charset="-120"/>
              </a:rPr>
              <a:t>國科會網站→首頁→學術研究→</a:t>
            </a:r>
            <a:r>
              <a:rPr lang="zh-TW" altLang="en-US" sz="1400" dirty="0">
                <a:solidFill>
                  <a:prstClr val="black"/>
                </a:solidFill>
                <a:latin typeface="標楷體" panose="03000509000000000000" pitchFamily="65" charset="-120"/>
                <a:ea typeface="標楷體" panose="03000509000000000000" pitchFamily="65" charset="-120"/>
                <a:hlinkClick r:id="rId9"/>
              </a:rPr>
              <a:t>專題研究計畫專區</a:t>
            </a:r>
            <a:r>
              <a:rPr lang="en-US" altLang="zh-TW" sz="1400" dirty="0">
                <a:solidFill>
                  <a:prstClr val="black"/>
                </a:solidFill>
                <a:latin typeface="標楷體" pitchFamily="65" charset="-120"/>
                <a:ea typeface="標楷體" pitchFamily="65" charset="-120"/>
              </a:rPr>
              <a:t>)</a:t>
            </a:r>
            <a:endParaRPr lang="en-US" altLang="zh-TW" dirty="0">
              <a:solidFill>
                <a:prstClr val="black"/>
              </a:solidFill>
              <a:latin typeface="標楷體" pitchFamily="65" charset="-120"/>
              <a:ea typeface="標楷體" pitchFamily="65" charset="-120"/>
            </a:endParaRPr>
          </a:p>
          <a:p>
            <a:pPr lvl="2">
              <a:defRPr/>
            </a:pPr>
            <a:r>
              <a:rPr lang="en-US" altLang="zh-TW" sz="1400" dirty="0">
                <a:solidFill>
                  <a:prstClr val="black"/>
                </a:solidFill>
                <a:latin typeface="標楷體" panose="03000509000000000000" pitchFamily="65" charset="-120"/>
                <a:ea typeface="標楷體" panose="03000509000000000000" pitchFamily="65" charset="-120"/>
              </a:rPr>
              <a:t>(1)</a:t>
            </a:r>
            <a:r>
              <a:rPr lang="zh-TW" altLang="en-US" sz="1400" dirty="0">
                <a:solidFill>
                  <a:prstClr val="black"/>
                </a:solidFill>
                <a:latin typeface="標楷體" panose="03000509000000000000" pitchFamily="65" charset="-120"/>
                <a:ea typeface="標楷體" panose="03000509000000000000" pitchFamily="65" charset="-120"/>
              </a:rPr>
              <a:t>專題研究計畫相關辦法</a:t>
            </a:r>
            <a:endParaRPr lang="en-US" altLang="zh-TW" sz="1400" dirty="0">
              <a:solidFill>
                <a:prstClr val="black"/>
              </a:solidFill>
              <a:latin typeface="標楷體" panose="03000509000000000000" pitchFamily="65" charset="-120"/>
              <a:ea typeface="標楷體" panose="03000509000000000000" pitchFamily="65" charset="-120"/>
            </a:endParaRPr>
          </a:p>
          <a:p>
            <a:pPr lvl="2">
              <a:defRPr/>
            </a:pPr>
            <a:r>
              <a:rPr lang="en-US" altLang="zh-TW" sz="1400" dirty="0">
                <a:solidFill>
                  <a:prstClr val="black"/>
                </a:solidFill>
                <a:latin typeface="標楷體" panose="03000509000000000000" pitchFamily="65" charset="-120"/>
                <a:ea typeface="標楷體" panose="03000509000000000000" pitchFamily="65" charset="-120"/>
              </a:rPr>
              <a:t>(2)</a:t>
            </a:r>
            <a:r>
              <a:rPr lang="zh-TW" altLang="en-US" sz="1400" dirty="0">
                <a:solidFill>
                  <a:prstClr val="black"/>
                </a:solidFill>
                <a:latin typeface="標楷體" panose="03000509000000000000" pitchFamily="65" charset="-120"/>
                <a:ea typeface="標楷體" panose="03000509000000000000" pitchFamily="65" charset="-120"/>
              </a:rPr>
              <a:t>專題研究計畫相關表格</a:t>
            </a:r>
            <a:endParaRPr lang="en-US" altLang="zh-TW" sz="1400" dirty="0">
              <a:solidFill>
                <a:prstClr val="black"/>
              </a:solidFill>
              <a:latin typeface="標楷體" panose="03000509000000000000" pitchFamily="65" charset="-120"/>
              <a:ea typeface="標楷體" panose="03000509000000000000" pitchFamily="65" charset="-120"/>
            </a:endParaRPr>
          </a:p>
          <a:p>
            <a:pPr lvl="2">
              <a:defRPr/>
            </a:pPr>
            <a:r>
              <a:rPr lang="en-US" altLang="zh-TW" sz="1400" dirty="0">
                <a:solidFill>
                  <a:prstClr val="black"/>
                </a:solidFill>
                <a:latin typeface="標楷體" panose="03000509000000000000" pitchFamily="65" charset="-120"/>
                <a:ea typeface="標楷體" panose="03000509000000000000" pitchFamily="65" charset="-120"/>
              </a:rPr>
              <a:t>(3)</a:t>
            </a:r>
            <a:r>
              <a:rPr lang="zh-TW" altLang="en-US" sz="1400" dirty="0">
                <a:solidFill>
                  <a:prstClr val="black"/>
                </a:solidFill>
                <a:latin typeface="標楷體" panose="03000509000000000000" pitchFamily="65" charset="-120"/>
                <a:ea typeface="標楷體" panose="03000509000000000000" pitchFamily="65" charset="-120"/>
              </a:rPr>
              <a:t>專題研究計畫相關函釋</a:t>
            </a:r>
            <a:endParaRPr lang="en-US" altLang="zh-TW" sz="1400" dirty="0">
              <a:solidFill>
                <a:prstClr val="black"/>
              </a:solidFill>
              <a:latin typeface="標楷體" panose="03000509000000000000" pitchFamily="65" charset="-120"/>
              <a:ea typeface="標楷體" panose="03000509000000000000" pitchFamily="65" charset="-120"/>
            </a:endParaRPr>
          </a:p>
          <a:p>
            <a:pPr lvl="2">
              <a:defRPr/>
            </a:pPr>
            <a:r>
              <a:rPr lang="en-US" altLang="zh-TW" sz="1400" dirty="0">
                <a:solidFill>
                  <a:prstClr val="black"/>
                </a:solidFill>
                <a:latin typeface="標楷體" panose="03000509000000000000" pitchFamily="65" charset="-120"/>
                <a:ea typeface="標楷體" panose="03000509000000000000" pitchFamily="65" charset="-120"/>
              </a:rPr>
              <a:t>(4)</a:t>
            </a:r>
            <a:r>
              <a:rPr lang="zh-TW" altLang="en-US" sz="1400" dirty="0">
                <a:solidFill>
                  <a:prstClr val="black"/>
                </a:solidFill>
                <a:latin typeface="標楷體" panose="03000509000000000000" pitchFamily="65" charset="-120"/>
                <a:ea typeface="標楷體" panose="03000509000000000000" pitchFamily="65" charset="-120"/>
              </a:rPr>
              <a:t>專題研究計畫</a:t>
            </a:r>
            <a:r>
              <a:rPr lang="en-US" altLang="zh-TW" sz="1400" dirty="0">
                <a:solidFill>
                  <a:prstClr val="black"/>
                </a:solidFill>
                <a:latin typeface="標楷體" panose="03000509000000000000" pitchFamily="65" charset="-120"/>
                <a:ea typeface="標楷體" panose="03000509000000000000" pitchFamily="65" charset="-120"/>
              </a:rPr>
              <a:t>Q&amp;A</a:t>
            </a:r>
            <a:r>
              <a:rPr lang="zh-TW" altLang="en-US" sz="1400" dirty="0">
                <a:solidFill>
                  <a:prstClr val="black"/>
                </a:solidFill>
                <a:latin typeface="標楷體" panose="03000509000000000000" pitchFamily="65" charset="-120"/>
                <a:ea typeface="標楷體" panose="03000509000000000000" pitchFamily="65" charset="-120"/>
              </a:rPr>
              <a:t>問答集</a:t>
            </a:r>
            <a:endParaRPr lang="en-US" altLang="zh-TW" sz="1400" dirty="0">
              <a:solidFill>
                <a:prstClr val="black"/>
              </a:solidFill>
              <a:latin typeface="標楷體" panose="03000509000000000000" pitchFamily="65" charset="-120"/>
              <a:ea typeface="標楷體" panose="03000509000000000000" pitchFamily="65" charset="-120"/>
            </a:endParaRPr>
          </a:p>
          <a:p>
            <a:pPr marL="0" indent="0">
              <a:buFont typeface="Wingdings" pitchFamily="2" charset="2"/>
              <a:buNone/>
              <a:defRPr/>
            </a:pPr>
            <a:endParaRPr lang="en-US" altLang="zh-TW" dirty="0">
              <a:solidFill>
                <a:prstClr val="black"/>
              </a:solidFill>
              <a:latin typeface="標楷體" panose="03000509000000000000" pitchFamily="65" charset="-120"/>
              <a:ea typeface="標楷體" panose="03000509000000000000" pitchFamily="65" charset="-120"/>
            </a:endParaRPr>
          </a:p>
          <a:p>
            <a:pPr marL="0" indent="0">
              <a:buFont typeface="Wingdings" pitchFamily="2" charset="2"/>
              <a:buNone/>
              <a:defRPr/>
            </a:pPr>
            <a:r>
              <a:rPr lang="zh-TW" altLang="en-US" sz="2400" dirty="0">
                <a:solidFill>
                  <a:prstClr val="black"/>
                </a:solidFill>
                <a:latin typeface="標楷體" panose="03000509000000000000" pitchFamily="65" charset="-120"/>
                <a:ea typeface="標楷體" panose="03000509000000000000" pitchFamily="65" charset="-120"/>
              </a:rPr>
              <a:t>◎研發處網站</a:t>
            </a:r>
            <a:r>
              <a:rPr lang="en-US" altLang="zh-TW" sz="2400" dirty="0">
                <a:solidFill>
                  <a:prstClr val="black"/>
                </a:solidFill>
                <a:latin typeface="標楷體" panose="03000509000000000000" pitchFamily="65" charset="-120"/>
                <a:ea typeface="標楷體" panose="03000509000000000000" pitchFamily="65" charset="-120"/>
              </a:rPr>
              <a:t>(</a:t>
            </a:r>
            <a:r>
              <a:rPr lang="en-US" altLang="zh-TW" sz="2400" dirty="0">
                <a:solidFill>
                  <a:prstClr val="black"/>
                </a:solidFill>
                <a:latin typeface="標楷體" panose="03000509000000000000" pitchFamily="65" charset="-120"/>
                <a:ea typeface="標楷體" panose="03000509000000000000" pitchFamily="65" charset="-120"/>
                <a:hlinkClick r:id="rId10"/>
              </a:rPr>
              <a:t>https://rdsotc.hk.edu.tw/</a:t>
            </a:r>
            <a:r>
              <a:rPr lang="en-US" altLang="zh-TW" sz="2400" dirty="0">
                <a:solidFill>
                  <a:prstClr val="black"/>
                </a:solidFill>
                <a:latin typeface="標楷體" panose="03000509000000000000" pitchFamily="65" charset="-120"/>
                <a:ea typeface="標楷體" panose="03000509000000000000" pitchFamily="65" charset="-120"/>
              </a:rPr>
              <a:t>):</a:t>
            </a:r>
          </a:p>
          <a:p>
            <a:pPr lvl="1">
              <a:defRPr/>
            </a:pPr>
            <a:r>
              <a:rPr lang="en-US" altLang="zh-TW" dirty="0">
                <a:solidFill>
                  <a:prstClr val="black"/>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a:t>
            </a:r>
            <a:r>
              <a:rPr lang="zh-TW" altLang="en-US" dirty="0">
                <a:solidFill>
                  <a:prstClr val="black"/>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國科會相關辦法及表格 </a:t>
            </a:r>
            <a:endParaRPr lang="en-US" altLang="zh-TW" dirty="0">
              <a:solidFill>
                <a:prstClr val="black"/>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lvl="1">
              <a:defRPr/>
            </a:pPr>
            <a:r>
              <a:rPr lang="en-US" altLang="zh-TW" sz="1400" dirty="0">
                <a:solidFill>
                  <a:prstClr val="black"/>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anose="03000509000000000000" pitchFamily="65" charset="-120"/>
                <a:ea typeface="標楷體" panose="03000509000000000000" pitchFamily="65" charset="-120"/>
              </a:rPr>
              <a:t>網站</a:t>
            </a:r>
            <a:r>
              <a:rPr lang="en-US" altLang="zh-TW" sz="1400" dirty="0">
                <a:solidFill>
                  <a:prstClr val="black"/>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anose="03000509000000000000" pitchFamily="65" charset="-120"/>
                <a:ea typeface="標楷體" panose="03000509000000000000" pitchFamily="65" charset="-120"/>
                <a:hlinkClick r:id="rId11"/>
              </a:rPr>
              <a:t>研發處→研究發展組→國科會相關辦法及表格</a:t>
            </a:r>
            <a:r>
              <a:rPr lang="en-US" altLang="zh-TW" sz="1400" dirty="0">
                <a:solidFill>
                  <a:prstClr val="black"/>
                </a:solidFill>
                <a:latin typeface="標楷體" panose="03000509000000000000" pitchFamily="65" charset="-120"/>
                <a:ea typeface="標楷體" panose="03000509000000000000" pitchFamily="65" charset="-120"/>
              </a:rPr>
              <a:t>)</a:t>
            </a:r>
            <a:endParaRPr lang="en-US" altLang="zh-TW" dirty="0">
              <a:solidFill>
                <a:prstClr val="black"/>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lvl="1">
              <a:buFont typeface="Wingdings" pitchFamily="2" charset="2"/>
              <a:buNone/>
              <a:defRPr/>
            </a:pPr>
            <a:r>
              <a:rPr lang="en-US" altLang="zh-TW" dirty="0">
                <a:latin typeface="標楷體" panose="03000509000000000000" pitchFamily="65" charset="-120"/>
                <a:ea typeface="標楷體" panose="03000509000000000000" pitchFamily="65" charset="-120"/>
              </a:rPr>
              <a:t>	</a:t>
            </a:r>
            <a:r>
              <a:rPr lang="en-US" altLang="zh-TW" sz="1400" dirty="0">
                <a:solidFill>
                  <a:prstClr val="black"/>
                </a:solidFill>
                <a:latin typeface="標楷體" panose="03000509000000000000" pitchFamily="65" charset="-120"/>
                <a:ea typeface="標楷體" panose="03000509000000000000" pitchFamily="65" charset="-120"/>
              </a:rPr>
              <a:t>(1)</a:t>
            </a:r>
            <a:r>
              <a:rPr lang="zh-TW" altLang="en-US" sz="1400" dirty="0">
                <a:latin typeface="標楷體" panose="03000509000000000000" pitchFamily="65" charset="-120"/>
                <a:ea typeface="標楷體" panose="03000509000000000000" pitchFamily="65" charset="-120"/>
              </a:rPr>
              <a:t>弘光科技大學國科會專題研究計畫標準作業流程</a:t>
            </a:r>
            <a:endParaRPr lang="en-US" altLang="zh-TW" sz="1400" dirty="0">
              <a:latin typeface="標楷體" panose="03000509000000000000" pitchFamily="65" charset="-120"/>
              <a:ea typeface="標楷體" panose="03000509000000000000" pitchFamily="65" charset="-120"/>
            </a:endParaRPr>
          </a:p>
          <a:p>
            <a:pPr lvl="1">
              <a:buFont typeface="Wingdings" pitchFamily="2" charset="2"/>
              <a:buNone/>
              <a:defRPr/>
            </a:pPr>
            <a:r>
              <a:rPr lang="zh-TW" altLang="en-US" sz="1400" dirty="0">
                <a:solidFill>
                  <a:prstClr val="black"/>
                </a:solidFill>
                <a:latin typeface="標楷體" panose="03000509000000000000" pitchFamily="65" charset="-120"/>
                <a:ea typeface="標楷體" panose="03000509000000000000" pitchFamily="65" charset="-120"/>
              </a:rPr>
              <a:t>     </a:t>
            </a:r>
            <a:r>
              <a:rPr lang="en-US" altLang="zh-TW" sz="1400" dirty="0">
                <a:solidFill>
                  <a:prstClr val="black"/>
                </a:solidFill>
                <a:latin typeface="標楷體" panose="03000509000000000000" pitchFamily="65" charset="-120"/>
                <a:ea typeface="標楷體" panose="03000509000000000000" pitchFamily="65" charset="-120"/>
              </a:rPr>
              <a:t>(2)</a:t>
            </a:r>
            <a:r>
              <a:rPr lang="zh-TW" altLang="en-US" sz="1400" dirty="0">
                <a:solidFill>
                  <a:prstClr val="black"/>
                </a:solidFill>
                <a:latin typeface="標楷體" panose="03000509000000000000" pitchFamily="65" charset="-120"/>
                <a:ea typeface="標楷體" panose="03000509000000000000" pitchFamily="65" charset="-120"/>
              </a:rPr>
              <a:t>國科會補助專題研究計畫相關法規</a:t>
            </a:r>
            <a:r>
              <a:rPr lang="en-US" altLang="zh-TW" sz="1400" dirty="0">
                <a:solidFill>
                  <a:prstClr val="black"/>
                </a:solidFill>
                <a:latin typeface="標楷體" panose="03000509000000000000" pitchFamily="65" charset="-120"/>
                <a:ea typeface="標楷體" panose="03000509000000000000" pitchFamily="65" charset="-120"/>
              </a:rPr>
              <a:t>	</a:t>
            </a:r>
          </a:p>
          <a:p>
            <a:pPr lvl="1">
              <a:buFont typeface="Wingdings" pitchFamily="2" charset="2"/>
              <a:buNone/>
              <a:defRPr/>
            </a:pPr>
            <a:r>
              <a:rPr lang="zh-TW" altLang="en-US" sz="1400" dirty="0">
                <a:solidFill>
                  <a:prstClr val="black"/>
                </a:solidFill>
                <a:latin typeface="標楷體" panose="03000509000000000000" pitchFamily="65" charset="-120"/>
                <a:ea typeface="標楷體" panose="03000509000000000000" pitchFamily="65" charset="-120"/>
              </a:rPr>
              <a:t>     </a:t>
            </a:r>
            <a:r>
              <a:rPr lang="en-US" altLang="zh-TW" sz="1400" dirty="0">
                <a:solidFill>
                  <a:prstClr val="black"/>
                </a:solidFill>
                <a:latin typeface="標楷體" panose="03000509000000000000" pitchFamily="65" charset="-120"/>
                <a:ea typeface="標楷體" panose="03000509000000000000" pitchFamily="65" charset="-120"/>
              </a:rPr>
              <a:t>(3)</a:t>
            </a:r>
            <a:r>
              <a:rPr lang="zh-TW" altLang="en-US" sz="1400" dirty="0">
                <a:solidFill>
                  <a:prstClr val="black"/>
                </a:solidFill>
                <a:latin typeface="標楷體" panose="03000509000000000000" pitchFamily="65" charset="-120"/>
                <a:ea typeface="標楷體" panose="03000509000000000000" pitchFamily="65" charset="-120"/>
              </a:rPr>
              <a:t>國家科學及技術委員會補助產學合作研究計畫作業要點     </a:t>
            </a:r>
            <a:endParaRPr lang="en-US" altLang="zh-TW" sz="1400" dirty="0">
              <a:solidFill>
                <a:prstClr val="black"/>
              </a:solidFill>
              <a:latin typeface="標楷體" panose="03000509000000000000" pitchFamily="65" charset="-120"/>
              <a:ea typeface="標楷體" panose="03000509000000000000" pitchFamily="65" charset="-120"/>
            </a:endParaRPr>
          </a:p>
          <a:p>
            <a:pPr marL="0" lvl="2">
              <a:defRPr/>
            </a:pPr>
            <a:endParaRPr lang="en-US" altLang="zh-TW" dirty="0">
              <a:solidFill>
                <a:prstClr val="black"/>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291772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月亮 14"/>
          <p:cNvSpPr/>
          <p:nvPr/>
        </p:nvSpPr>
        <p:spPr>
          <a:xfrm rot="19770658">
            <a:off x="294158" y="521707"/>
            <a:ext cx="8407435" cy="7284720"/>
          </a:xfrm>
          <a:custGeom>
            <a:avLst/>
            <a:gdLst/>
            <a:ahLst/>
            <a:cxnLst/>
            <a:rect l="l" t="t" r="r" b="b"/>
            <a:pathLst>
              <a:path w="8407435" h="7284720">
                <a:moveTo>
                  <a:pt x="7485725" y="2817199"/>
                </a:moveTo>
                <a:cubicBezTo>
                  <a:pt x="7430787" y="2872232"/>
                  <a:pt x="7386719" y="2930275"/>
                  <a:pt x="7356156" y="2991600"/>
                </a:cubicBezTo>
                <a:lnTo>
                  <a:pt x="8248500" y="3517001"/>
                </a:lnTo>
                <a:cubicBezTo>
                  <a:pt x="8401995" y="3607377"/>
                  <a:pt x="8453164" y="3805074"/>
                  <a:pt x="8362788" y="3958569"/>
                </a:cubicBezTo>
                <a:lnTo>
                  <a:pt x="6497971" y="7125785"/>
                </a:lnTo>
                <a:cubicBezTo>
                  <a:pt x="6407595" y="7279280"/>
                  <a:pt x="6209899" y="7330448"/>
                  <a:pt x="6056404" y="7240073"/>
                </a:cubicBezTo>
                <a:lnTo>
                  <a:pt x="158935" y="3767718"/>
                </a:lnTo>
                <a:cubicBezTo>
                  <a:pt x="5440" y="3677342"/>
                  <a:pt x="-45728" y="3479645"/>
                  <a:pt x="44647" y="3326150"/>
                </a:cubicBezTo>
                <a:lnTo>
                  <a:pt x="1909464" y="158934"/>
                </a:lnTo>
                <a:cubicBezTo>
                  <a:pt x="1999840" y="5439"/>
                  <a:pt x="2197537" y="-45729"/>
                  <a:pt x="2351032" y="44647"/>
                </a:cubicBezTo>
                <a:lnTo>
                  <a:pt x="7152523" y="2871704"/>
                </a:lnTo>
                <a:cubicBezTo>
                  <a:pt x="7251524" y="2836124"/>
                  <a:pt x="7365148" y="2817199"/>
                  <a:pt x="7485725" y="2817199"/>
                </a:cubicBezTo>
                <a:close/>
              </a:path>
            </a:pathLst>
          </a:custGeom>
          <a:solidFill>
            <a:schemeClr val="accent4"/>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zh-TW" altLang="en-US"/>
          </a:p>
        </p:txBody>
      </p:sp>
      <p:sp>
        <p:nvSpPr>
          <p:cNvPr id="9220" name="投影片編號版面配置區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1BB157E2-D7DF-4E19-87F6-E6D815B1CF2C}" type="slidenum">
              <a:rPr lang="en-US" altLang="zh-TW"/>
              <a:pPr>
                <a:defRPr/>
              </a:pPr>
              <a:t>11</a:t>
            </a:fld>
            <a:endParaRPr lang="en-US" altLang="zh-TW" dirty="0"/>
          </a:p>
        </p:txBody>
      </p:sp>
      <p:sp>
        <p:nvSpPr>
          <p:cNvPr id="5"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pPr fontAlgn="auto">
              <a:spcAft>
                <a:spcPts val="0"/>
              </a:spcAft>
              <a:defRPr/>
            </a:pPr>
            <a:r>
              <a:rPr lang="zh-TW" altLang="en-US" sz="2000" b="1">
                <a:solidFill>
                  <a:schemeClr val="tx1"/>
                </a:solidFill>
                <a:latin typeface="標楷體" pitchFamily="65" charset="-120"/>
                <a:ea typeface="標楷體" pitchFamily="65" charset="-120"/>
              </a:rPr>
              <a:t>一、相關法令依據</a:t>
            </a:r>
            <a:endParaRPr lang="zh-TW" altLang="en-US" sz="2000" b="1" dirty="0">
              <a:solidFill>
                <a:schemeClr val="tx1"/>
              </a:solidFill>
              <a:latin typeface="標楷體" pitchFamily="65" charset="-120"/>
              <a:ea typeface="標楷體" pitchFamily="65" charset="-120"/>
            </a:endParaRPr>
          </a:p>
        </p:txBody>
      </p:sp>
      <p:graphicFrame>
        <p:nvGraphicFramePr>
          <p:cNvPr id="9" name="資料庫圖表 8"/>
          <p:cNvGraphicFramePr/>
          <p:nvPr>
            <p:extLst>
              <p:ext uri="{D42A27DB-BD31-4B8C-83A1-F6EECF244321}">
                <p14:modId xmlns:p14="http://schemas.microsoft.com/office/powerpoint/2010/main" val="3001366258"/>
              </p:ext>
            </p:extLst>
          </p:nvPr>
        </p:nvGraphicFramePr>
        <p:xfrm>
          <a:off x="683568" y="1196752"/>
          <a:ext cx="7611987" cy="519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表格 11"/>
          <p:cNvGraphicFramePr>
            <a:graphicFrameLocks noGrp="1"/>
          </p:cNvGraphicFramePr>
          <p:nvPr>
            <p:extLst>
              <p:ext uri="{D42A27DB-BD31-4B8C-83A1-F6EECF244321}">
                <p14:modId xmlns:p14="http://schemas.microsoft.com/office/powerpoint/2010/main" val="1469959274"/>
              </p:ext>
            </p:extLst>
          </p:nvPr>
        </p:nvGraphicFramePr>
        <p:xfrm>
          <a:off x="745144" y="2241226"/>
          <a:ext cx="7488833" cy="3228976"/>
        </p:xfrm>
        <a:graphic>
          <a:graphicData uri="http://schemas.openxmlformats.org/drawingml/2006/table">
            <a:tbl>
              <a:tblPr firstRow="1" firstCol="1" bandRow="1" bandCol="1">
                <a:tableStyleId>{17292A2E-F333-43FB-9621-5CBBE7FDCDCB}</a:tableStyleId>
              </a:tblPr>
              <a:tblGrid>
                <a:gridCol w="930760">
                  <a:extLst>
                    <a:ext uri="{9D8B030D-6E8A-4147-A177-3AD203B41FA5}">
                      <a16:colId xmlns:a16="http://schemas.microsoft.com/office/drawing/2014/main" val="20000"/>
                    </a:ext>
                  </a:extLst>
                </a:gridCol>
                <a:gridCol w="1157473">
                  <a:extLst>
                    <a:ext uri="{9D8B030D-6E8A-4147-A177-3AD203B41FA5}">
                      <a16:colId xmlns:a16="http://schemas.microsoft.com/office/drawing/2014/main" val="20001"/>
                    </a:ext>
                  </a:extLst>
                </a:gridCol>
                <a:gridCol w="5400600">
                  <a:extLst>
                    <a:ext uri="{9D8B030D-6E8A-4147-A177-3AD203B41FA5}">
                      <a16:colId xmlns:a16="http://schemas.microsoft.com/office/drawing/2014/main" val="20002"/>
                    </a:ext>
                  </a:extLst>
                </a:gridCol>
              </a:tblGrid>
              <a:tr h="1114426">
                <a:tc>
                  <a:txBody>
                    <a:bodyPr/>
                    <a:lstStyle/>
                    <a:p>
                      <a:pPr marL="0" algn="ctr">
                        <a:spcAft>
                          <a:spcPts val="0"/>
                        </a:spcAft>
                      </a:pPr>
                      <a:r>
                        <a:rPr lang="zh-TW" sz="1500" b="1" dirty="0"/>
                        <a:t>說明</a:t>
                      </a:r>
                      <a:endParaRPr lang="zh-TW" sz="1500" b="1" dirty="0">
                        <a:latin typeface="標楷體" panose="03000509000000000000" pitchFamily="65" charset="-120"/>
                        <a:ea typeface="標楷體" panose="03000509000000000000" pitchFamily="65" charset="-120"/>
                      </a:endParaRPr>
                    </a:p>
                  </a:txBody>
                  <a:tcPr marL="0" marR="0" marT="0" marB="0" anchor="ctr">
                    <a:lnL w="9525" cap="flat" cmpd="sng" algn="ctr">
                      <a:noFill/>
                      <a:prstDash val="solid"/>
                    </a:lnL>
                    <a:lnR w="12700" cap="flat" cmpd="sng" algn="ctr">
                      <a:solidFill>
                        <a:schemeClr val="tx1"/>
                      </a:solidFill>
                      <a:prstDash val="solid"/>
                      <a:round/>
                      <a:headEnd type="none" w="med" len="med"/>
                      <a:tailEnd type="none" w="med" len="me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165100" indent="-165100">
                        <a:spcAft>
                          <a:spcPts val="0"/>
                        </a:spcAft>
                      </a:pPr>
                      <a:r>
                        <a:rPr lang="en-US" sz="1500" b="1" kern="100" dirty="0">
                          <a:effectLst/>
                        </a:rPr>
                        <a:t>1.</a:t>
                      </a:r>
                      <a:r>
                        <a:rPr lang="zh-TW" sz="1500" b="1" kern="100" dirty="0">
                          <a:effectLst/>
                        </a:rPr>
                        <a:t>補助項目依《</a:t>
                      </a:r>
                      <a:r>
                        <a:rPr lang="zh-TW" altLang="en-US" sz="1500" b="1" kern="100" dirty="0">
                          <a:effectLst/>
                        </a:rPr>
                        <a:t>國家科學及技術委員會補助專題研究計畫作業要點</a:t>
                      </a:r>
                      <a:r>
                        <a:rPr lang="zh-TW" sz="1500" b="1" kern="100" dirty="0">
                          <a:effectLst/>
                        </a:rPr>
                        <a:t>》規定。</a:t>
                      </a:r>
                    </a:p>
                    <a:p>
                      <a:pPr marL="165100" indent="-165100">
                        <a:spcAft>
                          <a:spcPts val="0"/>
                        </a:spcAft>
                      </a:pPr>
                      <a:r>
                        <a:rPr lang="en-US" sz="1500" b="1" kern="100" dirty="0">
                          <a:effectLst/>
                        </a:rPr>
                        <a:t>2.</a:t>
                      </a:r>
                      <a:r>
                        <a:rPr lang="zh-TW" sz="1500" b="1" kern="100" dirty="0">
                          <a:effectLst/>
                        </a:rPr>
                        <a:t>為利各受補助單位審認各補助項目下之支出用途，爰彙整可能支出之用途。</a:t>
                      </a:r>
                    </a:p>
                    <a:p>
                      <a:pPr marL="165100" indent="-165100">
                        <a:spcAft>
                          <a:spcPts val="0"/>
                        </a:spcAft>
                      </a:pPr>
                      <a:r>
                        <a:rPr lang="en-US" sz="1500" b="1" kern="100" dirty="0">
                          <a:effectLst/>
                        </a:rPr>
                        <a:t>3.</a:t>
                      </a:r>
                      <a:r>
                        <a:rPr lang="zh-TW" sz="1500" b="1" kern="100" dirty="0">
                          <a:effectLst/>
                        </a:rPr>
                        <a:t>有鑒於科研計畫研究標的多元且研究過程需求物品不一，無法一一臚列，本表所列各用途係屬舉例，僅供參考，不限所列事項，各執行機構仍應視計畫個案認定。</a:t>
                      </a:r>
                      <a:endParaRPr lang="zh-TW" sz="1500" b="1" kern="100" dirty="0">
                        <a:effectLst/>
                        <a:latin typeface="標楷體" panose="03000509000000000000" pitchFamily="65" charset="-120"/>
                        <a:ea typeface="標楷體" panose="03000509000000000000" pitchFamily="65" charset="-120"/>
                        <a:cs typeface="Times New Roman"/>
                      </a:endParaRPr>
                    </a:p>
                  </a:txBody>
                  <a:tcPr marL="68580" marR="68580" marT="0" marB="0">
                    <a:lnL w="12700" cap="flat" cmpd="sng" algn="ctr">
                      <a:solidFill>
                        <a:schemeClr val="tx1"/>
                      </a:solidFill>
                      <a:prstDash val="solid"/>
                      <a:round/>
                      <a:headEnd type="none" w="med" len="med"/>
                      <a:tailEnd type="none" w="med" len="med"/>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extLst>
                  <a:ext uri="{0D108BD9-81ED-4DB2-BD59-A6C34878D82A}">
                    <a16:rowId xmlns:a16="http://schemas.microsoft.com/office/drawing/2014/main" val="10000"/>
                  </a:ext>
                </a:extLst>
              </a:tr>
              <a:tr h="196550">
                <a:tc>
                  <a:txBody>
                    <a:bodyPr/>
                    <a:lstStyle/>
                    <a:p>
                      <a:pPr marL="0" algn="ctr">
                        <a:spcAft>
                          <a:spcPts val="0"/>
                        </a:spcAft>
                      </a:pPr>
                      <a:r>
                        <a:rPr lang="zh-TW" sz="1500" b="1" dirty="0"/>
                        <a:t>補助項目</a:t>
                      </a:r>
                      <a:endParaRPr lang="zh-TW" sz="1500" b="1" dirty="0">
                        <a:latin typeface="標楷體" panose="03000509000000000000" pitchFamily="65" charset="-120"/>
                        <a:ea typeface="標楷體" panose="03000509000000000000" pitchFamily="65" charset="-120"/>
                      </a:endParaRPr>
                    </a:p>
                  </a:txBody>
                  <a:tcPr marL="0" marR="0" marT="0" marB="0" anchor="ctr">
                    <a:lnL w="9525" cap="flat" cmpd="sng" algn="ctr">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a:spcAft>
                          <a:spcPts val="0"/>
                        </a:spcAft>
                      </a:pPr>
                      <a:r>
                        <a:rPr lang="zh-TW" sz="1500" b="1" kern="100" dirty="0">
                          <a:effectLst/>
                        </a:rPr>
                        <a:t>分項</a:t>
                      </a:r>
                      <a:endParaRPr lang="zh-TW" sz="1500" b="1" kern="100" dirty="0">
                        <a:effectLst/>
                        <a:latin typeface="標楷體" panose="03000509000000000000" pitchFamily="65" charset="-120"/>
                        <a:ea typeface="標楷體" panose="03000509000000000000" pitchFamily="65" charset="-12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a:spcAft>
                          <a:spcPts val="0"/>
                        </a:spcAft>
                      </a:pPr>
                      <a:r>
                        <a:rPr lang="zh-TW" sz="1500" b="1" kern="100" dirty="0">
                          <a:effectLst/>
                        </a:rPr>
                        <a:t>支出用途</a:t>
                      </a:r>
                      <a:endParaRPr lang="zh-TW" sz="1500" b="1" kern="100" dirty="0">
                        <a:effectLst/>
                        <a:latin typeface="標楷體" panose="03000509000000000000" pitchFamily="65" charset="-120"/>
                        <a:ea typeface="標楷體" panose="03000509000000000000" pitchFamily="65" charset="-120"/>
                        <a:cs typeface="Times New Roman"/>
                      </a:endParaRPr>
                    </a:p>
                  </a:txBody>
                  <a:tcPr marL="68580" marR="68580" marT="0" marB="0">
                    <a:lnL w="12700" cap="flat" cmpd="sng" algn="ctr">
                      <a:solidFill>
                        <a:schemeClr val="tx1"/>
                      </a:solid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1"/>
                  </a:ext>
                </a:extLst>
              </a:tr>
              <a:tr h="1857376">
                <a:tc>
                  <a:txBody>
                    <a:bodyPr/>
                    <a:lstStyle/>
                    <a:p>
                      <a:pPr marL="0" algn="ctr">
                        <a:spcAft>
                          <a:spcPts val="0"/>
                        </a:spcAft>
                      </a:pPr>
                      <a:r>
                        <a:rPr lang="zh-TW" sz="1500" b="1" dirty="0"/>
                        <a:t>業務費</a:t>
                      </a:r>
                      <a:endParaRPr lang="zh-TW" sz="1500" b="1" dirty="0">
                        <a:latin typeface="標楷體" panose="03000509000000000000" pitchFamily="65" charset="-120"/>
                        <a:ea typeface="標楷體" panose="03000509000000000000" pitchFamily="65" charset="-120"/>
                      </a:endParaRPr>
                    </a:p>
                  </a:txBody>
                  <a:tcPr marL="0" marR="0" marT="0" marB="0" anchor="ctr">
                    <a:lnL w="9525" cap="flat" cmpd="sng" algn="ctr">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accent4">
                        <a:lumMod val="20000"/>
                        <a:lumOff val="80000"/>
                      </a:schemeClr>
                    </a:solidFill>
                  </a:tcPr>
                </a:tc>
                <a:tc>
                  <a:txBody>
                    <a:bodyPr/>
                    <a:lstStyle/>
                    <a:p>
                      <a:pPr marL="0">
                        <a:spcAft>
                          <a:spcPts val="0"/>
                        </a:spcAft>
                      </a:pPr>
                      <a:r>
                        <a:rPr lang="zh-TW" sz="1500" b="1" kern="100" dirty="0">
                          <a:effectLst/>
                        </a:rPr>
                        <a:t>耗材、物品、圖書及雜項費用</a:t>
                      </a:r>
                      <a:endParaRPr lang="zh-TW" sz="1500" b="1" kern="100" dirty="0">
                        <a:effectLst/>
                        <a:latin typeface="標楷體" panose="03000509000000000000" pitchFamily="65" charset="-120"/>
                        <a:ea typeface="標楷體" panose="03000509000000000000" pitchFamily="65"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sz="1500" b="1" kern="100" dirty="0">
                          <a:effectLst/>
                        </a:rPr>
                        <a:t>消耗性器材、化學藥品、資料檢索費、資料庫使用費、儀器維護費、貴儀中心儀器使用費、問卷調查費、受試者禮品、在國內舉辦之研討會報名費或註冊費、國內或國際性學會之年費或入會費、論文發表費、人體試驗委員會等審查費、執行機構外人員之專家諮詢費或出席費、</a:t>
                      </a:r>
                      <a:r>
                        <a:rPr lang="zh-TW" sz="1500" b="1" kern="0" dirty="0">
                          <a:effectLst/>
                        </a:rPr>
                        <a:t>翻譯及潤稿費</a:t>
                      </a:r>
                      <a:r>
                        <a:rPr lang="zh-TW" sz="1500" b="1" kern="100" dirty="0">
                          <a:effectLst/>
                        </a:rPr>
                        <a:t>、會議餐費、物品、印刷與影印費、文具、紙張、郵電費、國內差旅</a:t>
                      </a:r>
                      <a:r>
                        <a:rPr lang="zh-TW" sz="1500" b="1" kern="100" dirty="0">
                          <a:solidFill>
                            <a:schemeClr val="tx1"/>
                          </a:solidFill>
                          <a:effectLst/>
                          <a:latin typeface="+mn-lt"/>
                          <a:ea typeface="+mn-ea"/>
                          <a:cs typeface="+mn-cs"/>
                        </a:rPr>
                        <a:t>費</a:t>
                      </a:r>
                      <a:r>
                        <a:rPr lang="en-US" altLang="zh-TW" sz="1500" b="1" kern="100" dirty="0">
                          <a:solidFill>
                            <a:schemeClr val="tx1"/>
                          </a:solidFill>
                          <a:effectLst/>
                          <a:latin typeface="+mn-lt"/>
                          <a:ea typeface="+mn-ea"/>
                          <a:cs typeface="+mn-cs"/>
                        </a:rPr>
                        <a:t>……</a:t>
                      </a:r>
                      <a:endParaRPr lang="zh-TW" altLang="zh-TW" sz="1500" b="1" kern="1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2"/>
                  </a:ext>
                </a:extLst>
              </a:tr>
            </a:tbl>
          </a:graphicData>
        </a:graphic>
      </p:graphicFrame>
      <p:sp>
        <p:nvSpPr>
          <p:cNvPr id="17" name="書卷 (水平) 16"/>
          <p:cNvSpPr/>
          <p:nvPr/>
        </p:nvSpPr>
        <p:spPr>
          <a:xfrm>
            <a:off x="1403363" y="5517232"/>
            <a:ext cx="6408712" cy="792088"/>
          </a:xfrm>
          <a:prstGeom prst="horizontalScroll">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rgbClr val="0000FF"/>
                </a:solidFill>
                <a:latin typeface="標楷體" panose="03000509000000000000" pitchFamily="65" charset="-120"/>
                <a:ea typeface="標楷體" panose="03000509000000000000" pitchFamily="65" charset="-120"/>
              </a:rPr>
              <a:t>以上擷取部分</a:t>
            </a:r>
            <a:endParaRPr lang="en-US" altLang="zh-TW" sz="1600" b="1" dirty="0">
              <a:solidFill>
                <a:srgbClr val="0000FF"/>
              </a:solidFill>
              <a:latin typeface="標楷體" panose="03000509000000000000" pitchFamily="65" charset="-120"/>
              <a:ea typeface="標楷體" panose="03000509000000000000" pitchFamily="65" charset="-120"/>
            </a:endParaRPr>
          </a:p>
          <a:p>
            <a:pPr lvl="0" algn="ctr"/>
            <a:r>
              <a:rPr lang="zh-TW" altLang="en-US" sz="1600" b="1" dirty="0">
                <a:solidFill>
                  <a:srgbClr val="0000FF"/>
                </a:solidFill>
                <a:latin typeface="標楷體" panose="03000509000000000000" pitchFamily="65" charset="-120"/>
                <a:ea typeface="標楷體" panose="03000509000000000000" pitchFamily="65" charset="-120"/>
              </a:rPr>
              <a:t>詳國科會網站相關辦法</a:t>
            </a:r>
          </a:p>
        </p:txBody>
      </p:sp>
    </p:spTree>
    <p:extLst>
      <p:ext uri="{BB962C8B-B14F-4D97-AF65-F5344CB8AC3E}">
        <p14:creationId xmlns:p14="http://schemas.microsoft.com/office/powerpoint/2010/main" val="2009071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03803" y="2780928"/>
            <a:ext cx="1224000" cy="720080"/>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defPPr>
              <a:defRPr lang="zh-TW"/>
            </a:defPPr>
            <a:lvl1pPr algn="l" rtl="0" fontAlgn="base">
              <a:spcBef>
                <a:spcPct val="0"/>
              </a:spcBef>
              <a:spcAft>
                <a:spcPct val="0"/>
              </a:spcAft>
              <a:defRPr kumimoji="1" sz="800" kern="1200">
                <a:solidFill>
                  <a:schemeClr val="lt1"/>
                </a:solidFill>
                <a:latin typeface="+mn-lt"/>
                <a:ea typeface="+mn-ea"/>
                <a:cs typeface="+mn-cs"/>
              </a:defRPr>
            </a:lvl1pPr>
            <a:lvl2pPr marL="457200" algn="l" rtl="0" fontAlgn="base">
              <a:spcBef>
                <a:spcPct val="0"/>
              </a:spcBef>
              <a:spcAft>
                <a:spcPct val="0"/>
              </a:spcAft>
              <a:defRPr kumimoji="1" sz="800" kern="1200">
                <a:solidFill>
                  <a:schemeClr val="lt1"/>
                </a:solidFill>
                <a:latin typeface="+mn-lt"/>
                <a:ea typeface="+mn-ea"/>
                <a:cs typeface="+mn-cs"/>
              </a:defRPr>
            </a:lvl2pPr>
            <a:lvl3pPr marL="914400" algn="l" rtl="0" fontAlgn="base">
              <a:spcBef>
                <a:spcPct val="0"/>
              </a:spcBef>
              <a:spcAft>
                <a:spcPct val="0"/>
              </a:spcAft>
              <a:defRPr kumimoji="1" sz="800" kern="1200">
                <a:solidFill>
                  <a:schemeClr val="lt1"/>
                </a:solidFill>
                <a:latin typeface="+mn-lt"/>
                <a:ea typeface="+mn-ea"/>
                <a:cs typeface="+mn-cs"/>
              </a:defRPr>
            </a:lvl3pPr>
            <a:lvl4pPr marL="1371600" algn="l" rtl="0" fontAlgn="base">
              <a:spcBef>
                <a:spcPct val="0"/>
              </a:spcBef>
              <a:spcAft>
                <a:spcPct val="0"/>
              </a:spcAft>
              <a:defRPr kumimoji="1" sz="800" kern="1200">
                <a:solidFill>
                  <a:schemeClr val="lt1"/>
                </a:solidFill>
                <a:latin typeface="+mn-lt"/>
                <a:ea typeface="+mn-ea"/>
                <a:cs typeface="+mn-cs"/>
              </a:defRPr>
            </a:lvl4pPr>
            <a:lvl5pPr marL="1828800" algn="l" rtl="0" fontAlgn="base">
              <a:spcBef>
                <a:spcPct val="0"/>
              </a:spcBef>
              <a:spcAft>
                <a:spcPct val="0"/>
              </a:spcAft>
              <a:defRPr kumimoji="1" sz="800" kern="1200">
                <a:solidFill>
                  <a:schemeClr val="lt1"/>
                </a:solidFill>
                <a:latin typeface="+mn-lt"/>
                <a:ea typeface="+mn-ea"/>
                <a:cs typeface="+mn-cs"/>
              </a:defRPr>
            </a:lvl5pPr>
            <a:lvl6pPr marL="2286000" algn="l" defTabSz="914400" rtl="0" eaLnBrk="1" latinLnBrk="0" hangingPunct="1">
              <a:defRPr kumimoji="1" sz="800" kern="1200">
                <a:solidFill>
                  <a:schemeClr val="lt1"/>
                </a:solidFill>
                <a:latin typeface="+mn-lt"/>
                <a:ea typeface="+mn-ea"/>
                <a:cs typeface="+mn-cs"/>
              </a:defRPr>
            </a:lvl6pPr>
            <a:lvl7pPr marL="2743200" algn="l" defTabSz="914400" rtl="0" eaLnBrk="1" latinLnBrk="0" hangingPunct="1">
              <a:defRPr kumimoji="1" sz="800" kern="1200">
                <a:solidFill>
                  <a:schemeClr val="lt1"/>
                </a:solidFill>
                <a:latin typeface="+mn-lt"/>
                <a:ea typeface="+mn-ea"/>
                <a:cs typeface="+mn-cs"/>
              </a:defRPr>
            </a:lvl7pPr>
            <a:lvl8pPr marL="3200400" algn="l" defTabSz="914400" rtl="0" eaLnBrk="1" latinLnBrk="0" hangingPunct="1">
              <a:defRPr kumimoji="1" sz="800" kern="1200">
                <a:solidFill>
                  <a:schemeClr val="lt1"/>
                </a:solidFill>
                <a:latin typeface="+mn-lt"/>
                <a:ea typeface="+mn-ea"/>
                <a:cs typeface="+mn-cs"/>
              </a:defRPr>
            </a:lvl8pPr>
            <a:lvl9pPr marL="3657600" algn="l" defTabSz="914400" rtl="0" eaLnBrk="1" latinLnBrk="0" hangingPunct="1">
              <a:defRPr kumimoji="1" sz="800" kern="1200">
                <a:solidFill>
                  <a:schemeClr val="lt1"/>
                </a:solidFill>
                <a:latin typeface="+mn-lt"/>
                <a:ea typeface="+mn-ea"/>
                <a:cs typeface="+mn-cs"/>
              </a:defRPr>
            </a:lvl9pPr>
          </a:lstStyle>
          <a:p>
            <a:pPr algn="ctr"/>
            <a:r>
              <a:rPr lang="zh-TW" altLang="en-US" sz="2000" dirty="0">
                <a:solidFill>
                  <a:schemeClr val="bg1"/>
                </a:solidFill>
                <a:latin typeface="標楷體" panose="03000509000000000000" pitchFamily="65" charset="-120"/>
                <a:ea typeface="標楷體" panose="03000509000000000000" pitchFamily="65" charset="-120"/>
              </a:rPr>
              <a:t>採購</a:t>
            </a:r>
            <a:endParaRPr lang="en-US" altLang="zh-TW" sz="2000" dirty="0">
              <a:solidFill>
                <a:schemeClr val="bg1"/>
              </a:solidFill>
              <a:latin typeface="標楷體" panose="03000509000000000000" pitchFamily="65" charset="-120"/>
              <a:ea typeface="標楷體" panose="03000509000000000000" pitchFamily="65" charset="-120"/>
            </a:endParaRPr>
          </a:p>
          <a:p>
            <a:pPr algn="ctr"/>
            <a:r>
              <a:rPr lang="zh-TW" altLang="en-US" sz="2000" dirty="0">
                <a:solidFill>
                  <a:schemeClr val="bg1"/>
                </a:solidFill>
                <a:latin typeface="標楷體" panose="03000509000000000000" pitchFamily="65" charset="-120"/>
                <a:ea typeface="標楷體" panose="03000509000000000000" pitchFamily="65" charset="-120"/>
              </a:rPr>
              <a:t>申請單</a:t>
            </a:r>
          </a:p>
        </p:txBody>
      </p:sp>
      <p:sp>
        <p:nvSpPr>
          <p:cNvPr id="9220" name="投影片編號版面配置區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A79B9613-C31B-483A-9C80-915471BF0E97}" type="slidenum">
              <a:rPr lang="en-US" altLang="zh-TW"/>
              <a:pPr>
                <a:defRPr/>
              </a:pPr>
              <a:t>12</a:t>
            </a:fld>
            <a:endParaRPr lang="en-US" altLang="zh-TW"/>
          </a:p>
        </p:txBody>
      </p:sp>
      <p:sp>
        <p:nvSpPr>
          <p:cNvPr id="5"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pPr fontAlgn="auto">
              <a:spcAft>
                <a:spcPts val="0"/>
              </a:spcAft>
              <a:defRPr/>
            </a:pPr>
            <a:r>
              <a:rPr lang="zh-TW" altLang="en-US" sz="2000" b="1" dirty="0">
                <a:solidFill>
                  <a:schemeClr val="tx1"/>
                </a:solidFill>
                <a:latin typeface="標楷體" pitchFamily="65" charset="-120"/>
                <a:ea typeface="標楷體" pitchFamily="65" charset="-120"/>
              </a:rPr>
              <a:t>二、採購流程</a:t>
            </a:r>
          </a:p>
        </p:txBody>
      </p:sp>
      <p:sp>
        <p:nvSpPr>
          <p:cNvPr id="7" name="內容版面配置區 2"/>
          <p:cNvSpPr>
            <a:spLocks noGrp="1"/>
          </p:cNvSpPr>
          <p:nvPr/>
        </p:nvSpPr>
        <p:spPr bwMode="auto">
          <a:xfrm>
            <a:off x="446856" y="4320191"/>
            <a:ext cx="8229600" cy="1989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70000"/>
              <a:buBlip>
                <a:blip r:embed="rId3"/>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60000"/>
              <a:buBlip>
                <a:blip r:embed="rId4"/>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60000"/>
              <a:buBlip>
                <a:blip r:embed="rId5"/>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60000"/>
              <a:buBlip>
                <a:blip r:embed="rId5"/>
              </a:buBlip>
              <a:defRPr kumimoji="1" sz="2000">
                <a:solidFill>
                  <a:schemeClr val="tx1"/>
                </a:solidFill>
                <a:latin typeface="+mn-lt"/>
                <a:ea typeface="+mn-ea"/>
              </a:defRPr>
            </a:lvl4pPr>
            <a:lvl5pPr marL="2057400" indent="-228600" algn="l" rtl="0" eaLnBrk="0" fontAlgn="base" hangingPunct="0">
              <a:spcBef>
                <a:spcPct val="20000"/>
              </a:spcBef>
              <a:spcAft>
                <a:spcPct val="0"/>
              </a:spcAft>
              <a:buSzPct val="60000"/>
              <a:buBlip>
                <a:blip r:embed="rId5"/>
              </a:buBlip>
              <a:defRPr kumimoji="1" sz="2000">
                <a:solidFill>
                  <a:schemeClr val="tx1"/>
                </a:solidFill>
                <a:latin typeface="+mn-lt"/>
                <a:ea typeface="+mn-ea"/>
              </a:defRPr>
            </a:lvl5pPr>
            <a:lvl6pPr marL="2514600" indent="-228600" algn="l" rtl="0" fontAlgn="base">
              <a:spcBef>
                <a:spcPct val="20000"/>
              </a:spcBef>
              <a:spcAft>
                <a:spcPct val="0"/>
              </a:spcAft>
              <a:buSzPct val="60000"/>
              <a:buBlip>
                <a:blip r:embed="rId5"/>
              </a:buBlip>
              <a:defRPr kumimoji="1" sz="2000">
                <a:solidFill>
                  <a:schemeClr val="tx1"/>
                </a:solidFill>
                <a:latin typeface="+mn-lt"/>
                <a:ea typeface="+mn-ea"/>
              </a:defRPr>
            </a:lvl6pPr>
            <a:lvl7pPr marL="2971800" indent="-228600" algn="l" rtl="0" fontAlgn="base">
              <a:spcBef>
                <a:spcPct val="20000"/>
              </a:spcBef>
              <a:spcAft>
                <a:spcPct val="0"/>
              </a:spcAft>
              <a:buSzPct val="60000"/>
              <a:buBlip>
                <a:blip r:embed="rId5"/>
              </a:buBlip>
              <a:defRPr kumimoji="1" sz="2000">
                <a:solidFill>
                  <a:schemeClr val="tx1"/>
                </a:solidFill>
                <a:latin typeface="+mn-lt"/>
                <a:ea typeface="+mn-ea"/>
              </a:defRPr>
            </a:lvl7pPr>
            <a:lvl8pPr marL="3429000" indent="-228600" algn="l" rtl="0" fontAlgn="base">
              <a:spcBef>
                <a:spcPct val="20000"/>
              </a:spcBef>
              <a:spcAft>
                <a:spcPct val="0"/>
              </a:spcAft>
              <a:buSzPct val="60000"/>
              <a:buBlip>
                <a:blip r:embed="rId5"/>
              </a:buBlip>
              <a:defRPr kumimoji="1" sz="2000">
                <a:solidFill>
                  <a:schemeClr val="tx1"/>
                </a:solidFill>
                <a:latin typeface="+mn-lt"/>
                <a:ea typeface="+mn-ea"/>
              </a:defRPr>
            </a:lvl8pPr>
            <a:lvl9pPr marL="3886200" indent="-228600" algn="l" rtl="0" fontAlgn="base">
              <a:spcBef>
                <a:spcPct val="20000"/>
              </a:spcBef>
              <a:spcAft>
                <a:spcPct val="0"/>
              </a:spcAft>
              <a:buSzPct val="60000"/>
              <a:buBlip>
                <a:blip r:embed="rId5"/>
              </a:buBlip>
              <a:defRPr kumimoji="1" sz="2000">
                <a:solidFill>
                  <a:schemeClr val="tx1"/>
                </a:solidFill>
                <a:latin typeface="+mn-lt"/>
                <a:ea typeface="+mn-ea"/>
              </a:defRPr>
            </a:lvl9pPr>
          </a:lstStyle>
          <a:p>
            <a:pPr>
              <a:buFont typeface="Arial" panose="020B0604020202020204" pitchFamily="34" charset="0"/>
              <a:buChar char="•"/>
            </a:pPr>
            <a:r>
              <a:rPr lang="en-US" altLang="zh-TW" sz="1600" dirty="0">
                <a:latin typeface="標楷體" panose="03000509000000000000" pitchFamily="65" charset="-120"/>
                <a:ea typeface="標楷體" panose="03000509000000000000" pitchFamily="65" charset="-120"/>
              </a:rPr>
              <a:t>Step1</a:t>
            </a:r>
            <a:r>
              <a:rPr lang="zh-TW" altLang="en-US" sz="1600" dirty="0">
                <a:latin typeface="標楷體" panose="03000509000000000000" pitchFamily="65" charset="-120"/>
                <a:ea typeface="標楷體" panose="03000509000000000000" pitchFamily="65" charset="-120"/>
              </a:rPr>
              <a:t>申請人至校務系統填寫採購申請單</a:t>
            </a:r>
            <a:endParaRPr lang="en-US" altLang="zh-TW" sz="1600" dirty="0">
              <a:latin typeface="標楷體" panose="03000509000000000000" pitchFamily="65" charset="-120"/>
              <a:ea typeface="標楷體" panose="03000509000000000000" pitchFamily="65" charset="-120"/>
            </a:endParaRPr>
          </a:p>
          <a:p>
            <a:pPr>
              <a:buFont typeface="Arial" panose="020B0604020202020204" pitchFamily="34" charset="0"/>
              <a:buChar char="•"/>
            </a:pPr>
            <a:r>
              <a:rPr lang="en-US" altLang="zh-TW" sz="1600" dirty="0">
                <a:latin typeface="標楷體" panose="03000509000000000000" pitchFamily="65" charset="-120"/>
                <a:ea typeface="標楷體" panose="03000509000000000000" pitchFamily="65" charset="-120"/>
              </a:rPr>
              <a:t>Step2</a:t>
            </a:r>
            <a:r>
              <a:rPr lang="zh-TW" altLang="en-US" sz="1600" dirty="0">
                <a:latin typeface="標楷體" panose="03000509000000000000" pitchFamily="65" charset="-120"/>
                <a:ea typeface="標楷體" panose="03000509000000000000" pitchFamily="65" charset="-120"/>
              </a:rPr>
              <a:t>經單位主管審核，若</a:t>
            </a:r>
            <a:r>
              <a:rPr lang="zh-TW" altLang="en-US" sz="1600" u="sng" dirty="0">
                <a:latin typeface="標楷體" panose="03000509000000000000" pitchFamily="65" charset="-120"/>
                <a:ea typeface="標楷體" panose="03000509000000000000" pitchFamily="65" charset="-120"/>
              </a:rPr>
              <a:t>金額</a:t>
            </a:r>
            <a:r>
              <a:rPr lang="en-US" altLang="zh-TW" sz="1600" u="sng" dirty="0">
                <a:solidFill>
                  <a:srgbClr val="FF0000"/>
                </a:solidFill>
                <a:latin typeface="標楷體" panose="03000509000000000000" pitchFamily="65" charset="-120"/>
                <a:ea typeface="標楷體" panose="03000509000000000000" pitchFamily="65" charset="-120"/>
              </a:rPr>
              <a:t>5</a:t>
            </a:r>
            <a:r>
              <a:rPr lang="zh-TW" altLang="en-US" sz="1600" u="sng" dirty="0">
                <a:solidFill>
                  <a:srgbClr val="FF0000"/>
                </a:solidFill>
                <a:latin typeface="標楷體" panose="03000509000000000000" pitchFamily="65" charset="-120"/>
                <a:ea typeface="標楷體" panose="03000509000000000000" pitchFamily="65" charset="-120"/>
              </a:rPr>
              <a:t>萬以上</a:t>
            </a:r>
            <a:r>
              <a:rPr lang="zh-TW" altLang="en-US" sz="1600" u="sng" dirty="0">
                <a:latin typeface="標楷體" panose="03000509000000000000" pitchFamily="65" charset="-120"/>
                <a:ea typeface="標楷體" panose="03000509000000000000" pitchFamily="65" charset="-120"/>
              </a:rPr>
              <a:t>要送院長</a:t>
            </a:r>
            <a:endParaRPr lang="en-US" altLang="zh-TW" sz="1600" u="sng" dirty="0">
              <a:latin typeface="標楷體" panose="03000509000000000000" pitchFamily="65" charset="-120"/>
              <a:ea typeface="標楷體" panose="03000509000000000000" pitchFamily="65" charset="-120"/>
            </a:endParaRPr>
          </a:p>
          <a:p>
            <a:pPr>
              <a:buFont typeface="Arial" panose="020B0604020202020204" pitchFamily="34" charset="0"/>
              <a:buChar char="•"/>
            </a:pPr>
            <a:r>
              <a:rPr lang="en-US" altLang="zh-TW" sz="1600" dirty="0">
                <a:latin typeface="標楷體" panose="03000509000000000000" pitchFamily="65" charset="-120"/>
                <a:ea typeface="標楷體" panose="03000509000000000000" pitchFamily="65" charset="-120"/>
              </a:rPr>
              <a:t>Step3</a:t>
            </a:r>
            <a:r>
              <a:rPr lang="zh-TW" altLang="en-US" sz="1600" dirty="0">
                <a:latin typeface="標楷體" panose="03000509000000000000" pitchFamily="65" charset="-120"/>
                <a:ea typeface="標楷體" panose="03000509000000000000" pitchFamily="65" charset="-120"/>
              </a:rPr>
              <a:t>檢視是否要會辦相關單位</a:t>
            </a:r>
            <a:r>
              <a:rPr lang="zh-TW" altLang="en-US" sz="1600" u="sng" dirty="0">
                <a:latin typeface="標楷體" panose="03000509000000000000" pitchFamily="65" charset="-120"/>
                <a:ea typeface="標楷體" panose="03000509000000000000" pitchFamily="65" charset="-120"/>
              </a:rPr>
              <a:t>審查規格</a:t>
            </a:r>
            <a:endParaRPr lang="en-US" altLang="zh-TW" sz="1600" u="sng" dirty="0">
              <a:latin typeface="標楷體" panose="03000509000000000000" pitchFamily="65" charset="-120"/>
              <a:ea typeface="標楷體" panose="03000509000000000000" pitchFamily="65" charset="-120"/>
            </a:endParaRPr>
          </a:p>
          <a:p>
            <a:pPr>
              <a:buFont typeface="Arial" panose="020B0604020202020204" pitchFamily="34" charset="0"/>
              <a:buChar char="•"/>
            </a:pPr>
            <a:r>
              <a:rPr lang="en-US" altLang="zh-TW" sz="1600" dirty="0">
                <a:latin typeface="標楷體" panose="03000509000000000000" pitchFamily="65" charset="-120"/>
                <a:ea typeface="標楷體" panose="03000509000000000000" pitchFamily="65" charset="-120"/>
              </a:rPr>
              <a:t>Step4</a:t>
            </a:r>
            <a:r>
              <a:rPr lang="zh-TW" altLang="en-US" sz="1600" dirty="0">
                <a:latin typeface="標楷體" panose="03000509000000000000" pitchFamily="65" charset="-120"/>
                <a:ea typeface="標楷體" panose="03000509000000000000" pitchFamily="65" charset="-120"/>
              </a:rPr>
              <a:t>送會計審核及採購組議價後通知廠商交貨</a:t>
            </a:r>
            <a:endParaRPr lang="en-US" altLang="zh-TW" sz="1600" dirty="0">
              <a:latin typeface="標楷體" panose="03000509000000000000" pitchFamily="65" charset="-120"/>
              <a:ea typeface="標楷體" panose="03000509000000000000" pitchFamily="65" charset="-120"/>
            </a:endParaRPr>
          </a:p>
          <a:p>
            <a:pPr>
              <a:buFont typeface="Arial" panose="020B0604020202020204" pitchFamily="34" charset="0"/>
              <a:buChar char="•"/>
            </a:pPr>
            <a:r>
              <a:rPr lang="en-US" altLang="zh-TW" sz="1600" dirty="0">
                <a:latin typeface="標楷體" panose="03000509000000000000" pitchFamily="65" charset="-120"/>
                <a:ea typeface="標楷體" panose="03000509000000000000" pitchFamily="65" charset="-120"/>
              </a:rPr>
              <a:t>Step5</a:t>
            </a:r>
            <a:r>
              <a:rPr lang="zh-TW" altLang="en-US" sz="1600" dirty="0">
                <a:latin typeface="標楷體" panose="03000509000000000000" pitchFamily="65" charset="-120"/>
                <a:ea typeface="標楷體" panose="03000509000000000000" pitchFamily="65" charset="-120"/>
              </a:rPr>
              <a:t>通知廠商交貨並驗收，檢查貨物及</a:t>
            </a:r>
            <a:r>
              <a:rPr lang="zh-TW" altLang="en-US" sz="1600" dirty="0">
                <a:solidFill>
                  <a:srgbClr val="FF0000"/>
                </a:solidFill>
                <a:latin typeface="標楷體" panose="03000509000000000000" pitchFamily="65" charset="-120"/>
                <a:ea typeface="標楷體" panose="03000509000000000000" pitchFamily="65" charset="-120"/>
              </a:rPr>
              <a:t>發票要符合學校規定</a:t>
            </a:r>
            <a:endParaRPr lang="en-US" altLang="zh-TW" sz="1600" dirty="0">
              <a:solidFill>
                <a:srgbClr val="FF0000"/>
              </a:solidFill>
              <a:latin typeface="標楷體" panose="03000509000000000000" pitchFamily="65" charset="-120"/>
              <a:ea typeface="標楷體" panose="03000509000000000000" pitchFamily="65" charset="-120"/>
            </a:endParaRPr>
          </a:p>
          <a:p>
            <a:pPr>
              <a:buFont typeface="Arial" panose="020B0604020202020204" pitchFamily="34" charset="0"/>
              <a:buChar char="•"/>
            </a:pPr>
            <a:r>
              <a:rPr lang="en-US" altLang="zh-TW" sz="1600" dirty="0">
                <a:latin typeface="標楷體" panose="03000509000000000000" pitchFamily="65" charset="-120"/>
                <a:ea typeface="標楷體" panose="03000509000000000000" pitchFamily="65" charset="-120"/>
              </a:rPr>
              <a:t>Step6</a:t>
            </a:r>
            <a:r>
              <a:rPr lang="zh-TW" altLang="en-US" sz="1600" dirty="0">
                <a:latin typeface="標楷體" panose="03000509000000000000" pitchFamily="65" charset="-120"/>
                <a:ea typeface="標楷體" panose="03000509000000000000" pitchFamily="65" charset="-120"/>
              </a:rPr>
              <a:t>列印</a:t>
            </a:r>
            <a:r>
              <a:rPr lang="zh-TW" altLang="en-US" sz="1600" dirty="0">
                <a:solidFill>
                  <a:srgbClr val="FF0000"/>
                </a:solidFill>
                <a:latin typeface="標楷體" panose="03000509000000000000" pitchFamily="65" charset="-120"/>
                <a:ea typeface="標楷體" panose="03000509000000000000" pitchFamily="65" charset="-120"/>
              </a:rPr>
              <a:t>驗收申請單</a:t>
            </a:r>
            <a:r>
              <a:rPr lang="zh-TW" altLang="en-US" sz="1600" dirty="0">
                <a:latin typeface="標楷體" panose="03000509000000000000" pitchFamily="65" charset="-120"/>
                <a:ea typeface="標楷體" panose="03000509000000000000" pitchFamily="65" charset="-120"/>
              </a:rPr>
              <a:t>及黏貼憑證用紙</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政府計畫及需外審之經費</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，貼上憑證並檢查表單是否齊全</a:t>
            </a:r>
            <a:endParaRPr lang="en-US" altLang="zh-TW" sz="1600" dirty="0">
              <a:latin typeface="標楷體" panose="03000509000000000000" pitchFamily="65" charset="-120"/>
              <a:ea typeface="標楷體" panose="03000509000000000000" pitchFamily="65" charset="-120"/>
            </a:endParaRPr>
          </a:p>
          <a:p>
            <a:pPr>
              <a:buFont typeface="Arial" panose="020B0604020202020204" pitchFamily="34" charset="0"/>
              <a:buChar char="•"/>
            </a:pPr>
            <a:r>
              <a:rPr lang="en-US" altLang="zh-TW" sz="1600" dirty="0">
                <a:latin typeface="標楷體" panose="03000509000000000000" pitchFamily="65" charset="-120"/>
                <a:ea typeface="標楷體" panose="03000509000000000000" pitchFamily="65" charset="-120"/>
              </a:rPr>
              <a:t>Step7</a:t>
            </a:r>
            <a:r>
              <a:rPr lang="zh-TW" altLang="en-US" sz="1600" dirty="0">
                <a:latin typeface="標楷體" panose="03000509000000000000" pitchFamily="65" charset="-120"/>
                <a:ea typeface="標楷體" panose="03000509000000000000" pitchFamily="65" charset="-120"/>
              </a:rPr>
              <a:t>紙本送審，</a:t>
            </a:r>
            <a:r>
              <a:rPr lang="zh-TW" altLang="en-US" sz="1600" dirty="0">
                <a:solidFill>
                  <a:srgbClr val="FF0000"/>
                </a:solidFill>
                <a:latin typeface="標楷體" panose="03000509000000000000" pitchFamily="65" charset="-120"/>
                <a:ea typeface="標楷體" panose="03000509000000000000" pitchFamily="65" charset="-120"/>
              </a:rPr>
              <a:t>採購驗收單經</a:t>
            </a:r>
            <a:r>
              <a:rPr lang="zh-TW" altLang="en-US" sz="1600" dirty="0">
                <a:latin typeface="標楷體" panose="03000509000000000000" pitchFamily="65" charset="-120"/>
                <a:ea typeface="標楷體" panose="03000509000000000000" pitchFamily="65" charset="-120"/>
              </a:rPr>
              <a:t>單位主管→會簽單位→</a:t>
            </a:r>
            <a:r>
              <a:rPr lang="zh-TW" altLang="en-US" sz="1600" dirty="0">
                <a:solidFill>
                  <a:srgbClr val="FF0000"/>
                </a:solidFill>
                <a:latin typeface="標楷體" panose="03000509000000000000" pitchFamily="65" charset="-120"/>
                <a:ea typeface="標楷體" panose="03000509000000000000" pitchFamily="65" charset="-120"/>
              </a:rPr>
              <a:t>納管組</a:t>
            </a:r>
            <a:endParaRPr lang="en-US" altLang="zh-TW" sz="1600" dirty="0">
              <a:solidFill>
                <a:srgbClr val="FF0000"/>
              </a:solidFill>
              <a:latin typeface="標楷體" panose="03000509000000000000" pitchFamily="65" charset="-120"/>
              <a:ea typeface="標楷體" panose="03000509000000000000" pitchFamily="65" charset="-120"/>
            </a:endParaRPr>
          </a:p>
        </p:txBody>
      </p:sp>
      <p:cxnSp>
        <p:nvCxnSpPr>
          <p:cNvPr id="11" name="直線單箭頭接點 10"/>
          <p:cNvCxnSpPr>
            <a:endCxn id="12" idx="1"/>
          </p:cNvCxnSpPr>
          <p:nvPr/>
        </p:nvCxnSpPr>
        <p:spPr>
          <a:xfrm>
            <a:off x="1327939" y="3140968"/>
            <a:ext cx="21972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547664" y="2780928"/>
            <a:ext cx="1224136"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algn="l" rtl="0" fontAlgn="base">
              <a:spcBef>
                <a:spcPct val="0"/>
              </a:spcBef>
              <a:spcAft>
                <a:spcPct val="0"/>
              </a:spcAft>
              <a:defRPr kumimoji="1" sz="800" kern="1200">
                <a:solidFill>
                  <a:schemeClr val="lt1"/>
                </a:solidFill>
                <a:latin typeface="+mn-lt"/>
                <a:ea typeface="+mn-ea"/>
                <a:cs typeface="+mn-cs"/>
              </a:defRPr>
            </a:lvl1pPr>
            <a:lvl2pPr marL="457200" algn="l" rtl="0" fontAlgn="base">
              <a:spcBef>
                <a:spcPct val="0"/>
              </a:spcBef>
              <a:spcAft>
                <a:spcPct val="0"/>
              </a:spcAft>
              <a:defRPr kumimoji="1" sz="800" kern="1200">
                <a:solidFill>
                  <a:schemeClr val="lt1"/>
                </a:solidFill>
                <a:latin typeface="+mn-lt"/>
                <a:ea typeface="+mn-ea"/>
                <a:cs typeface="+mn-cs"/>
              </a:defRPr>
            </a:lvl2pPr>
            <a:lvl3pPr marL="914400" algn="l" rtl="0" fontAlgn="base">
              <a:spcBef>
                <a:spcPct val="0"/>
              </a:spcBef>
              <a:spcAft>
                <a:spcPct val="0"/>
              </a:spcAft>
              <a:defRPr kumimoji="1" sz="800" kern="1200">
                <a:solidFill>
                  <a:schemeClr val="lt1"/>
                </a:solidFill>
                <a:latin typeface="+mn-lt"/>
                <a:ea typeface="+mn-ea"/>
                <a:cs typeface="+mn-cs"/>
              </a:defRPr>
            </a:lvl3pPr>
            <a:lvl4pPr marL="1371600" algn="l" rtl="0" fontAlgn="base">
              <a:spcBef>
                <a:spcPct val="0"/>
              </a:spcBef>
              <a:spcAft>
                <a:spcPct val="0"/>
              </a:spcAft>
              <a:defRPr kumimoji="1" sz="800" kern="1200">
                <a:solidFill>
                  <a:schemeClr val="lt1"/>
                </a:solidFill>
                <a:latin typeface="+mn-lt"/>
                <a:ea typeface="+mn-ea"/>
                <a:cs typeface="+mn-cs"/>
              </a:defRPr>
            </a:lvl4pPr>
            <a:lvl5pPr marL="1828800" algn="l" rtl="0" fontAlgn="base">
              <a:spcBef>
                <a:spcPct val="0"/>
              </a:spcBef>
              <a:spcAft>
                <a:spcPct val="0"/>
              </a:spcAft>
              <a:defRPr kumimoji="1" sz="800" kern="1200">
                <a:solidFill>
                  <a:schemeClr val="lt1"/>
                </a:solidFill>
                <a:latin typeface="+mn-lt"/>
                <a:ea typeface="+mn-ea"/>
                <a:cs typeface="+mn-cs"/>
              </a:defRPr>
            </a:lvl5pPr>
            <a:lvl6pPr marL="2286000" algn="l" defTabSz="914400" rtl="0" eaLnBrk="1" latinLnBrk="0" hangingPunct="1">
              <a:defRPr kumimoji="1" sz="800" kern="1200">
                <a:solidFill>
                  <a:schemeClr val="lt1"/>
                </a:solidFill>
                <a:latin typeface="+mn-lt"/>
                <a:ea typeface="+mn-ea"/>
                <a:cs typeface="+mn-cs"/>
              </a:defRPr>
            </a:lvl6pPr>
            <a:lvl7pPr marL="2743200" algn="l" defTabSz="914400" rtl="0" eaLnBrk="1" latinLnBrk="0" hangingPunct="1">
              <a:defRPr kumimoji="1" sz="800" kern="1200">
                <a:solidFill>
                  <a:schemeClr val="lt1"/>
                </a:solidFill>
                <a:latin typeface="+mn-lt"/>
                <a:ea typeface="+mn-ea"/>
                <a:cs typeface="+mn-cs"/>
              </a:defRPr>
            </a:lvl7pPr>
            <a:lvl8pPr marL="3200400" algn="l" defTabSz="914400" rtl="0" eaLnBrk="1" latinLnBrk="0" hangingPunct="1">
              <a:defRPr kumimoji="1" sz="800" kern="1200">
                <a:solidFill>
                  <a:schemeClr val="lt1"/>
                </a:solidFill>
                <a:latin typeface="+mn-lt"/>
                <a:ea typeface="+mn-ea"/>
                <a:cs typeface="+mn-cs"/>
              </a:defRPr>
            </a:lvl8pPr>
            <a:lvl9pPr marL="3657600" algn="l" defTabSz="914400" rtl="0" eaLnBrk="1" latinLnBrk="0" hangingPunct="1">
              <a:defRPr kumimoji="1" sz="800" kern="1200">
                <a:solidFill>
                  <a:schemeClr val="lt1"/>
                </a:solidFill>
                <a:latin typeface="+mn-lt"/>
                <a:ea typeface="+mn-ea"/>
                <a:cs typeface="+mn-cs"/>
              </a:defRPr>
            </a:lvl9pPr>
          </a:lstStyle>
          <a:p>
            <a:pPr algn="ctr"/>
            <a:r>
              <a:rPr lang="zh-TW" altLang="en-US" sz="2000" dirty="0">
                <a:solidFill>
                  <a:schemeClr val="tx1"/>
                </a:solidFill>
                <a:latin typeface="標楷體" panose="03000509000000000000" pitchFamily="65" charset="-120"/>
                <a:ea typeface="標楷體" panose="03000509000000000000" pitchFamily="65" charset="-120"/>
              </a:rPr>
              <a:t>單位主管審核</a:t>
            </a:r>
          </a:p>
        </p:txBody>
      </p:sp>
      <p:cxnSp>
        <p:nvCxnSpPr>
          <p:cNvPr id="13" name="直線單箭頭接點 12"/>
          <p:cNvCxnSpPr>
            <a:stCxn id="12" idx="3"/>
            <a:endCxn id="14" idx="1"/>
          </p:cNvCxnSpPr>
          <p:nvPr/>
        </p:nvCxnSpPr>
        <p:spPr>
          <a:xfrm>
            <a:off x="2771800" y="3140968"/>
            <a:ext cx="21602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2987824" y="2780928"/>
            <a:ext cx="1224136"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algn="l" rtl="0" fontAlgn="base">
              <a:spcBef>
                <a:spcPct val="0"/>
              </a:spcBef>
              <a:spcAft>
                <a:spcPct val="0"/>
              </a:spcAft>
              <a:defRPr kumimoji="1" sz="800" kern="1200">
                <a:solidFill>
                  <a:schemeClr val="lt1"/>
                </a:solidFill>
                <a:latin typeface="+mn-lt"/>
                <a:ea typeface="+mn-ea"/>
                <a:cs typeface="+mn-cs"/>
              </a:defRPr>
            </a:lvl1pPr>
            <a:lvl2pPr marL="457200" algn="l" rtl="0" fontAlgn="base">
              <a:spcBef>
                <a:spcPct val="0"/>
              </a:spcBef>
              <a:spcAft>
                <a:spcPct val="0"/>
              </a:spcAft>
              <a:defRPr kumimoji="1" sz="800" kern="1200">
                <a:solidFill>
                  <a:schemeClr val="lt1"/>
                </a:solidFill>
                <a:latin typeface="+mn-lt"/>
                <a:ea typeface="+mn-ea"/>
                <a:cs typeface="+mn-cs"/>
              </a:defRPr>
            </a:lvl2pPr>
            <a:lvl3pPr marL="914400" algn="l" rtl="0" fontAlgn="base">
              <a:spcBef>
                <a:spcPct val="0"/>
              </a:spcBef>
              <a:spcAft>
                <a:spcPct val="0"/>
              </a:spcAft>
              <a:defRPr kumimoji="1" sz="800" kern="1200">
                <a:solidFill>
                  <a:schemeClr val="lt1"/>
                </a:solidFill>
                <a:latin typeface="+mn-lt"/>
                <a:ea typeface="+mn-ea"/>
                <a:cs typeface="+mn-cs"/>
              </a:defRPr>
            </a:lvl3pPr>
            <a:lvl4pPr marL="1371600" algn="l" rtl="0" fontAlgn="base">
              <a:spcBef>
                <a:spcPct val="0"/>
              </a:spcBef>
              <a:spcAft>
                <a:spcPct val="0"/>
              </a:spcAft>
              <a:defRPr kumimoji="1" sz="800" kern="1200">
                <a:solidFill>
                  <a:schemeClr val="lt1"/>
                </a:solidFill>
                <a:latin typeface="+mn-lt"/>
                <a:ea typeface="+mn-ea"/>
                <a:cs typeface="+mn-cs"/>
              </a:defRPr>
            </a:lvl4pPr>
            <a:lvl5pPr marL="1828800" algn="l" rtl="0" fontAlgn="base">
              <a:spcBef>
                <a:spcPct val="0"/>
              </a:spcBef>
              <a:spcAft>
                <a:spcPct val="0"/>
              </a:spcAft>
              <a:defRPr kumimoji="1" sz="800" kern="1200">
                <a:solidFill>
                  <a:schemeClr val="lt1"/>
                </a:solidFill>
                <a:latin typeface="+mn-lt"/>
                <a:ea typeface="+mn-ea"/>
                <a:cs typeface="+mn-cs"/>
              </a:defRPr>
            </a:lvl5pPr>
            <a:lvl6pPr marL="2286000" algn="l" defTabSz="914400" rtl="0" eaLnBrk="1" latinLnBrk="0" hangingPunct="1">
              <a:defRPr kumimoji="1" sz="800" kern="1200">
                <a:solidFill>
                  <a:schemeClr val="lt1"/>
                </a:solidFill>
                <a:latin typeface="+mn-lt"/>
                <a:ea typeface="+mn-ea"/>
                <a:cs typeface="+mn-cs"/>
              </a:defRPr>
            </a:lvl6pPr>
            <a:lvl7pPr marL="2743200" algn="l" defTabSz="914400" rtl="0" eaLnBrk="1" latinLnBrk="0" hangingPunct="1">
              <a:defRPr kumimoji="1" sz="800" kern="1200">
                <a:solidFill>
                  <a:schemeClr val="lt1"/>
                </a:solidFill>
                <a:latin typeface="+mn-lt"/>
                <a:ea typeface="+mn-ea"/>
                <a:cs typeface="+mn-cs"/>
              </a:defRPr>
            </a:lvl7pPr>
            <a:lvl8pPr marL="3200400" algn="l" defTabSz="914400" rtl="0" eaLnBrk="1" latinLnBrk="0" hangingPunct="1">
              <a:defRPr kumimoji="1" sz="800" kern="1200">
                <a:solidFill>
                  <a:schemeClr val="lt1"/>
                </a:solidFill>
                <a:latin typeface="+mn-lt"/>
                <a:ea typeface="+mn-ea"/>
                <a:cs typeface="+mn-cs"/>
              </a:defRPr>
            </a:lvl8pPr>
            <a:lvl9pPr marL="3657600" algn="l" defTabSz="914400" rtl="0" eaLnBrk="1" latinLnBrk="0" hangingPunct="1">
              <a:defRPr kumimoji="1" sz="800" kern="1200">
                <a:solidFill>
                  <a:schemeClr val="lt1"/>
                </a:solidFill>
                <a:latin typeface="+mn-lt"/>
                <a:ea typeface="+mn-ea"/>
                <a:cs typeface="+mn-cs"/>
              </a:defRPr>
            </a:lvl9pPr>
          </a:lstStyle>
          <a:p>
            <a:pPr algn="ctr"/>
            <a:r>
              <a:rPr lang="zh-TW" altLang="en-US" sz="2000" dirty="0">
                <a:solidFill>
                  <a:schemeClr val="tx1"/>
                </a:solidFill>
                <a:latin typeface="標楷體" panose="03000509000000000000" pitchFamily="65" charset="-120"/>
                <a:ea typeface="標楷體" panose="03000509000000000000" pitchFamily="65" charset="-120"/>
              </a:rPr>
              <a:t>會計及</a:t>
            </a:r>
            <a:endParaRPr lang="en-US" altLang="zh-TW" sz="2000" dirty="0">
              <a:solidFill>
                <a:schemeClr val="tx1"/>
              </a:solidFill>
              <a:latin typeface="標楷體" panose="03000509000000000000" pitchFamily="65" charset="-120"/>
              <a:ea typeface="標楷體" panose="03000509000000000000" pitchFamily="65" charset="-120"/>
            </a:endParaRPr>
          </a:p>
          <a:p>
            <a:pPr algn="ctr"/>
            <a:r>
              <a:rPr lang="zh-TW" altLang="en-US" sz="2000" dirty="0">
                <a:solidFill>
                  <a:schemeClr val="tx1"/>
                </a:solidFill>
                <a:latin typeface="標楷體" panose="03000509000000000000" pitchFamily="65" charset="-120"/>
                <a:ea typeface="標楷體" panose="03000509000000000000" pitchFamily="65" charset="-120"/>
              </a:rPr>
              <a:t>採購組</a:t>
            </a:r>
          </a:p>
        </p:txBody>
      </p:sp>
      <p:cxnSp>
        <p:nvCxnSpPr>
          <p:cNvPr id="15" name="直線單箭頭接點 14"/>
          <p:cNvCxnSpPr>
            <a:stCxn id="14" idx="3"/>
            <a:endCxn id="16" idx="1"/>
          </p:cNvCxnSpPr>
          <p:nvPr/>
        </p:nvCxnSpPr>
        <p:spPr>
          <a:xfrm>
            <a:off x="4211960" y="3140968"/>
            <a:ext cx="21602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4427984" y="2780928"/>
            <a:ext cx="1224136"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algn="l" rtl="0" fontAlgn="base">
              <a:spcBef>
                <a:spcPct val="0"/>
              </a:spcBef>
              <a:spcAft>
                <a:spcPct val="0"/>
              </a:spcAft>
              <a:defRPr kumimoji="1" sz="800" kern="1200">
                <a:solidFill>
                  <a:schemeClr val="lt1"/>
                </a:solidFill>
                <a:latin typeface="+mn-lt"/>
                <a:ea typeface="+mn-ea"/>
                <a:cs typeface="+mn-cs"/>
              </a:defRPr>
            </a:lvl1pPr>
            <a:lvl2pPr marL="457200" algn="l" rtl="0" fontAlgn="base">
              <a:spcBef>
                <a:spcPct val="0"/>
              </a:spcBef>
              <a:spcAft>
                <a:spcPct val="0"/>
              </a:spcAft>
              <a:defRPr kumimoji="1" sz="800" kern="1200">
                <a:solidFill>
                  <a:schemeClr val="lt1"/>
                </a:solidFill>
                <a:latin typeface="+mn-lt"/>
                <a:ea typeface="+mn-ea"/>
                <a:cs typeface="+mn-cs"/>
              </a:defRPr>
            </a:lvl2pPr>
            <a:lvl3pPr marL="914400" algn="l" rtl="0" fontAlgn="base">
              <a:spcBef>
                <a:spcPct val="0"/>
              </a:spcBef>
              <a:spcAft>
                <a:spcPct val="0"/>
              </a:spcAft>
              <a:defRPr kumimoji="1" sz="800" kern="1200">
                <a:solidFill>
                  <a:schemeClr val="lt1"/>
                </a:solidFill>
                <a:latin typeface="+mn-lt"/>
                <a:ea typeface="+mn-ea"/>
                <a:cs typeface="+mn-cs"/>
              </a:defRPr>
            </a:lvl3pPr>
            <a:lvl4pPr marL="1371600" algn="l" rtl="0" fontAlgn="base">
              <a:spcBef>
                <a:spcPct val="0"/>
              </a:spcBef>
              <a:spcAft>
                <a:spcPct val="0"/>
              </a:spcAft>
              <a:defRPr kumimoji="1" sz="800" kern="1200">
                <a:solidFill>
                  <a:schemeClr val="lt1"/>
                </a:solidFill>
                <a:latin typeface="+mn-lt"/>
                <a:ea typeface="+mn-ea"/>
                <a:cs typeface="+mn-cs"/>
              </a:defRPr>
            </a:lvl4pPr>
            <a:lvl5pPr marL="1828800" algn="l" rtl="0" fontAlgn="base">
              <a:spcBef>
                <a:spcPct val="0"/>
              </a:spcBef>
              <a:spcAft>
                <a:spcPct val="0"/>
              </a:spcAft>
              <a:defRPr kumimoji="1" sz="800" kern="1200">
                <a:solidFill>
                  <a:schemeClr val="lt1"/>
                </a:solidFill>
                <a:latin typeface="+mn-lt"/>
                <a:ea typeface="+mn-ea"/>
                <a:cs typeface="+mn-cs"/>
              </a:defRPr>
            </a:lvl5pPr>
            <a:lvl6pPr marL="2286000" algn="l" defTabSz="914400" rtl="0" eaLnBrk="1" latinLnBrk="0" hangingPunct="1">
              <a:defRPr kumimoji="1" sz="800" kern="1200">
                <a:solidFill>
                  <a:schemeClr val="lt1"/>
                </a:solidFill>
                <a:latin typeface="+mn-lt"/>
                <a:ea typeface="+mn-ea"/>
                <a:cs typeface="+mn-cs"/>
              </a:defRPr>
            </a:lvl6pPr>
            <a:lvl7pPr marL="2743200" algn="l" defTabSz="914400" rtl="0" eaLnBrk="1" latinLnBrk="0" hangingPunct="1">
              <a:defRPr kumimoji="1" sz="800" kern="1200">
                <a:solidFill>
                  <a:schemeClr val="lt1"/>
                </a:solidFill>
                <a:latin typeface="+mn-lt"/>
                <a:ea typeface="+mn-ea"/>
                <a:cs typeface="+mn-cs"/>
              </a:defRPr>
            </a:lvl7pPr>
            <a:lvl8pPr marL="3200400" algn="l" defTabSz="914400" rtl="0" eaLnBrk="1" latinLnBrk="0" hangingPunct="1">
              <a:defRPr kumimoji="1" sz="800" kern="1200">
                <a:solidFill>
                  <a:schemeClr val="lt1"/>
                </a:solidFill>
                <a:latin typeface="+mn-lt"/>
                <a:ea typeface="+mn-ea"/>
                <a:cs typeface="+mn-cs"/>
              </a:defRPr>
            </a:lvl8pPr>
            <a:lvl9pPr marL="3657600" algn="l" defTabSz="914400" rtl="0" eaLnBrk="1" latinLnBrk="0" hangingPunct="1">
              <a:defRPr kumimoji="1" sz="800" kern="1200">
                <a:solidFill>
                  <a:schemeClr val="lt1"/>
                </a:solidFill>
                <a:latin typeface="+mn-lt"/>
                <a:ea typeface="+mn-ea"/>
                <a:cs typeface="+mn-cs"/>
              </a:defRPr>
            </a:lvl9pPr>
          </a:lstStyle>
          <a:p>
            <a:pPr algn="ctr"/>
            <a:r>
              <a:rPr lang="zh-TW" altLang="en-US" sz="2000" dirty="0">
                <a:solidFill>
                  <a:schemeClr val="tx1"/>
                </a:solidFill>
                <a:latin typeface="標楷體" panose="03000509000000000000" pitchFamily="65" charset="-120"/>
                <a:ea typeface="標楷體" panose="03000509000000000000" pitchFamily="65" charset="-120"/>
              </a:rPr>
              <a:t>通知廠商交貨</a:t>
            </a:r>
          </a:p>
        </p:txBody>
      </p:sp>
      <p:cxnSp>
        <p:nvCxnSpPr>
          <p:cNvPr id="17" name="直線單箭頭接點 16"/>
          <p:cNvCxnSpPr>
            <a:stCxn id="16" idx="3"/>
            <a:endCxn id="18" idx="1"/>
          </p:cNvCxnSpPr>
          <p:nvPr/>
        </p:nvCxnSpPr>
        <p:spPr>
          <a:xfrm>
            <a:off x="5652120" y="3140968"/>
            <a:ext cx="21602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5868144" y="2780928"/>
            <a:ext cx="1224136"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algn="l" rtl="0" fontAlgn="base">
              <a:spcBef>
                <a:spcPct val="0"/>
              </a:spcBef>
              <a:spcAft>
                <a:spcPct val="0"/>
              </a:spcAft>
              <a:defRPr kumimoji="1" sz="800" kern="1200">
                <a:solidFill>
                  <a:schemeClr val="lt1"/>
                </a:solidFill>
                <a:latin typeface="+mn-lt"/>
                <a:ea typeface="+mn-ea"/>
                <a:cs typeface="+mn-cs"/>
              </a:defRPr>
            </a:lvl1pPr>
            <a:lvl2pPr marL="457200" algn="l" rtl="0" fontAlgn="base">
              <a:spcBef>
                <a:spcPct val="0"/>
              </a:spcBef>
              <a:spcAft>
                <a:spcPct val="0"/>
              </a:spcAft>
              <a:defRPr kumimoji="1" sz="800" kern="1200">
                <a:solidFill>
                  <a:schemeClr val="lt1"/>
                </a:solidFill>
                <a:latin typeface="+mn-lt"/>
                <a:ea typeface="+mn-ea"/>
                <a:cs typeface="+mn-cs"/>
              </a:defRPr>
            </a:lvl2pPr>
            <a:lvl3pPr marL="914400" algn="l" rtl="0" fontAlgn="base">
              <a:spcBef>
                <a:spcPct val="0"/>
              </a:spcBef>
              <a:spcAft>
                <a:spcPct val="0"/>
              </a:spcAft>
              <a:defRPr kumimoji="1" sz="800" kern="1200">
                <a:solidFill>
                  <a:schemeClr val="lt1"/>
                </a:solidFill>
                <a:latin typeface="+mn-lt"/>
                <a:ea typeface="+mn-ea"/>
                <a:cs typeface="+mn-cs"/>
              </a:defRPr>
            </a:lvl3pPr>
            <a:lvl4pPr marL="1371600" algn="l" rtl="0" fontAlgn="base">
              <a:spcBef>
                <a:spcPct val="0"/>
              </a:spcBef>
              <a:spcAft>
                <a:spcPct val="0"/>
              </a:spcAft>
              <a:defRPr kumimoji="1" sz="800" kern="1200">
                <a:solidFill>
                  <a:schemeClr val="lt1"/>
                </a:solidFill>
                <a:latin typeface="+mn-lt"/>
                <a:ea typeface="+mn-ea"/>
                <a:cs typeface="+mn-cs"/>
              </a:defRPr>
            </a:lvl4pPr>
            <a:lvl5pPr marL="1828800" algn="l" rtl="0" fontAlgn="base">
              <a:spcBef>
                <a:spcPct val="0"/>
              </a:spcBef>
              <a:spcAft>
                <a:spcPct val="0"/>
              </a:spcAft>
              <a:defRPr kumimoji="1" sz="800" kern="1200">
                <a:solidFill>
                  <a:schemeClr val="lt1"/>
                </a:solidFill>
                <a:latin typeface="+mn-lt"/>
                <a:ea typeface="+mn-ea"/>
                <a:cs typeface="+mn-cs"/>
              </a:defRPr>
            </a:lvl5pPr>
            <a:lvl6pPr marL="2286000" algn="l" defTabSz="914400" rtl="0" eaLnBrk="1" latinLnBrk="0" hangingPunct="1">
              <a:defRPr kumimoji="1" sz="800" kern="1200">
                <a:solidFill>
                  <a:schemeClr val="lt1"/>
                </a:solidFill>
                <a:latin typeface="+mn-lt"/>
                <a:ea typeface="+mn-ea"/>
                <a:cs typeface="+mn-cs"/>
              </a:defRPr>
            </a:lvl6pPr>
            <a:lvl7pPr marL="2743200" algn="l" defTabSz="914400" rtl="0" eaLnBrk="1" latinLnBrk="0" hangingPunct="1">
              <a:defRPr kumimoji="1" sz="800" kern="1200">
                <a:solidFill>
                  <a:schemeClr val="lt1"/>
                </a:solidFill>
                <a:latin typeface="+mn-lt"/>
                <a:ea typeface="+mn-ea"/>
                <a:cs typeface="+mn-cs"/>
              </a:defRPr>
            </a:lvl7pPr>
            <a:lvl8pPr marL="3200400" algn="l" defTabSz="914400" rtl="0" eaLnBrk="1" latinLnBrk="0" hangingPunct="1">
              <a:defRPr kumimoji="1" sz="800" kern="1200">
                <a:solidFill>
                  <a:schemeClr val="lt1"/>
                </a:solidFill>
                <a:latin typeface="+mn-lt"/>
                <a:ea typeface="+mn-ea"/>
                <a:cs typeface="+mn-cs"/>
              </a:defRPr>
            </a:lvl8pPr>
            <a:lvl9pPr marL="3657600" algn="l" defTabSz="914400" rtl="0" eaLnBrk="1" latinLnBrk="0" hangingPunct="1">
              <a:defRPr kumimoji="1" sz="800" kern="1200">
                <a:solidFill>
                  <a:schemeClr val="lt1"/>
                </a:solidFill>
                <a:latin typeface="+mn-lt"/>
                <a:ea typeface="+mn-ea"/>
                <a:cs typeface="+mn-cs"/>
              </a:defRPr>
            </a:lvl9pPr>
          </a:lstStyle>
          <a:p>
            <a:pPr algn="ctr"/>
            <a:r>
              <a:rPr lang="zh-TW" altLang="en-US" sz="1600" dirty="0">
                <a:solidFill>
                  <a:schemeClr val="tx1"/>
                </a:solidFill>
                <a:latin typeface="標楷體" panose="03000509000000000000" pitchFamily="65" charset="-120"/>
                <a:ea typeface="標楷體" panose="03000509000000000000" pitchFamily="65" charset="-120"/>
              </a:rPr>
              <a:t>列印</a:t>
            </a:r>
            <a:endParaRPr lang="en-US" altLang="zh-TW" sz="1600" dirty="0">
              <a:solidFill>
                <a:schemeClr val="tx1"/>
              </a:solidFill>
              <a:latin typeface="標楷體" panose="03000509000000000000" pitchFamily="65" charset="-120"/>
              <a:ea typeface="標楷體" panose="03000509000000000000" pitchFamily="65" charset="-120"/>
            </a:endParaRPr>
          </a:p>
          <a:p>
            <a:pPr algn="ctr"/>
            <a:r>
              <a:rPr lang="zh-TW" altLang="en-US" sz="1600" dirty="0">
                <a:solidFill>
                  <a:schemeClr val="tx1"/>
                </a:solidFill>
                <a:latin typeface="標楷體" panose="03000509000000000000" pitchFamily="65" charset="-120"/>
                <a:ea typeface="標楷體" panose="03000509000000000000" pitchFamily="65" charset="-120"/>
              </a:rPr>
              <a:t>驗收申請單</a:t>
            </a:r>
            <a:endParaRPr lang="en-US" altLang="zh-TW" sz="1600" dirty="0">
              <a:solidFill>
                <a:schemeClr val="tx1"/>
              </a:solidFill>
              <a:latin typeface="標楷體" panose="03000509000000000000" pitchFamily="65" charset="-120"/>
              <a:ea typeface="標楷體" panose="03000509000000000000" pitchFamily="65" charset="-120"/>
            </a:endParaRPr>
          </a:p>
          <a:p>
            <a:pPr algn="ctr"/>
            <a:r>
              <a:rPr lang="zh-TW" altLang="en-US" sz="1600" dirty="0">
                <a:solidFill>
                  <a:schemeClr val="tx1"/>
                </a:solidFill>
                <a:latin typeface="標楷體" panose="03000509000000000000" pitchFamily="65" charset="-120"/>
                <a:ea typeface="標楷體" panose="03000509000000000000" pitchFamily="65" charset="-120"/>
              </a:rPr>
              <a:t>黏貼憑證</a:t>
            </a:r>
          </a:p>
        </p:txBody>
      </p:sp>
      <p:sp>
        <p:nvSpPr>
          <p:cNvPr id="19" name="矩形 18"/>
          <p:cNvSpPr/>
          <p:nvPr/>
        </p:nvSpPr>
        <p:spPr>
          <a:xfrm>
            <a:off x="2428152" y="3590545"/>
            <a:ext cx="919712" cy="5410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algn="l" rtl="0" fontAlgn="base">
              <a:spcBef>
                <a:spcPct val="0"/>
              </a:spcBef>
              <a:spcAft>
                <a:spcPct val="0"/>
              </a:spcAft>
              <a:defRPr kumimoji="1" sz="800" kern="1200">
                <a:solidFill>
                  <a:schemeClr val="lt1"/>
                </a:solidFill>
                <a:latin typeface="+mn-lt"/>
                <a:ea typeface="+mn-ea"/>
                <a:cs typeface="+mn-cs"/>
              </a:defRPr>
            </a:lvl1pPr>
            <a:lvl2pPr marL="457200" algn="l" rtl="0" fontAlgn="base">
              <a:spcBef>
                <a:spcPct val="0"/>
              </a:spcBef>
              <a:spcAft>
                <a:spcPct val="0"/>
              </a:spcAft>
              <a:defRPr kumimoji="1" sz="800" kern="1200">
                <a:solidFill>
                  <a:schemeClr val="lt1"/>
                </a:solidFill>
                <a:latin typeface="+mn-lt"/>
                <a:ea typeface="+mn-ea"/>
                <a:cs typeface="+mn-cs"/>
              </a:defRPr>
            </a:lvl2pPr>
            <a:lvl3pPr marL="914400" algn="l" rtl="0" fontAlgn="base">
              <a:spcBef>
                <a:spcPct val="0"/>
              </a:spcBef>
              <a:spcAft>
                <a:spcPct val="0"/>
              </a:spcAft>
              <a:defRPr kumimoji="1" sz="800" kern="1200">
                <a:solidFill>
                  <a:schemeClr val="lt1"/>
                </a:solidFill>
                <a:latin typeface="+mn-lt"/>
                <a:ea typeface="+mn-ea"/>
                <a:cs typeface="+mn-cs"/>
              </a:defRPr>
            </a:lvl3pPr>
            <a:lvl4pPr marL="1371600" algn="l" rtl="0" fontAlgn="base">
              <a:spcBef>
                <a:spcPct val="0"/>
              </a:spcBef>
              <a:spcAft>
                <a:spcPct val="0"/>
              </a:spcAft>
              <a:defRPr kumimoji="1" sz="800" kern="1200">
                <a:solidFill>
                  <a:schemeClr val="lt1"/>
                </a:solidFill>
                <a:latin typeface="+mn-lt"/>
                <a:ea typeface="+mn-ea"/>
                <a:cs typeface="+mn-cs"/>
              </a:defRPr>
            </a:lvl4pPr>
            <a:lvl5pPr marL="1828800" algn="l" rtl="0" fontAlgn="base">
              <a:spcBef>
                <a:spcPct val="0"/>
              </a:spcBef>
              <a:spcAft>
                <a:spcPct val="0"/>
              </a:spcAft>
              <a:defRPr kumimoji="1" sz="800" kern="1200">
                <a:solidFill>
                  <a:schemeClr val="lt1"/>
                </a:solidFill>
                <a:latin typeface="+mn-lt"/>
                <a:ea typeface="+mn-ea"/>
                <a:cs typeface="+mn-cs"/>
              </a:defRPr>
            </a:lvl5pPr>
            <a:lvl6pPr marL="2286000" algn="l" defTabSz="914400" rtl="0" eaLnBrk="1" latinLnBrk="0" hangingPunct="1">
              <a:defRPr kumimoji="1" sz="800" kern="1200">
                <a:solidFill>
                  <a:schemeClr val="lt1"/>
                </a:solidFill>
                <a:latin typeface="+mn-lt"/>
                <a:ea typeface="+mn-ea"/>
                <a:cs typeface="+mn-cs"/>
              </a:defRPr>
            </a:lvl6pPr>
            <a:lvl7pPr marL="2743200" algn="l" defTabSz="914400" rtl="0" eaLnBrk="1" latinLnBrk="0" hangingPunct="1">
              <a:defRPr kumimoji="1" sz="800" kern="1200">
                <a:solidFill>
                  <a:schemeClr val="lt1"/>
                </a:solidFill>
                <a:latin typeface="+mn-lt"/>
                <a:ea typeface="+mn-ea"/>
                <a:cs typeface="+mn-cs"/>
              </a:defRPr>
            </a:lvl7pPr>
            <a:lvl8pPr marL="3200400" algn="l" defTabSz="914400" rtl="0" eaLnBrk="1" latinLnBrk="0" hangingPunct="1">
              <a:defRPr kumimoji="1" sz="800" kern="1200">
                <a:solidFill>
                  <a:schemeClr val="lt1"/>
                </a:solidFill>
                <a:latin typeface="+mn-lt"/>
                <a:ea typeface="+mn-ea"/>
                <a:cs typeface="+mn-cs"/>
              </a:defRPr>
            </a:lvl8pPr>
            <a:lvl9pPr marL="3657600" algn="l" defTabSz="914400" rtl="0" eaLnBrk="1" latinLnBrk="0" hangingPunct="1">
              <a:defRPr kumimoji="1" sz="800" kern="1200">
                <a:solidFill>
                  <a:schemeClr val="lt1"/>
                </a:solidFill>
                <a:latin typeface="+mn-lt"/>
                <a:ea typeface="+mn-ea"/>
                <a:cs typeface="+mn-cs"/>
              </a:defRPr>
            </a:lvl9pPr>
          </a:lstStyle>
          <a:p>
            <a:pPr algn="ctr"/>
            <a:r>
              <a:rPr lang="zh-TW" altLang="en-US" sz="1400" dirty="0">
                <a:solidFill>
                  <a:schemeClr val="tx1"/>
                </a:solidFill>
                <a:latin typeface="標楷體" panose="03000509000000000000" pitchFamily="65" charset="-120"/>
                <a:ea typeface="標楷體" panose="03000509000000000000" pitchFamily="65" charset="-120"/>
              </a:rPr>
              <a:t>會簽單位</a:t>
            </a:r>
          </a:p>
        </p:txBody>
      </p:sp>
      <p:cxnSp>
        <p:nvCxnSpPr>
          <p:cNvPr id="21" name="肘形接點 20"/>
          <p:cNvCxnSpPr>
            <a:stCxn id="19" idx="3"/>
            <a:endCxn id="14" idx="2"/>
          </p:cNvCxnSpPr>
          <p:nvPr/>
        </p:nvCxnSpPr>
        <p:spPr>
          <a:xfrm flipV="1">
            <a:off x="3347864" y="3501008"/>
            <a:ext cx="252028" cy="360040"/>
          </a:xfrm>
          <a:prstGeom prst="bentConnector2">
            <a:avLst/>
          </a:prstGeom>
          <a:ln w="285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7308304" y="2780928"/>
            <a:ext cx="1121297"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algn="l" rtl="0" fontAlgn="base">
              <a:spcBef>
                <a:spcPct val="0"/>
              </a:spcBef>
              <a:spcAft>
                <a:spcPct val="0"/>
              </a:spcAft>
              <a:defRPr kumimoji="1" sz="800" kern="1200">
                <a:solidFill>
                  <a:schemeClr val="lt1"/>
                </a:solidFill>
                <a:latin typeface="+mn-lt"/>
                <a:ea typeface="+mn-ea"/>
                <a:cs typeface="+mn-cs"/>
              </a:defRPr>
            </a:lvl1pPr>
            <a:lvl2pPr marL="457200" algn="l" rtl="0" fontAlgn="base">
              <a:spcBef>
                <a:spcPct val="0"/>
              </a:spcBef>
              <a:spcAft>
                <a:spcPct val="0"/>
              </a:spcAft>
              <a:defRPr kumimoji="1" sz="800" kern="1200">
                <a:solidFill>
                  <a:schemeClr val="lt1"/>
                </a:solidFill>
                <a:latin typeface="+mn-lt"/>
                <a:ea typeface="+mn-ea"/>
                <a:cs typeface="+mn-cs"/>
              </a:defRPr>
            </a:lvl2pPr>
            <a:lvl3pPr marL="914400" algn="l" rtl="0" fontAlgn="base">
              <a:spcBef>
                <a:spcPct val="0"/>
              </a:spcBef>
              <a:spcAft>
                <a:spcPct val="0"/>
              </a:spcAft>
              <a:defRPr kumimoji="1" sz="800" kern="1200">
                <a:solidFill>
                  <a:schemeClr val="lt1"/>
                </a:solidFill>
                <a:latin typeface="+mn-lt"/>
                <a:ea typeface="+mn-ea"/>
                <a:cs typeface="+mn-cs"/>
              </a:defRPr>
            </a:lvl3pPr>
            <a:lvl4pPr marL="1371600" algn="l" rtl="0" fontAlgn="base">
              <a:spcBef>
                <a:spcPct val="0"/>
              </a:spcBef>
              <a:spcAft>
                <a:spcPct val="0"/>
              </a:spcAft>
              <a:defRPr kumimoji="1" sz="800" kern="1200">
                <a:solidFill>
                  <a:schemeClr val="lt1"/>
                </a:solidFill>
                <a:latin typeface="+mn-lt"/>
                <a:ea typeface="+mn-ea"/>
                <a:cs typeface="+mn-cs"/>
              </a:defRPr>
            </a:lvl4pPr>
            <a:lvl5pPr marL="1828800" algn="l" rtl="0" fontAlgn="base">
              <a:spcBef>
                <a:spcPct val="0"/>
              </a:spcBef>
              <a:spcAft>
                <a:spcPct val="0"/>
              </a:spcAft>
              <a:defRPr kumimoji="1" sz="800" kern="1200">
                <a:solidFill>
                  <a:schemeClr val="lt1"/>
                </a:solidFill>
                <a:latin typeface="+mn-lt"/>
                <a:ea typeface="+mn-ea"/>
                <a:cs typeface="+mn-cs"/>
              </a:defRPr>
            </a:lvl5pPr>
            <a:lvl6pPr marL="2286000" algn="l" defTabSz="914400" rtl="0" eaLnBrk="1" latinLnBrk="0" hangingPunct="1">
              <a:defRPr kumimoji="1" sz="800" kern="1200">
                <a:solidFill>
                  <a:schemeClr val="lt1"/>
                </a:solidFill>
                <a:latin typeface="+mn-lt"/>
                <a:ea typeface="+mn-ea"/>
                <a:cs typeface="+mn-cs"/>
              </a:defRPr>
            </a:lvl6pPr>
            <a:lvl7pPr marL="2743200" algn="l" defTabSz="914400" rtl="0" eaLnBrk="1" latinLnBrk="0" hangingPunct="1">
              <a:defRPr kumimoji="1" sz="800" kern="1200">
                <a:solidFill>
                  <a:schemeClr val="lt1"/>
                </a:solidFill>
                <a:latin typeface="+mn-lt"/>
                <a:ea typeface="+mn-ea"/>
                <a:cs typeface="+mn-cs"/>
              </a:defRPr>
            </a:lvl7pPr>
            <a:lvl8pPr marL="3200400" algn="l" defTabSz="914400" rtl="0" eaLnBrk="1" latinLnBrk="0" hangingPunct="1">
              <a:defRPr kumimoji="1" sz="800" kern="1200">
                <a:solidFill>
                  <a:schemeClr val="lt1"/>
                </a:solidFill>
                <a:latin typeface="+mn-lt"/>
                <a:ea typeface="+mn-ea"/>
                <a:cs typeface="+mn-cs"/>
              </a:defRPr>
            </a:lvl8pPr>
            <a:lvl9pPr marL="3657600" algn="l" defTabSz="914400" rtl="0" eaLnBrk="1" latinLnBrk="0" hangingPunct="1">
              <a:defRPr kumimoji="1" sz="800" kern="1200">
                <a:solidFill>
                  <a:schemeClr val="lt1"/>
                </a:solidFill>
                <a:latin typeface="+mn-lt"/>
                <a:ea typeface="+mn-ea"/>
                <a:cs typeface="+mn-cs"/>
              </a:defRPr>
            </a:lvl9pPr>
          </a:lstStyle>
          <a:p>
            <a:pPr algn="ctr"/>
            <a:r>
              <a:rPr lang="zh-TW" altLang="en-US" sz="2000" dirty="0">
                <a:solidFill>
                  <a:schemeClr val="tx1"/>
                </a:solidFill>
                <a:latin typeface="標楷體" panose="03000509000000000000" pitchFamily="65" charset="-120"/>
                <a:ea typeface="標楷體" panose="03000509000000000000" pitchFamily="65" charset="-120"/>
              </a:rPr>
              <a:t>紙本送</a:t>
            </a:r>
            <a:r>
              <a:rPr lang="zh-TW" altLang="en-US" sz="2000" dirty="0">
                <a:solidFill>
                  <a:srgbClr val="FF0000"/>
                </a:solidFill>
                <a:latin typeface="標楷體" panose="03000509000000000000" pitchFamily="65" charset="-120"/>
                <a:ea typeface="標楷體" panose="03000509000000000000" pitchFamily="65" charset="-120"/>
              </a:rPr>
              <a:t>納管組</a:t>
            </a:r>
          </a:p>
        </p:txBody>
      </p:sp>
      <p:cxnSp>
        <p:nvCxnSpPr>
          <p:cNvPr id="25" name="直線單箭頭接點 24"/>
          <p:cNvCxnSpPr>
            <a:stCxn id="18" idx="3"/>
            <a:endCxn id="24" idx="1"/>
          </p:cNvCxnSpPr>
          <p:nvPr/>
        </p:nvCxnSpPr>
        <p:spPr>
          <a:xfrm>
            <a:off x="7092280" y="3140968"/>
            <a:ext cx="21602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文字方塊 21"/>
          <p:cNvSpPr txBox="1"/>
          <p:nvPr/>
        </p:nvSpPr>
        <p:spPr>
          <a:xfrm>
            <a:off x="539552" y="2564904"/>
            <a:ext cx="269626" cy="276999"/>
          </a:xfrm>
          <a:prstGeom prst="rect">
            <a:avLst/>
          </a:prstGeom>
          <a:noFill/>
        </p:spPr>
        <p:txBody>
          <a:bodyPr wrap="none" rtlCol="0">
            <a:spAutoFit/>
          </a:bodyPr>
          <a:lstStyle/>
          <a:p>
            <a:r>
              <a:rPr lang="en-US" altLang="zh-TW" sz="1200" dirty="0">
                <a:solidFill>
                  <a:schemeClr val="bg1">
                    <a:lumMod val="50000"/>
                  </a:schemeClr>
                </a:solidFill>
              </a:rPr>
              <a:t>1</a:t>
            </a:r>
            <a:endParaRPr lang="zh-TW" altLang="en-US" sz="1200" dirty="0">
              <a:solidFill>
                <a:schemeClr val="bg1">
                  <a:lumMod val="50000"/>
                </a:schemeClr>
              </a:solidFill>
            </a:endParaRPr>
          </a:p>
        </p:txBody>
      </p:sp>
      <p:sp>
        <p:nvSpPr>
          <p:cNvPr id="42" name="文字方塊 41"/>
          <p:cNvSpPr txBox="1"/>
          <p:nvPr/>
        </p:nvSpPr>
        <p:spPr>
          <a:xfrm>
            <a:off x="1998118" y="2564904"/>
            <a:ext cx="269626" cy="276999"/>
          </a:xfrm>
          <a:prstGeom prst="rect">
            <a:avLst/>
          </a:prstGeom>
          <a:noFill/>
        </p:spPr>
        <p:txBody>
          <a:bodyPr wrap="none" rtlCol="0">
            <a:spAutoFit/>
          </a:bodyPr>
          <a:lstStyle/>
          <a:p>
            <a:r>
              <a:rPr lang="en-US" altLang="zh-TW" sz="1200" dirty="0">
                <a:solidFill>
                  <a:schemeClr val="bg1">
                    <a:lumMod val="50000"/>
                  </a:schemeClr>
                </a:solidFill>
              </a:rPr>
              <a:t>2</a:t>
            </a:r>
            <a:endParaRPr lang="zh-TW" altLang="en-US" sz="1200" dirty="0">
              <a:solidFill>
                <a:schemeClr val="bg1">
                  <a:lumMod val="50000"/>
                </a:schemeClr>
              </a:solidFill>
            </a:endParaRPr>
          </a:p>
        </p:txBody>
      </p:sp>
      <p:sp>
        <p:nvSpPr>
          <p:cNvPr id="43" name="文字方塊 42"/>
          <p:cNvSpPr txBox="1"/>
          <p:nvPr/>
        </p:nvSpPr>
        <p:spPr>
          <a:xfrm>
            <a:off x="3078238" y="3886435"/>
            <a:ext cx="269626" cy="276999"/>
          </a:xfrm>
          <a:prstGeom prst="rect">
            <a:avLst/>
          </a:prstGeom>
          <a:noFill/>
        </p:spPr>
        <p:txBody>
          <a:bodyPr wrap="none" rtlCol="0">
            <a:spAutoFit/>
          </a:bodyPr>
          <a:lstStyle/>
          <a:p>
            <a:r>
              <a:rPr lang="en-US" altLang="zh-TW" sz="1200" dirty="0">
                <a:solidFill>
                  <a:schemeClr val="bg1">
                    <a:lumMod val="50000"/>
                  </a:schemeClr>
                </a:solidFill>
              </a:rPr>
              <a:t>3</a:t>
            </a:r>
            <a:endParaRPr lang="zh-TW" altLang="en-US" sz="1200" dirty="0">
              <a:solidFill>
                <a:schemeClr val="bg1">
                  <a:lumMod val="50000"/>
                </a:schemeClr>
              </a:solidFill>
            </a:endParaRPr>
          </a:p>
        </p:txBody>
      </p:sp>
      <p:sp>
        <p:nvSpPr>
          <p:cNvPr id="44" name="文字方塊 43"/>
          <p:cNvSpPr txBox="1"/>
          <p:nvPr/>
        </p:nvSpPr>
        <p:spPr>
          <a:xfrm>
            <a:off x="5310486" y="2564904"/>
            <a:ext cx="269626" cy="276999"/>
          </a:xfrm>
          <a:prstGeom prst="rect">
            <a:avLst/>
          </a:prstGeom>
          <a:noFill/>
        </p:spPr>
        <p:txBody>
          <a:bodyPr wrap="none" rtlCol="0">
            <a:spAutoFit/>
          </a:bodyPr>
          <a:lstStyle/>
          <a:p>
            <a:r>
              <a:rPr lang="en-US" altLang="zh-TW" sz="1200" dirty="0">
                <a:solidFill>
                  <a:schemeClr val="bg1">
                    <a:lumMod val="50000"/>
                  </a:schemeClr>
                </a:solidFill>
              </a:rPr>
              <a:t>5</a:t>
            </a:r>
            <a:endParaRPr lang="zh-TW" altLang="en-US" sz="1200" dirty="0">
              <a:solidFill>
                <a:schemeClr val="bg1">
                  <a:lumMod val="50000"/>
                </a:schemeClr>
              </a:solidFill>
            </a:endParaRPr>
          </a:p>
        </p:txBody>
      </p:sp>
      <p:sp>
        <p:nvSpPr>
          <p:cNvPr id="45" name="文字方塊 44"/>
          <p:cNvSpPr txBox="1"/>
          <p:nvPr/>
        </p:nvSpPr>
        <p:spPr>
          <a:xfrm>
            <a:off x="6876256" y="2564904"/>
            <a:ext cx="269626" cy="276999"/>
          </a:xfrm>
          <a:prstGeom prst="rect">
            <a:avLst/>
          </a:prstGeom>
          <a:noFill/>
        </p:spPr>
        <p:txBody>
          <a:bodyPr wrap="none" rtlCol="0">
            <a:spAutoFit/>
          </a:bodyPr>
          <a:lstStyle/>
          <a:p>
            <a:r>
              <a:rPr lang="en-US" altLang="zh-TW" sz="1200" dirty="0">
                <a:solidFill>
                  <a:schemeClr val="bg1">
                    <a:lumMod val="50000"/>
                  </a:schemeClr>
                </a:solidFill>
              </a:rPr>
              <a:t>6</a:t>
            </a:r>
            <a:endParaRPr lang="zh-TW" altLang="en-US" sz="1200" dirty="0">
              <a:solidFill>
                <a:schemeClr val="bg1">
                  <a:lumMod val="50000"/>
                </a:schemeClr>
              </a:solidFill>
            </a:endParaRPr>
          </a:p>
        </p:txBody>
      </p:sp>
      <p:sp>
        <p:nvSpPr>
          <p:cNvPr id="46" name="文字方塊 45"/>
          <p:cNvSpPr txBox="1"/>
          <p:nvPr/>
        </p:nvSpPr>
        <p:spPr>
          <a:xfrm>
            <a:off x="8190806" y="2564904"/>
            <a:ext cx="269626" cy="276999"/>
          </a:xfrm>
          <a:prstGeom prst="rect">
            <a:avLst/>
          </a:prstGeom>
          <a:noFill/>
        </p:spPr>
        <p:txBody>
          <a:bodyPr wrap="none" rtlCol="0">
            <a:spAutoFit/>
          </a:bodyPr>
          <a:lstStyle/>
          <a:p>
            <a:r>
              <a:rPr lang="en-US" altLang="zh-TW" sz="1200" dirty="0">
                <a:solidFill>
                  <a:schemeClr val="bg1">
                    <a:lumMod val="50000"/>
                  </a:schemeClr>
                </a:solidFill>
              </a:rPr>
              <a:t>7</a:t>
            </a:r>
            <a:endParaRPr lang="zh-TW" altLang="en-US" sz="1200" dirty="0">
              <a:solidFill>
                <a:schemeClr val="bg1">
                  <a:lumMod val="50000"/>
                </a:schemeClr>
              </a:solidFill>
            </a:endParaRPr>
          </a:p>
        </p:txBody>
      </p:sp>
      <p:cxnSp>
        <p:nvCxnSpPr>
          <p:cNvPr id="38" name="肘形接點 37"/>
          <p:cNvCxnSpPr>
            <a:stCxn id="12" idx="2"/>
            <a:endCxn id="19" idx="1"/>
          </p:cNvCxnSpPr>
          <p:nvPr/>
        </p:nvCxnSpPr>
        <p:spPr>
          <a:xfrm rot="16200000" flipH="1">
            <a:off x="2113922" y="3546818"/>
            <a:ext cx="360040" cy="268420"/>
          </a:xfrm>
          <a:prstGeom prst="bentConnector2">
            <a:avLst/>
          </a:prstGeom>
          <a:ln w="285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9218" name="乘號 9217"/>
          <p:cNvSpPr/>
          <p:nvPr/>
        </p:nvSpPr>
        <p:spPr>
          <a:xfrm>
            <a:off x="2781908" y="2402886"/>
            <a:ext cx="1584176" cy="1476163"/>
          </a:xfrm>
          <a:prstGeom prst="mathMultiply">
            <a:avLst/>
          </a:prstGeom>
          <a:solidFill>
            <a:srgbClr val="FF0000">
              <a:alpha val="16000"/>
            </a:srgbClr>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zh-TW" altLang="en-US"/>
          </a:p>
        </p:txBody>
      </p:sp>
      <p:sp>
        <p:nvSpPr>
          <p:cNvPr id="9219" name="圓角矩形圖說文字 9218"/>
          <p:cNvSpPr/>
          <p:nvPr/>
        </p:nvSpPr>
        <p:spPr>
          <a:xfrm>
            <a:off x="3347864" y="1268760"/>
            <a:ext cx="4176464" cy="1134126"/>
          </a:xfrm>
          <a:prstGeom prst="wedgeRoundRectCallout">
            <a:avLst>
              <a:gd name="adj1" fmla="val -34871"/>
              <a:gd name="adj2" fmla="val 77934"/>
              <a:gd name="adj3" fmla="val 16667"/>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dirty="0">
                <a:solidFill>
                  <a:prstClr val="black"/>
                </a:solidFill>
                <a:latin typeface="標楷體" panose="03000509000000000000" pitchFamily="65" charset="-120"/>
                <a:ea typeface="標楷體" panose="03000509000000000000" pitchFamily="65" charset="-120"/>
              </a:rPr>
              <a:t>向單一廠商採購總價</a:t>
            </a:r>
            <a:endParaRPr lang="en-US" altLang="zh-TW" dirty="0">
              <a:solidFill>
                <a:prstClr val="black"/>
              </a:solidFill>
              <a:latin typeface="標楷體" panose="03000509000000000000" pitchFamily="65" charset="-120"/>
              <a:ea typeface="標楷體" panose="03000509000000000000" pitchFamily="65" charset="-120"/>
            </a:endParaRPr>
          </a:p>
          <a:p>
            <a:pPr algn="ctr"/>
            <a:r>
              <a:rPr lang="zh-TW" altLang="en-US" b="1" dirty="0">
                <a:solidFill>
                  <a:srgbClr val="0000FF"/>
                </a:solidFill>
                <a:latin typeface="標楷體" panose="03000509000000000000" pitchFamily="65" charset="-120"/>
                <a:ea typeface="標楷體" panose="03000509000000000000" pitchFamily="65" charset="-120"/>
              </a:rPr>
              <a:t>校內經費</a:t>
            </a:r>
            <a:r>
              <a:rPr lang="en-US" altLang="zh-TW" b="1" dirty="0">
                <a:solidFill>
                  <a:srgbClr val="0000FF"/>
                </a:solidFill>
                <a:latin typeface="標楷體" panose="03000509000000000000" pitchFamily="65" charset="-120"/>
                <a:ea typeface="標楷體" panose="03000509000000000000" pitchFamily="65" charset="-120"/>
              </a:rPr>
              <a:t>&lt;5</a:t>
            </a:r>
            <a:r>
              <a:rPr lang="zh-TW" altLang="en-US" b="1" dirty="0">
                <a:solidFill>
                  <a:srgbClr val="0000FF"/>
                </a:solidFill>
                <a:latin typeface="標楷體" panose="03000509000000000000" pitchFamily="65" charset="-120"/>
                <a:ea typeface="標楷體" panose="03000509000000000000" pitchFamily="65" charset="-120"/>
              </a:rPr>
              <a:t>萬</a:t>
            </a:r>
            <a:r>
              <a:rPr lang="zh-TW" altLang="en-US" b="1" dirty="0">
                <a:solidFill>
                  <a:schemeClr val="tx1"/>
                </a:solidFill>
                <a:latin typeface="標楷體" panose="03000509000000000000" pitchFamily="65" charset="-120"/>
                <a:ea typeface="標楷體" panose="03000509000000000000" pitchFamily="65" charset="-120"/>
              </a:rPr>
              <a:t>；</a:t>
            </a:r>
            <a:r>
              <a:rPr lang="zh-TW" altLang="en-US" b="1" dirty="0">
                <a:solidFill>
                  <a:srgbClr val="0000FF"/>
                </a:solidFill>
                <a:latin typeface="標楷體" panose="03000509000000000000" pitchFamily="65" charset="-120"/>
                <a:ea typeface="標楷體" panose="03000509000000000000" pitchFamily="65" charset="-120"/>
              </a:rPr>
              <a:t>計畫經費</a:t>
            </a:r>
            <a:r>
              <a:rPr lang="en-US" altLang="zh-TW" b="1" dirty="0">
                <a:solidFill>
                  <a:srgbClr val="0000FF"/>
                </a:solidFill>
                <a:latin typeface="標楷體" panose="03000509000000000000" pitchFamily="65" charset="-120"/>
                <a:ea typeface="標楷體" panose="03000509000000000000" pitchFamily="65" charset="-120"/>
              </a:rPr>
              <a:t>&lt;15</a:t>
            </a:r>
            <a:r>
              <a:rPr lang="zh-TW" altLang="en-US" b="1" dirty="0">
                <a:solidFill>
                  <a:srgbClr val="0000FF"/>
                </a:solidFill>
                <a:latin typeface="標楷體" panose="03000509000000000000" pitchFamily="65" charset="-120"/>
                <a:ea typeface="標楷體" panose="03000509000000000000" pitchFamily="65" charset="-120"/>
              </a:rPr>
              <a:t>萬</a:t>
            </a:r>
            <a:endParaRPr lang="en-US" altLang="zh-TW" b="1" dirty="0">
              <a:solidFill>
                <a:srgbClr val="0000FF"/>
              </a:solidFill>
              <a:latin typeface="標楷體" panose="03000509000000000000" pitchFamily="65" charset="-120"/>
              <a:ea typeface="標楷體" panose="03000509000000000000" pitchFamily="65" charset="-120"/>
            </a:endParaRPr>
          </a:p>
          <a:p>
            <a:pPr algn="ctr"/>
            <a:r>
              <a:rPr lang="zh-TW" altLang="en-US" b="1" dirty="0">
                <a:solidFill>
                  <a:schemeClr val="tx1"/>
                </a:solidFill>
                <a:latin typeface="標楷體" panose="03000509000000000000" pitchFamily="65" charset="-120"/>
                <a:ea typeface="標楷體" panose="03000509000000000000" pitchFamily="65" charset="-120"/>
              </a:rPr>
              <a:t>逕行核銷者免送</a:t>
            </a:r>
            <a:r>
              <a:rPr lang="zh-TW" altLang="en-US" dirty="0">
                <a:solidFill>
                  <a:schemeClr val="tx1"/>
                </a:solidFill>
                <a:latin typeface="標楷體" panose="03000509000000000000" pitchFamily="65" charset="-120"/>
                <a:ea typeface="標楷體" panose="03000509000000000000" pitchFamily="65" charset="-120"/>
              </a:rPr>
              <a:t>會計及採購組</a:t>
            </a:r>
            <a:endParaRPr lang="zh-TW" altLang="en-US" dirty="0">
              <a:solidFill>
                <a:schemeClr val="tx1"/>
              </a:solidFill>
            </a:endParaRPr>
          </a:p>
        </p:txBody>
      </p:sp>
      <p:sp>
        <p:nvSpPr>
          <p:cNvPr id="48" name="文字方塊 47"/>
          <p:cNvSpPr txBox="1"/>
          <p:nvPr/>
        </p:nvSpPr>
        <p:spPr>
          <a:xfrm>
            <a:off x="3473878" y="2564904"/>
            <a:ext cx="269626" cy="276999"/>
          </a:xfrm>
          <a:prstGeom prst="rect">
            <a:avLst/>
          </a:prstGeom>
          <a:noFill/>
        </p:spPr>
        <p:txBody>
          <a:bodyPr wrap="none" rtlCol="0">
            <a:spAutoFit/>
          </a:bodyPr>
          <a:lstStyle/>
          <a:p>
            <a:r>
              <a:rPr lang="en-US" altLang="zh-TW" sz="1200" dirty="0">
                <a:solidFill>
                  <a:schemeClr val="bg1">
                    <a:lumMod val="50000"/>
                  </a:schemeClr>
                </a:solidFill>
              </a:rPr>
              <a:t>4</a:t>
            </a:r>
            <a:endParaRPr lang="zh-TW" altLang="en-US" sz="1200" dirty="0">
              <a:solidFill>
                <a:schemeClr val="bg1">
                  <a:lumMod val="50000"/>
                </a:schemeClr>
              </a:solidFill>
            </a:endParaRPr>
          </a:p>
        </p:txBody>
      </p:sp>
      <p:graphicFrame>
        <p:nvGraphicFramePr>
          <p:cNvPr id="28" name="表格 27"/>
          <p:cNvGraphicFramePr>
            <a:graphicFrameLocks noGrp="1"/>
          </p:cNvGraphicFramePr>
          <p:nvPr>
            <p:extLst/>
          </p:nvPr>
        </p:nvGraphicFramePr>
        <p:xfrm>
          <a:off x="4572000" y="3573016"/>
          <a:ext cx="4377930" cy="2926080"/>
        </p:xfrm>
        <a:graphic>
          <a:graphicData uri="http://schemas.openxmlformats.org/drawingml/2006/table">
            <a:tbl>
              <a:tblPr firstRow="1" bandRow="1">
                <a:tableStyleId>{5C22544A-7EE6-4342-B048-85BDC9FD1C3A}</a:tableStyleId>
              </a:tblPr>
              <a:tblGrid>
                <a:gridCol w="972394">
                  <a:extLst>
                    <a:ext uri="{9D8B030D-6E8A-4147-A177-3AD203B41FA5}">
                      <a16:colId xmlns:a16="http://schemas.microsoft.com/office/drawing/2014/main" val="20000"/>
                    </a:ext>
                  </a:extLst>
                </a:gridCol>
                <a:gridCol w="3405536">
                  <a:extLst>
                    <a:ext uri="{9D8B030D-6E8A-4147-A177-3AD203B41FA5}">
                      <a16:colId xmlns:a16="http://schemas.microsoft.com/office/drawing/2014/main" val="20001"/>
                    </a:ext>
                  </a:extLst>
                </a:gridCol>
              </a:tblGrid>
              <a:tr h="255546">
                <a:tc>
                  <a:txBody>
                    <a:bodyPr/>
                    <a:lstStyle/>
                    <a:p>
                      <a:pPr algn="ctr"/>
                      <a:r>
                        <a:rPr lang="zh-TW" altLang="en-US" sz="1400" dirty="0">
                          <a:latin typeface="標楷體" panose="03000509000000000000" pitchFamily="65" charset="-120"/>
                          <a:ea typeface="標楷體" panose="03000509000000000000" pitchFamily="65" charset="-120"/>
                        </a:rPr>
                        <a:t>會辦</a:t>
                      </a:r>
                      <a:endParaRPr lang="en-US" altLang="zh-TW" sz="1400" dirty="0">
                        <a:latin typeface="標楷體" panose="03000509000000000000" pitchFamily="65" charset="-120"/>
                        <a:ea typeface="標楷體" panose="03000509000000000000" pitchFamily="65" charset="-120"/>
                      </a:endParaRPr>
                    </a:p>
                    <a:p>
                      <a:pPr algn="ctr"/>
                      <a:r>
                        <a:rPr lang="zh-TW" altLang="en-US" sz="1400" dirty="0">
                          <a:latin typeface="標楷體" panose="03000509000000000000" pitchFamily="65" charset="-120"/>
                          <a:ea typeface="標楷體" panose="03000509000000000000" pitchFamily="65" charset="-120"/>
                        </a:rPr>
                        <a:t>單位 </a:t>
                      </a:r>
                    </a:p>
                  </a:txBody>
                  <a:tcPr anchor="ctr"/>
                </a:tc>
                <a:tc>
                  <a:txBody>
                    <a:bodyPr/>
                    <a:lstStyle/>
                    <a:p>
                      <a:pPr algn="ctr"/>
                      <a:r>
                        <a:rPr lang="zh-TW" altLang="en-US" sz="1400" dirty="0">
                          <a:latin typeface="標楷體" panose="03000509000000000000" pitchFamily="65" charset="-120"/>
                          <a:ea typeface="標楷體" panose="03000509000000000000" pitchFamily="65" charset="-120"/>
                        </a:rPr>
                        <a:t>項目 </a:t>
                      </a:r>
                    </a:p>
                  </a:txBody>
                  <a:tcPr anchor="ctr"/>
                </a:tc>
                <a:extLst>
                  <a:ext uri="{0D108BD9-81ED-4DB2-BD59-A6C34878D82A}">
                    <a16:rowId xmlns:a16="http://schemas.microsoft.com/office/drawing/2014/main" val="10000"/>
                  </a:ext>
                </a:extLst>
              </a:tr>
              <a:tr h="673747">
                <a:tc>
                  <a:txBody>
                    <a:bodyPr/>
                    <a:lstStyle/>
                    <a:p>
                      <a:r>
                        <a:rPr lang="zh-TW" altLang="en-US" sz="1400" dirty="0">
                          <a:latin typeface="標楷體" panose="03000509000000000000" pitchFamily="65" charset="-120"/>
                          <a:ea typeface="標楷體" panose="03000509000000000000" pitchFamily="65" charset="-120"/>
                        </a:rPr>
                        <a:t>事營組 </a:t>
                      </a:r>
                    </a:p>
                  </a:txBody>
                  <a:tcPr anchor="ctr"/>
                </a:tc>
                <a:tc>
                  <a:txBody>
                    <a:bodyPr/>
                    <a:lstStyle/>
                    <a:p>
                      <a:r>
                        <a:rPr lang="zh-TW" altLang="en-US" sz="1400" dirty="0">
                          <a:latin typeface="標楷體" panose="03000509000000000000" pitchFamily="65" charset="-120"/>
                          <a:ea typeface="標楷體" panose="03000509000000000000" pitchFamily="65" charset="-120"/>
                        </a:rPr>
                        <a:t>用電設備、單槍投影機及其周邊設備、隔間工程</a:t>
                      </a:r>
                      <a:r>
                        <a:rPr lang="en-US" altLang="zh-TW" sz="1400" dirty="0">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含實驗室隔間工程</a:t>
                      </a:r>
                      <a:r>
                        <a:rPr lang="en-US" altLang="zh-TW" sz="1400" dirty="0">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、冷氣、監視及門禁系統、無線麥克風、消防及相關設備、土建工程、機電工程、窗簾</a:t>
                      </a:r>
                    </a:p>
                  </a:txBody>
                  <a:tcPr anchor="ctr"/>
                </a:tc>
                <a:extLst>
                  <a:ext uri="{0D108BD9-81ED-4DB2-BD59-A6C34878D82A}">
                    <a16:rowId xmlns:a16="http://schemas.microsoft.com/office/drawing/2014/main" val="10001"/>
                  </a:ext>
                </a:extLst>
              </a:tr>
              <a:tr h="673747">
                <a:tc>
                  <a:txBody>
                    <a:bodyPr/>
                    <a:lstStyle/>
                    <a:p>
                      <a:r>
                        <a:rPr lang="zh-TW" altLang="en-US" sz="1400" dirty="0">
                          <a:latin typeface="標楷體" panose="03000509000000000000" pitchFamily="65" charset="-120"/>
                          <a:ea typeface="標楷體" panose="03000509000000000000" pitchFamily="65" charset="-120"/>
                        </a:rPr>
                        <a:t>圖資</a:t>
                      </a:r>
                    </a:p>
                  </a:txBody>
                  <a:tcPr anchor="ctr"/>
                </a:tc>
                <a:tc>
                  <a:txBody>
                    <a:bodyPr/>
                    <a:lstStyle/>
                    <a:p>
                      <a:r>
                        <a:rPr lang="zh-TW" altLang="en-US" sz="1400" dirty="0">
                          <a:latin typeface="標楷體" panose="03000509000000000000" pitchFamily="65" charset="-120"/>
                          <a:ea typeface="標楷體" panose="03000509000000000000" pitchFamily="65" charset="-120"/>
                        </a:rPr>
                        <a:t>網路佈線工程、電腦及其週邊設備</a:t>
                      </a:r>
                      <a:r>
                        <a:rPr lang="en-US" altLang="zh-TW" sz="1400" dirty="0">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電腦、筆記型電腦、平板電腦、伺服器、儲存設備、印表機</a:t>
                      </a:r>
                      <a:r>
                        <a:rPr lang="en-US" altLang="zh-TW" sz="1400" dirty="0">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、通用性軟體、網頁及客製化系統建置</a:t>
                      </a:r>
                    </a:p>
                  </a:txBody>
                  <a:tcPr anchor="ctr"/>
                </a:tc>
                <a:extLst>
                  <a:ext uri="{0D108BD9-81ED-4DB2-BD59-A6C34878D82A}">
                    <a16:rowId xmlns:a16="http://schemas.microsoft.com/office/drawing/2014/main" val="10002"/>
                  </a:ext>
                </a:extLst>
              </a:tr>
              <a:tr h="323720">
                <a:tc>
                  <a:txBody>
                    <a:bodyPr/>
                    <a:lstStyle/>
                    <a:p>
                      <a:r>
                        <a:rPr lang="zh-TW" altLang="en-US" sz="1400" dirty="0">
                          <a:latin typeface="標楷體" panose="03000509000000000000" pitchFamily="65" charset="-120"/>
                          <a:ea typeface="標楷體" panose="03000509000000000000" pitchFamily="65" charset="-120"/>
                        </a:rPr>
                        <a:t>安環室</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dirty="0">
                          <a:latin typeface="標楷體" panose="03000509000000000000" pitchFamily="65" charset="-120"/>
                          <a:ea typeface="標楷體" panose="03000509000000000000" pitchFamily="65" charset="-120"/>
                        </a:rPr>
                        <a:t>職業安全衛生法列管之危險性機械設備及輻射相關設備</a:t>
                      </a: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9871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par>
                                <p:cTn id="13" presetID="1" presetClass="emph" presetSubtype="2" fill="hold" nodeType="withEffect">
                                  <p:stCondLst>
                                    <p:cond delay="0"/>
                                  </p:stCondLst>
                                  <p:childTnLst>
                                    <p:animClr clrSpc="rgb" dir="cw">
                                      <p:cBhvr>
                                        <p:cTn id="14" dur="500" fill="hold"/>
                                        <p:tgtEl>
                                          <p:spTgt spid="12"/>
                                        </p:tgtEl>
                                        <p:attrNameLst>
                                          <p:attrName>fillcolor</p:attrName>
                                        </p:attrNameLst>
                                      </p:cBhvr>
                                      <p:to>
                                        <a:srgbClr val="B4C9E0"/>
                                      </p:to>
                                    </p:animClr>
                                    <p:set>
                                      <p:cBhvr>
                                        <p:cTn id="15" dur="500" fill="hold"/>
                                        <p:tgtEl>
                                          <p:spTgt spid="12"/>
                                        </p:tgtEl>
                                        <p:attrNameLst>
                                          <p:attrName>fill.type</p:attrName>
                                        </p:attrNameLst>
                                      </p:cBhvr>
                                      <p:to>
                                        <p:strVal val="solid"/>
                                      </p:to>
                                    </p:set>
                                    <p:set>
                                      <p:cBhvr>
                                        <p:cTn id="16" dur="500" fill="hold"/>
                                        <p:tgtEl>
                                          <p:spTgt spid="12"/>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500"/>
                                        <p:tgtEl>
                                          <p:spTgt spid="7">
                                            <p:txEl>
                                              <p:pRg st="2" end="2"/>
                                            </p:txEl>
                                          </p:spTgt>
                                        </p:tgtEl>
                                      </p:cBhvr>
                                    </p:animEffect>
                                  </p:childTnLst>
                                </p:cTn>
                              </p:par>
                              <p:par>
                                <p:cTn id="22" presetID="1" presetClass="emph" presetSubtype="2" fill="hold" nodeType="withEffect">
                                  <p:stCondLst>
                                    <p:cond delay="0"/>
                                  </p:stCondLst>
                                  <p:childTnLst>
                                    <p:animClr clrSpc="rgb" dir="cw">
                                      <p:cBhvr>
                                        <p:cTn id="23" dur="500" fill="hold"/>
                                        <p:tgtEl>
                                          <p:spTgt spid="19"/>
                                        </p:tgtEl>
                                        <p:attrNameLst>
                                          <p:attrName>fillcolor</p:attrName>
                                        </p:attrNameLst>
                                      </p:cBhvr>
                                      <p:to>
                                        <a:srgbClr val="B4C9E0"/>
                                      </p:to>
                                    </p:animClr>
                                    <p:set>
                                      <p:cBhvr>
                                        <p:cTn id="24" dur="500" fill="hold"/>
                                        <p:tgtEl>
                                          <p:spTgt spid="19"/>
                                        </p:tgtEl>
                                        <p:attrNameLst>
                                          <p:attrName>fill.type</p:attrName>
                                        </p:attrNameLst>
                                      </p:cBhvr>
                                      <p:to>
                                        <p:strVal val="solid"/>
                                      </p:to>
                                    </p:set>
                                    <p:set>
                                      <p:cBhvr>
                                        <p:cTn id="25" dur="500" fill="hold"/>
                                        <p:tgtEl>
                                          <p:spTgt spid="19"/>
                                        </p:tgtEl>
                                        <p:attrNameLst>
                                          <p:attrName>fill.on</p:attrName>
                                        </p:attrNameLst>
                                      </p:cBhvr>
                                      <p:to>
                                        <p:strVal val="tru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fade">
                                      <p:cBhvr>
                                        <p:cTn id="35" dur="500"/>
                                        <p:tgtEl>
                                          <p:spTgt spid="7">
                                            <p:txEl>
                                              <p:pRg st="3" end="3"/>
                                            </p:txEl>
                                          </p:spTgt>
                                        </p:tgtEl>
                                      </p:cBhvr>
                                    </p:animEffect>
                                  </p:childTnLst>
                                </p:cTn>
                              </p:par>
                              <p:par>
                                <p:cTn id="36" presetID="10" presetClass="exit" presetSubtype="0" fill="hold" nodeType="withEffect">
                                  <p:stCondLst>
                                    <p:cond delay="0"/>
                                  </p:stCondLst>
                                  <p:childTnLst>
                                    <p:animEffect transition="out" filter="fade">
                                      <p:cBhvr>
                                        <p:cTn id="37" dur="500"/>
                                        <p:tgtEl>
                                          <p:spTgt spid="28"/>
                                        </p:tgtEl>
                                      </p:cBhvr>
                                    </p:animEffect>
                                    <p:set>
                                      <p:cBhvr>
                                        <p:cTn id="38" dur="1" fill="hold">
                                          <p:stCondLst>
                                            <p:cond delay="499"/>
                                          </p:stCondLst>
                                        </p:cTn>
                                        <p:tgtEl>
                                          <p:spTgt spid="28"/>
                                        </p:tgtEl>
                                        <p:attrNameLst>
                                          <p:attrName>style.visibility</p:attrName>
                                        </p:attrNameLst>
                                      </p:cBhvr>
                                      <p:to>
                                        <p:strVal val="hidden"/>
                                      </p:to>
                                    </p:set>
                                  </p:childTnLst>
                                </p:cTn>
                              </p:par>
                              <p:par>
                                <p:cTn id="39" presetID="1" presetClass="emph" presetSubtype="2" fill="hold" nodeType="withEffect">
                                  <p:stCondLst>
                                    <p:cond delay="0"/>
                                  </p:stCondLst>
                                  <p:childTnLst>
                                    <p:animClr clrSpc="rgb" dir="cw">
                                      <p:cBhvr>
                                        <p:cTn id="40" dur="500" fill="hold"/>
                                        <p:tgtEl>
                                          <p:spTgt spid="14"/>
                                        </p:tgtEl>
                                        <p:attrNameLst>
                                          <p:attrName>fillcolor</p:attrName>
                                        </p:attrNameLst>
                                      </p:cBhvr>
                                      <p:to>
                                        <a:srgbClr val="B4C9E0"/>
                                      </p:to>
                                    </p:animClr>
                                    <p:set>
                                      <p:cBhvr>
                                        <p:cTn id="41" dur="500" fill="hold"/>
                                        <p:tgtEl>
                                          <p:spTgt spid="14"/>
                                        </p:tgtEl>
                                        <p:attrNameLst>
                                          <p:attrName>fill.type</p:attrName>
                                        </p:attrNameLst>
                                      </p:cBhvr>
                                      <p:to>
                                        <p:strVal val="solid"/>
                                      </p:to>
                                    </p:set>
                                    <p:set>
                                      <p:cBhvr>
                                        <p:cTn id="42" dur="500" fill="hold"/>
                                        <p:tgtEl>
                                          <p:spTgt spid="14"/>
                                        </p:tgtEl>
                                        <p:attrNameLst>
                                          <p:attrName>fill.on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Effect transition="in" filter="fade">
                                      <p:cBhvr>
                                        <p:cTn id="47" dur="500"/>
                                        <p:tgtEl>
                                          <p:spTgt spid="7">
                                            <p:txEl>
                                              <p:pRg st="4" end="4"/>
                                            </p:txEl>
                                          </p:spTgt>
                                        </p:tgtEl>
                                      </p:cBhvr>
                                    </p:animEffect>
                                  </p:childTnLst>
                                </p:cTn>
                              </p:par>
                              <p:par>
                                <p:cTn id="48" presetID="1" presetClass="emph" presetSubtype="2" fill="hold" nodeType="withEffect">
                                  <p:stCondLst>
                                    <p:cond delay="0"/>
                                  </p:stCondLst>
                                  <p:childTnLst>
                                    <p:animClr clrSpc="rgb" dir="cw">
                                      <p:cBhvr>
                                        <p:cTn id="49" dur="500" fill="hold"/>
                                        <p:tgtEl>
                                          <p:spTgt spid="16"/>
                                        </p:tgtEl>
                                        <p:attrNameLst>
                                          <p:attrName>fillcolor</p:attrName>
                                        </p:attrNameLst>
                                      </p:cBhvr>
                                      <p:to>
                                        <a:srgbClr val="B4C9E0"/>
                                      </p:to>
                                    </p:animClr>
                                    <p:set>
                                      <p:cBhvr>
                                        <p:cTn id="50" dur="500" fill="hold"/>
                                        <p:tgtEl>
                                          <p:spTgt spid="16"/>
                                        </p:tgtEl>
                                        <p:attrNameLst>
                                          <p:attrName>fill.type</p:attrName>
                                        </p:attrNameLst>
                                      </p:cBhvr>
                                      <p:to>
                                        <p:strVal val="solid"/>
                                      </p:to>
                                    </p:set>
                                    <p:set>
                                      <p:cBhvr>
                                        <p:cTn id="51" dur="500" fill="hold"/>
                                        <p:tgtEl>
                                          <p:spTgt spid="16"/>
                                        </p:tgtEl>
                                        <p:attrNameLst>
                                          <p:attrName>fill.on</p:attrName>
                                        </p:attrNameLst>
                                      </p:cBhvr>
                                      <p:to>
                                        <p:strVal val="true"/>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7">
                                            <p:txEl>
                                              <p:pRg st="5" end="5"/>
                                            </p:txEl>
                                          </p:spTgt>
                                        </p:tgtEl>
                                        <p:attrNameLst>
                                          <p:attrName>style.visibility</p:attrName>
                                        </p:attrNameLst>
                                      </p:cBhvr>
                                      <p:to>
                                        <p:strVal val="visible"/>
                                      </p:to>
                                    </p:set>
                                    <p:animEffect transition="in" filter="fade">
                                      <p:cBhvr>
                                        <p:cTn id="56" dur="500"/>
                                        <p:tgtEl>
                                          <p:spTgt spid="7">
                                            <p:txEl>
                                              <p:pRg st="5" end="5"/>
                                            </p:txEl>
                                          </p:spTgt>
                                        </p:tgtEl>
                                      </p:cBhvr>
                                    </p:animEffect>
                                  </p:childTnLst>
                                </p:cTn>
                              </p:par>
                              <p:par>
                                <p:cTn id="57" presetID="1" presetClass="emph" presetSubtype="2" fill="hold" nodeType="withEffect">
                                  <p:stCondLst>
                                    <p:cond delay="0"/>
                                  </p:stCondLst>
                                  <p:childTnLst>
                                    <p:animClr clrSpc="rgb" dir="cw">
                                      <p:cBhvr>
                                        <p:cTn id="58" dur="500" fill="hold"/>
                                        <p:tgtEl>
                                          <p:spTgt spid="18"/>
                                        </p:tgtEl>
                                        <p:attrNameLst>
                                          <p:attrName>fillcolor</p:attrName>
                                        </p:attrNameLst>
                                      </p:cBhvr>
                                      <p:to>
                                        <a:srgbClr val="B4C9E0"/>
                                      </p:to>
                                    </p:animClr>
                                    <p:set>
                                      <p:cBhvr>
                                        <p:cTn id="59" dur="500" fill="hold"/>
                                        <p:tgtEl>
                                          <p:spTgt spid="18"/>
                                        </p:tgtEl>
                                        <p:attrNameLst>
                                          <p:attrName>fill.type</p:attrName>
                                        </p:attrNameLst>
                                      </p:cBhvr>
                                      <p:to>
                                        <p:strVal val="solid"/>
                                      </p:to>
                                    </p:set>
                                    <p:set>
                                      <p:cBhvr>
                                        <p:cTn id="60" dur="500" fill="hold"/>
                                        <p:tgtEl>
                                          <p:spTgt spid="18"/>
                                        </p:tgtEl>
                                        <p:attrNameLst>
                                          <p:attrName>fill.on</p:attrName>
                                        </p:attrNameLst>
                                      </p:cBhvr>
                                      <p:to>
                                        <p:strVal val="true"/>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7">
                                            <p:txEl>
                                              <p:pRg st="6" end="6"/>
                                            </p:txEl>
                                          </p:spTgt>
                                        </p:tgtEl>
                                        <p:attrNameLst>
                                          <p:attrName>style.visibility</p:attrName>
                                        </p:attrNameLst>
                                      </p:cBhvr>
                                      <p:to>
                                        <p:strVal val="visible"/>
                                      </p:to>
                                    </p:set>
                                    <p:animEffect transition="in" filter="fade">
                                      <p:cBhvr>
                                        <p:cTn id="65" dur="500"/>
                                        <p:tgtEl>
                                          <p:spTgt spid="7">
                                            <p:txEl>
                                              <p:pRg st="6" end="6"/>
                                            </p:txEl>
                                          </p:spTgt>
                                        </p:tgtEl>
                                      </p:cBhvr>
                                    </p:animEffect>
                                  </p:childTnLst>
                                </p:cTn>
                              </p:par>
                              <p:par>
                                <p:cTn id="66" presetID="1" presetClass="emph" presetSubtype="2" fill="hold" nodeType="withEffect">
                                  <p:stCondLst>
                                    <p:cond delay="0"/>
                                  </p:stCondLst>
                                  <p:childTnLst>
                                    <p:animClr clrSpc="rgb" dir="cw">
                                      <p:cBhvr>
                                        <p:cTn id="67" dur="500" fill="hold"/>
                                        <p:tgtEl>
                                          <p:spTgt spid="24"/>
                                        </p:tgtEl>
                                        <p:attrNameLst>
                                          <p:attrName>fillcolor</p:attrName>
                                        </p:attrNameLst>
                                      </p:cBhvr>
                                      <p:to>
                                        <a:srgbClr val="B4C9E0"/>
                                      </p:to>
                                    </p:animClr>
                                    <p:set>
                                      <p:cBhvr>
                                        <p:cTn id="68" dur="500" fill="hold"/>
                                        <p:tgtEl>
                                          <p:spTgt spid="24"/>
                                        </p:tgtEl>
                                        <p:attrNameLst>
                                          <p:attrName>fill.type</p:attrName>
                                        </p:attrNameLst>
                                      </p:cBhvr>
                                      <p:to>
                                        <p:strVal val="solid"/>
                                      </p:to>
                                    </p:set>
                                    <p:set>
                                      <p:cBhvr>
                                        <p:cTn id="69" dur="500" fill="hold"/>
                                        <p:tgtEl>
                                          <p:spTgt spid="24"/>
                                        </p:tgtEl>
                                        <p:attrNameLst>
                                          <p:attrName>fill.on</p:attrName>
                                        </p:attrNameLst>
                                      </p:cBhvr>
                                      <p:to>
                                        <p:strVal val="true"/>
                                      </p:to>
                                    </p:se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9218"/>
                                        </p:tgtEl>
                                        <p:attrNameLst>
                                          <p:attrName>style.visibility</p:attrName>
                                        </p:attrNameLst>
                                      </p:cBhvr>
                                      <p:to>
                                        <p:strVal val="visible"/>
                                      </p:to>
                                    </p:set>
                                    <p:animEffect transition="in" filter="fade">
                                      <p:cBhvr>
                                        <p:cTn id="74" dur="500"/>
                                        <p:tgtEl>
                                          <p:spTgt spid="921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9219"/>
                                        </p:tgtEl>
                                        <p:attrNameLst>
                                          <p:attrName>style.visibility</p:attrName>
                                        </p:attrNameLst>
                                      </p:cBhvr>
                                      <p:to>
                                        <p:strVal val="visible"/>
                                      </p:to>
                                    </p:set>
                                    <p:animEffect transition="in" filter="fade">
                                      <p:cBhvr>
                                        <p:cTn id="77"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P spid="92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03803" y="2780928"/>
            <a:ext cx="1224000" cy="720080"/>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defPPr>
              <a:defRPr lang="zh-TW"/>
            </a:defPPr>
            <a:lvl1pPr algn="l" rtl="0" fontAlgn="base">
              <a:spcBef>
                <a:spcPct val="0"/>
              </a:spcBef>
              <a:spcAft>
                <a:spcPct val="0"/>
              </a:spcAft>
              <a:defRPr kumimoji="1" sz="800" kern="1200">
                <a:solidFill>
                  <a:schemeClr val="lt1"/>
                </a:solidFill>
                <a:latin typeface="+mn-lt"/>
                <a:ea typeface="+mn-ea"/>
                <a:cs typeface="+mn-cs"/>
              </a:defRPr>
            </a:lvl1pPr>
            <a:lvl2pPr marL="457200" algn="l" rtl="0" fontAlgn="base">
              <a:spcBef>
                <a:spcPct val="0"/>
              </a:spcBef>
              <a:spcAft>
                <a:spcPct val="0"/>
              </a:spcAft>
              <a:defRPr kumimoji="1" sz="800" kern="1200">
                <a:solidFill>
                  <a:schemeClr val="lt1"/>
                </a:solidFill>
                <a:latin typeface="+mn-lt"/>
                <a:ea typeface="+mn-ea"/>
                <a:cs typeface="+mn-cs"/>
              </a:defRPr>
            </a:lvl2pPr>
            <a:lvl3pPr marL="914400" algn="l" rtl="0" fontAlgn="base">
              <a:spcBef>
                <a:spcPct val="0"/>
              </a:spcBef>
              <a:spcAft>
                <a:spcPct val="0"/>
              </a:spcAft>
              <a:defRPr kumimoji="1" sz="800" kern="1200">
                <a:solidFill>
                  <a:schemeClr val="lt1"/>
                </a:solidFill>
                <a:latin typeface="+mn-lt"/>
                <a:ea typeface="+mn-ea"/>
                <a:cs typeface="+mn-cs"/>
              </a:defRPr>
            </a:lvl3pPr>
            <a:lvl4pPr marL="1371600" algn="l" rtl="0" fontAlgn="base">
              <a:spcBef>
                <a:spcPct val="0"/>
              </a:spcBef>
              <a:spcAft>
                <a:spcPct val="0"/>
              </a:spcAft>
              <a:defRPr kumimoji="1" sz="800" kern="1200">
                <a:solidFill>
                  <a:schemeClr val="lt1"/>
                </a:solidFill>
                <a:latin typeface="+mn-lt"/>
                <a:ea typeface="+mn-ea"/>
                <a:cs typeface="+mn-cs"/>
              </a:defRPr>
            </a:lvl4pPr>
            <a:lvl5pPr marL="1828800" algn="l" rtl="0" fontAlgn="base">
              <a:spcBef>
                <a:spcPct val="0"/>
              </a:spcBef>
              <a:spcAft>
                <a:spcPct val="0"/>
              </a:spcAft>
              <a:defRPr kumimoji="1" sz="800" kern="1200">
                <a:solidFill>
                  <a:schemeClr val="lt1"/>
                </a:solidFill>
                <a:latin typeface="+mn-lt"/>
                <a:ea typeface="+mn-ea"/>
                <a:cs typeface="+mn-cs"/>
              </a:defRPr>
            </a:lvl5pPr>
            <a:lvl6pPr marL="2286000" algn="l" defTabSz="914400" rtl="0" eaLnBrk="1" latinLnBrk="0" hangingPunct="1">
              <a:defRPr kumimoji="1" sz="800" kern="1200">
                <a:solidFill>
                  <a:schemeClr val="lt1"/>
                </a:solidFill>
                <a:latin typeface="+mn-lt"/>
                <a:ea typeface="+mn-ea"/>
                <a:cs typeface="+mn-cs"/>
              </a:defRPr>
            </a:lvl6pPr>
            <a:lvl7pPr marL="2743200" algn="l" defTabSz="914400" rtl="0" eaLnBrk="1" latinLnBrk="0" hangingPunct="1">
              <a:defRPr kumimoji="1" sz="800" kern="1200">
                <a:solidFill>
                  <a:schemeClr val="lt1"/>
                </a:solidFill>
                <a:latin typeface="+mn-lt"/>
                <a:ea typeface="+mn-ea"/>
                <a:cs typeface="+mn-cs"/>
              </a:defRPr>
            </a:lvl7pPr>
            <a:lvl8pPr marL="3200400" algn="l" defTabSz="914400" rtl="0" eaLnBrk="1" latinLnBrk="0" hangingPunct="1">
              <a:defRPr kumimoji="1" sz="800" kern="1200">
                <a:solidFill>
                  <a:schemeClr val="lt1"/>
                </a:solidFill>
                <a:latin typeface="+mn-lt"/>
                <a:ea typeface="+mn-ea"/>
                <a:cs typeface="+mn-cs"/>
              </a:defRPr>
            </a:lvl8pPr>
            <a:lvl9pPr marL="3657600" algn="l" defTabSz="914400" rtl="0" eaLnBrk="1" latinLnBrk="0" hangingPunct="1">
              <a:defRPr kumimoji="1" sz="800" kern="1200">
                <a:solidFill>
                  <a:schemeClr val="lt1"/>
                </a:solidFill>
                <a:latin typeface="+mn-lt"/>
                <a:ea typeface="+mn-ea"/>
                <a:cs typeface="+mn-cs"/>
              </a:defRPr>
            </a:lvl9pPr>
          </a:lstStyle>
          <a:p>
            <a:pPr algn="ctr"/>
            <a:r>
              <a:rPr lang="zh-TW" altLang="en-US" sz="2000" dirty="0">
                <a:solidFill>
                  <a:schemeClr val="bg1"/>
                </a:solidFill>
                <a:latin typeface="標楷體" panose="03000509000000000000" pitchFamily="65" charset="-120"/>
                <a:ea typeface="標楷體" panose="03000509000000000000" pitchFamily="65" charset="-120"/>
              </a:rPr>
              <a:t>費字單</a:t>
            </a:r>
          </a:p>
        </p:txBody>
      </p:sp>
      <p:sp>
        <p:nvSpPr>
          <p:cNvPr id="9220" name="投影片編號版面配置區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A79B9613-C31B-483A-9C80-915471BF0E97}" type="slidenum">
              <a:rPr lang="en-US" altLang="zh-TW"/>
              <a:pPr>
                <a:defRPr/>
              </a:pPr>
              <a:t>13</a:t>
            </a:fld>
            <a:endParaRPr lang="en-US" altLang="zh-TW" dirty="0"/>
          </a:p>
        </p:txBody>
      </p:sp>
      <p:sp>
        <p:nvSpPr>
          <p:cNvPr id="5"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pPr fontAlgn="auto">
              <a:spcAft>
                <a:spcPts val="0"/>
              </a:spcAft>
              <a:defRPr/>
            </a:pPr>
            <a:r>
              <a:rPr lang="zh-TW" altLang="en-US" sz="2000" b="1" dirty="0">
                <a:solidFill>
                  <a:schemeClr val="tx1"/>
                </a:solidFill>
                <a:latin typeface="標楷體" pitchFamily="65" charset="-120"/>
                <a:ea typeface="標楷體" pitchFamily="65" charset="-120"/>
              </a:rPr>
              <a:t>二、採購流程</a:t>
            </a:r>
          </a:p>
        </p:txBody>
      </p:sp>
      <p:sp>
        <p:nvSpPr>
          <p:cNvPr id="7" name="內容版面配置區 2"/>
          <p:cNvSpPr>
            <a:spLocks noGrp="1"/>
          </p:cNvSpPr>
          <p:nvPr/>
        </p:nvSpPr>
        <p:spPr bwMode="auto">
          <a:xfrm>
            <a:off x="446856" y="4320191"/>
            <a:ext cx="8229600" cy="1989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70000"/>
              <a:buBlip>
                <a:blip r:embed="rId3"/>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60000"/>
              <a:buBlip>
                <a:blip r:embed="rId4"/>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60000"/>
              <a:buBlip>
                <a:blip r:embed="rId5"/>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60000"/>
              <a:buBlip>
                <a:blip r:embed="rId5"/>
              </a:buBlip>
              <a:defRPr kumimoji="1" sz="2000">
                <a:solidFill>
                  <a:schemeClr val="tx1"/>
                </a:solidFill>
                <a:latin typeface="+mn-lt"/>
                <a:ea typeface="+mn-ea"/>
              </a:defRPr>
            </a:lvl4pPr>
            <a:lvl5pPr marL="2057400" indent="-228600" algn="l" rtl="0" eaLnBrk="0" fontAlgn="base" hangingPunct="0">
              <a:spcBef>
                <a:spcPct val="20000"/>
              </a:spcBef>
              <a:spcAft>
                <a:spcPct val="0"/>
              </a:spcAft>
              <a:buSzPct val="60000"/>
              <a:buBlip>
                <a:blip r:embed="rId5"/>
              </a:buBlip>
              <a:defRPr kumimoji="1" sz="2000">
                <a:solidFill>
                  <a:schemeClr val="tx1"/>
                </a:solidFill>
                <a:latin typeface="+mn-lt"/>
                <a:ea typeface="+mn-ea"/>
              </a:defRPr>
            </a:lvl5pPr>
            <a:lvl6pPr marL="2514600" indent="-228600" algn="l" rtl="0" fontAlgn="base">
              <a:spcBef>
                <a:spcPct val="20000"/>
              </a:spcBef>
              <a:spcAft>
                <a:spcPct val="0"/>
              </a:spcAft>
              <a:buSzPct val="60000"/>
              <a:buBlip>
                <a:blip r:embed="rId5"/>
              </a:buBlip>
              <a:defRPr kumimoji="1" sz="2000">
                <a:solidFill>
                  <a:schemeClr val="tx1"/>
                </a:solidFill>
                <a:latin typeface="+mn-lt"/>
                <a:ea typeface="+mn-ea"/>
              </a:defRPr>
            </a:lvl6pPr>
            <a:lvl7pPr marL="2971800" indent="-228600" algn="l" rtl="0" fontAlgn="base">
              <a:spcBef>
                <a:spcPct val="20000"/>
              </a:spcBef>
              <a:spcAft>
                <a:spcPct val="0"/>
              </a:spcAft>
              <a:buSzPct val="60000"/>
              <a:buBlip>
                <a:blip r:embed="rId5"/>
              </a:buBlip>
              <a:defRPr kumimoji="1" sz="2000">
                <a:solidFill>
                  <a:schemeClr val="tx1"/>
                </a:solidFill>
                <a:latin typeface="+mn-lt"/>
                <a:ea typeface="+mn-ea"/>
              </a:defRPr>
            </a:lvl7pPr>
            <a:lvl8pPr marL="3429000" indent="-228600" algn="l" rtl="0" fontAlgn="base">
              <a:spcBef>
                <a:spcPct val="20000"/>
              </a:spcBef>
              <a:spcAft>
                <a:spcPct val="0"/>
              </a:spcAft>
              <a:buSzPct val="60000"/>
              <a:buBlip>
                <a:blip r:embed="rId5"/>
              </a:buBlip>
              <a:defRPr kumimoji="1" sz="2000">
                <a:solidFill>
                  <a:schemeClr val="tx1"/>
                </a:solidFill>
                <a:latin typeface="+mn-lt"/>
                <a:ea typeface="+mn-ea"/>
              </a:defRPr>
            </a:lvl8pPr>
            <a:lvl9pPr marL="3886200" indent="-228600" algn="l" rtl="0" fontAlgn="base">
              <a:spcBef>
                <a:spcPct val="20000"/>
              </a:spcBef>
              <a:spcAft>
                <a:spcPct val="0"/>
              </a:spcAft>
              <a:buSzPct val="60000"/>
              <a:buBlip>
                <a:blip r:embed="rId5"/>
              </a:buBlip>
              <a:defRPr kumimoji="1" sz="2000">
                <a:solidFill>
                  <a:schemeClr val="tx1"/>
                </a:solidFill>
                <a:latin typeface="+mn-lt"/>
                <a:ea typeface="+mn-ea"/>
              </a:defRPr>
            </a:lvl9pPr>
          </a:lstStyle>
          <a:p>
            <a:pPr>
              <a:buFont typeface="Arial" panose="020B0604020202020204" pitchFamily="34" charset="0"/>
              <a:buChar char="•"/>
            </a:pPr>
            <a:r>
              <a:rPr lang="en-US" altLang="zh-TW" sz="1600" dirty="0">
                <a:latin typeface="標楷體" panose="03000509000000000000" pitchFamily="65" charset="-120"/>
                <a:ea typeface="標楷體" panose="03000509000000000000" pitchFamily="65" charset="-120"/>
              </a:rPr>
              <a:t>Step1</a:t>
            </a:r>
            <a:r>
              <a:rPr lang="zh-TW" altLang="en-US" sz="1600" dirty="0">
                <a:latin typeface="標楷體" panose="03000509000000000000" pitchFamily="65" charset="-120"/>
                <a:ea typeface="標楷體" panose="03000509000000000000" pitchFamily="65" charset="-120"/>
              </a:rPr>
              <a:t>申請人至校務系統填寫費用支出申請單</a:t>
            </a:r>
            <a:endParaRPr lang="en-US" altLang="zh-TW" sz="1600" dirty="0">
              <a:latin typeface="標楷體" panose="03000509000000000000" pitchFamily="65" charset="-120"/>
              <a:ea typeface="標楷體" panose="03000509000000000000" pitchFamily="65" charset="-120"/>
            </a:endParaRPr>
          </a:p>
          <a:p>
            <a:pPr>
              <a:buFont typeface="Arial" panose="020B0604020202020204" pitchFamily="34" charset="0"/>
              <a:buChar char="•"/>
            </a:pPr>
            <a:r>
              <a:rPr lang="en-US" altLang="zh-TW" sz="1600" dirty="0">
                <a:latin typeface="標楷體" panose="03000509000000000000" pitchFamily="65" charset="-120"/>
                <a:ea typeface="標楷體" panose="03000509000000000000" pitchFamily="65" charset="-120"/>
              </a:rPr>
              <a:t>Step2</a:t>
            </a:r>
            <a:r>
              <a:rPr lang="zh-TW" altLang="en-US" sz="1600" dirty="0">
                <a:latin typeface="標楷體" panose="03000509000000000000" pitchFamily="65" charset="-120"/>
                <a:ea typeface="標楷體" panose="03000509000000000000" pitchFamily="65" charset="-120"/>
              </a:rPr>
              <a:t>經單位主管審核，若</a:t>
            </a:r>
            <a:r>
              <a:rPr lang="zh-TW" altLang="en-US" sz="1600" u="sng" dirty="0">
                <a:latin typeface="標楷體" panose="03000509000000000000" pitchFamily="65" charset="-120"/>
                <a:ea typeface="標楷體" panose="03000509000000000000" pitchFamily="65" charset="-120"/>
              </a:rPr>
              <a:t>金額</a:t>
            </a:r>
            <a:r>
              <a:rPr lang="en-US" altLang="zh-TW" sz="1600" u="sng" dirty="0">
                <a:solidFill>
                  <a:srgbClr val="FF0000"/>
                </a:solidFill>
                <a:latin typeface="標楷體" panose="03000509000000000000" pitchFamily="65" charset="-120"/>
                <a:ea typeface="標楷體" panose="03000509000000000000" pitchFamily="65" charset="-120"/>
              </a:rPr>
              <a:t>5</a:t>
            </a:r>
            <a:r>
              <a:rPr lang="zh-TW" altLang="en-US" sz="1600" u="sng" dirty="0">
                <a:solidFill>
                  <a:srgbClr val="FF0000"/>
                </a:solidFill>
                <a:latin typeface="標楷體" panose="03000509000000000000" pitchFamily="65" charset="-120"/>
                <a:ea typeface="標楷體" panose="03000509000000000000" pitchFamily="65" charset="-120"/>
              </a:rPr>
              <a:t>萬以上</a:t>
            </a:r>
            <a:r>
              <a:rPr lang="zh-TW" altLang="en-US" sz="1600" u="sng" dirty="0">
                <a:latin typeface="標楷體" panose="03000509000000000000" pitchFamily="65" charset="-120"/>
                <a:ea typeface="標楷體" panose="03000509000000000000" pitchFamily="65" charset="-120"/>
              </a:rPr>
              <a:t>要送院長</a:t>
            </a:r>
            <a:endParaRPr lang="en-US" altLang="zh-TW" sz="1600" u="sng" dirty="0">
              <a:latin typeface="標楷體" panose="03000509000000000000" pitchFamily="65" charset="-120"/>
              <a:ea typeface="標楷體" panose="03000509000000000000" pitchFamily="65" charset="-120"/>
            </a:endParaRPr>
          </a:p>
          <a:p>
            <a:pPr>
              <a:buFont typeface="Arial" panose="020B0604020202020204" pitchFamily="34" charset="0"/>
              <a:buChar char="•"/>
            </a:pPr>
            <a:r>
              <a:rPr lang="en-US" altLang="zh-TW" sz="1600" dirty="0">
                <a:latin typeface="標楷體" panose="03000509000000000000" pitchFamily="65" charset="-120"/>
                <a:ea typeface="標楷體" panose="03000509000000000000" pitchFamily="65" charset="-120"/>
              </a:rPr>
              <a:t>Step3</a:t>
            </a:r>
            <a:r>
              <a:rPr lang="zh-TW" altLang="en-US" sz="1600" dirty="0">
                <a:latin typeface="標楷體" panose="03000509000000000000" pitchFamily="65" charset="-120"/>
                <a:ea typeface="標楷體" panose="03000509000000000000" pitchFamily="65" charset="-120"/>
              </a:rPr>
              <a:t>檢視是否要會辦相關單位</a:t>
            </a:r>
            <a:r>
              <a:rPr lang="zh-TW" altLang="en-US" sz="1600" u="sng" dirty="0">
                <a:latin typeface="標楷體" panose="03000509000000000000" pitchFamily="65" charset="-120"/>
                <a:ea typeface="標楷體" panose="03000509000000000000" pitchFamily="65" charset="-120"/>
              </a:rPr>
              <a:t>審查規格</a:t>
            </a:r>
            <a:endParaRPr lang="en-US" altLang="zh-TW" sz="1600" u="sng" dirty="0">
              <a:latin typeface="標楷體" panose="03000509000000000000" pitchFamily="65" charset="-120"/>
              <a:ea typeface="標楷體" panose="03000509000000000000" pitchFamily="65" charset="-120"/>
            </a:endParaRPr>
          </a:p>
          <a:p>
            <a:pPr>
              <a:buFont typeface="Arial" panose="020B0604020202020204" pitchFamily="34" charset="0"/>
              <a:buChar char="•"/>
            </a:pPr>
            <a:r>
              <a:rPr lang="en-US" altLang="zh-TW" sz="1600" dirty="0">
                <a:latin typeface="標楷體" panose="03000509000000000000" pitchFamily="65" charset="-120"/>
                <a:ea typeface="標楷體" panose="03000509000000000000" pitchFamily="65" charset="-120"/>
              </a:rPr>
              <a:t>Step4</a:t>
            </a:r>
            <a:r>
              <a:rPr lang="zh-TW" altLang="en-US" sz="1600" dirty="0">
                <a:latin typeface="標楷體" panose="03000509000000000000" pitchFamily="65" charset="-120"/>
                <a:ea typeface="標楷體" panose="03000509000000000000" pitchFamily="65" charset="-120"/>
              </a:rPr>
              <a:t>送會計審核及採購組議價後通知廠商交貨</a:t>
            </a:r>
            <a:endParaRPr lang="en-US" altLang="zh-TW" sz="1600" dirty="0">
              <a:latin typeface="標楷體" panose="03000509000000000000" pitchFamily="65" charset="-120"/>
              <a:ea typeface="標楷體" panose="03000509000000000000" pitchFamily="65" charset="-120"/>
            </a:endParaRPr>
          </a:p>
          <a:p>
            <a:pPr>
              <a:buFont typeface="Arial" panose="020B0604020202020204" pitchFamily="34" charset="0"/>
              <a:buChar char="•"/>
            </a:pPr>
            <a:r>
              <a:rPr lang="en-US" altLang="zh-TW" sz="1600" dirty="0">
                <a:latin typeface="標楷體" panose="03000509000000000000" pitchFamily="65" charset="-120"/>
                <a:ea typeface="標楷體" panose="03000509000000000000" pitchFamily="65" charset="-120"/>
              </a:rPr>
              <a:t>Step5</a:t>
            </a:r>
            <a:r>
              <a:rPr lang="zh-TW" altLang="en-US" sz="1600" dirty="0">
                <a:latin typeface="標楷體" panose="03000509000000000000" pitchFamily="65" charset="-120"/>
                <a:ea typeface="標楷體" panose="03000509000000000000" pitchFamily="65" charset="-120"/>
              </a:rPr>
              <a:t>通知廠商交貨並驗收，檢查貨物及</a:t>
            </a:r>
            <a:r>
              <a:rPr lang="zh-TW" altLang="en-US" sz="1600" dirty="0">
                <a:solidFill>
                  <a:srgbClr val="FF0000"/>
                </a:solidFill>
                <a:latin typeface="標楷體" panose="03000509000000000000" pitchFamily="65" charset="-120"/>
                <a:ea typeface="標楷體" panose="03000509000000000000" pitchFamily="65" charset="-120"/>
              </a:rPr>
              <a:t>發票要符合學校規定</a:t>
            </a:r>
            <a:endParaRPr lang="en-US" altLang="zh-TW" sz="1600" dirty="0">
              <a:solidFill>
                <a:srgbClr val="FF0000"/>
              </a:solidFill>
              <a:latin typeface="標楷體" panose="03000509000000000000" pitchFamily="65" charset="-120"/>
              <a:ea typeface="標楷體" panose="03000509000000000000" pitchFamily="65" charset="-120"/>
            </a:endParaRPr>
          </a:p>
          <a:p>
            <a:pPr>
              <a:buFont typeface="Arial" panose="020B0604020202020204" pitchFamily="34" charset="0"/>
              <a:buChar char="•"/>
            </a:pPr>
            <a:r>
              <a:rPr lang="en-US" altLang="zh-TW" sz="1600" dirty="0">
                <a:latin typeface="標楷體" panose="03000509000000000000" pitchFamily="65" charset="-120"/>
                <a:ea typeface="標楷體" panose="03000509000000000000" pitchFamily="65" charset="-120"/>
              </a:rPr>
              <a:t>Step6</a:t>
            </a:r>
            <a:r>
              <a:rPr lang="zh-TW" altLang="en-US" sz="1600" dirty="0">
                <a:latin typeface="標楷體" panose="03000509000000000000" pitchFamily="65" charset="-120"/>
                <a:ea typeface="標楷體" panose="03000509000000000000" pitchFamily="65" charset="-120"/>
              </a:rPr>
              <a:t>列印黏貼憑證用紙</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政府計畫及需外審之經費</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，貼上憑證並檢查表單是否齊全</a:t>
            </a:r>
            <a:endParaRPr lang="en-US" altLang="zh-TW" sz="1600" dirty="0">
              <a:latin typeface="標楷體" panose="03000509000000000000" pitchFamily="65" charset="-120"/>
              <a:ea typeface="標楷體" panose="03000509000000000000" pitchFamily="65" charset="-120"/>
            </a:endParaRPr>
          </a:p>
          <a:p>
            <a:pPr>
              <a:buFont typeface="Arial" panose="020B0604020202020204" pitchFamily="34" charset="0"/>
              <a:buChar char="•"/>
            </a:pPr>
            <a:r>
              <a:rPr lang="en-US" altLang="zh-TW" sz="1600" dirty="0">
                <a:latin typeface="標楷體" panose="03000509000000000000" pitchFamily="65" charset="-120"/>
                <a:ea typeface="標楷體" panose="03000509000000000000" pitchFamily="65" charset="-120"/>
              </a:rPr>
              <a:t>Step7</a:t>
            </a:r>
            <a:r>
              <a:rPr lang="zh-TW" altLang="en-US" sz="1600" dirty="0">
                <a:latin typeface="標楷體" panose="03000509000000000000" pitchFamily="65" charset="-120"/>
                <a:ea typeface="標楷體" panose="03000509000000000000" pitchFamily="65" charset="-120"/>
              </a:rPr>
              <a:t>紙本送審，費字單</a:t>
            </a:r>
            <a:r>
              <a:rPr lang="zh-TW" altLang="en-US" sz="1600" dirty="0">
                <a:solidFill>
                  <a:srgbClr val="FF0000"/>
                </a:solidFill>
                <a:latin typeface="標楷體" panose="03000509000000000000" pitchFamily="65" charset="-120"/>
                <a:ea typeface="標楷體" panose="03000509000000000000" pitchFamily="65" charset="-120"/>
              </a:rPr>
              <a:t>經</a:t>
            </a:r>
            <a:r>
              <a:rPr lang="zh-TW" altLang="en-US" sz="1600" dirty="0">
                <a:latin typeface="標楷體" panose="03000509000000000000" pitchFamily="65" charset="-120"/>
                <a:ea typeface="標楷體" panose="03000509000000000000" pitchFamily="65" charset="-120"/>
              </a:rPr>
              <a:t>單位主管→會簽單位→</a:t>
            </a:r>
            <a:r>
              <a:rPr lang="zh-TW" altLang="en-US" sz="1600" dirty="0">
                <a:solidFill>
                  <a:srgbClr val="FF0000"/>
                </a:solidFill>
                <a:latin typeface="標楷體" panose="03000509000000000000" pitchFamily="65" charset="-120"/>
                <a:ea typeface="標楷體" panose="03000509000000000000" pitchFamily="65" charset="-120"/>
              </a:rPr>
              <a:t>會計室</a:t>
            </a:r>
            <a:endParaRPr lang="en-US" altLang="zh-TW" sz="1600" dirty="0">
              <a:solidFill>
                <a:srgbClr val="FF0000"/>
              </a:solidFill>
              <a:latin typeface="標楷體" panose="03000509000000000000" pitchFamily="65" charset="-120"/>
              <a:ea typeface="標楷體" panose="03000509000000000000" pitchFamily="65" charset="-120"/>
            </a:endParaRPr>
          </a:p>
        </p:txBody>
      </p:sp>
      <p:cxnSp>
        <p:nvCxnSpPr>
          <p:cNvPr id="11" name="直線單箭頭接點 10"/>
          <p:cNvCxnSpPr>
            <a:endCxn id="12" idx="1"/>
          </p:cNvCxnSpPr>
          <p:nvPr/>
        </p:nvCxnSpPr>
        <p:spPr>
          <a:xfrm>
            <a:off x="1327939" y="3140968"/>
            <a:ext cx="21972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547664" y="2780928"/>
            <a:ext cx="1224136"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algn="l" rtl="0" fontAlgn="base">
              <a:spcBef>
                <a:spcPct val="0"/>
              </a:spcBef>
              <a:spcAft>
                <a:spcPct val="0"/>
              </a:spcAft>
              <a:defRPr kumimoji="1" sz="800" kern="1200">
                <a:solidFill>
                  <a:schemeClr val="lt1"/>
                </a:solidFill>
                <a:latin typeface="+mn-lt"/>
                <a:ea typeface="+mn-ea"/>
                <a:cs typeface="+mn-cs"/>
              </a:defRPr>
            </a:lvl1pPr>
            <a:lvl2pPr marL="457200" algn="l" rtl="0" fontAlgn="base">
              <a:spcBef>
                <a:spcPct val="0"/>
              </a:spcBef>
              <a:spcAft>
                <a:spcPct val="0"/>
              </a:spcAft>
              <a:defRPr kumimoji="1" sz="800" kern="1200">
                <a:solidFill>
                  <a:schemeClr val="lt1"/>
                </a:solidFill>
                <a:latin typeface="+mn-lt"/>
                <a:ea typeface="+mn-ea"/>
                <a:cs typeface="+mn-cs"/>
              </a:defRPr>
            </a:lvl2pPr>
            <a:lvl3pPr marL="914400" algn="l" rtl="0" fontAlgn="base">
              <a:spcBef>
                <a:spcPct val="0"/>
              </a:spcBef>
              <a:spcAft>
                <a:spcPct val="0"/>
              </a:spcAft>
              <a:defRPr kumimoji="1" sz="800" kern="1200">
                <a:solidFill>
                  <a:schemeClr val="lt1"/>
                </a:solidFill>
                <a:latin typeface="+mn-lt"/>
                <a:ea typeface="+mn-ea"/>
                <a:cs typeface="+mn-cs"/>
              </a:defRPr>
            </a:lvl3pPr>
            <a:lvl4pPr marL="1371600" algn="l" rtl="0" fontAlgn="base">
              <a:spcBef>
                <a:spcPct val="0"/>
              </a:spcBef>
              <a:spcAft>
                <a:spcPct val="0"/>
              </a:spcAft>
              <a:defRPr kumimoji="1" sz="800" kern="1200">
                <a:solidFill>
                  <a:schemeClr val="lt1"/>
                </a:solidFill>
                <a:latin typeface="+mn-lt"/>
                <a:ea typeface="+mn-ea"/>
                <a:cs typeface="+mn-cs"/>
              </a:defRPr>
            </a:lvl4pPr>
            <a:lvl5pPr marL="1828800" algn="l" rtl="0" fontAlgn="base">
              <a:spcBef>
                <a:spcPct val="0"/>
              </a:spcBef>
              <a:spcAft>
                <a:spcPct val="0"/>
              </a:spcAft>
              <a:defRPr kumimoji="1" sz="800" kern="1200">
                <a:solidFill>
                  <a:schemeClr val="lt1"/>
                </a:solidFill>
                <a:latin typeface="+mn-lt"/>
                <a:ea typeface="+mn-ea"/>
                <a:cs typeface="+mn-cs"/>
              </a:defRPr>
            </a:lvl5pPr>
            <a:lvl6pPr marL="2286000" algn="l" defTabSz="914400" rtl="0" eaLnBrk="1" latinLnBrk="0" hangingPunct="1">
              <a:defRPr kumimoji="1" sz="800" kern="1200">
                <a:solidFill>
                  <a:schemeClr val="lt1"/>
                </a:solidFill>
                <a:latin typeface="+mn-lt"/>
                <a:ea typeface="+mn-ea"/>
                <a:cs typeface="+mn-cs"/>
              </a:defRPr>
            </a:lvl6pPr>
            <a:lvl7pPr marL="2743200" algn="l" defTabSz="914400" rtl="0" eaLnBrk="1" latinLnBrk="0" hangingPunct="1">
              <a:defRPr kumimoji="1" sz="800" kern="1200">
                <a:solidFill>
                  <a:schemeClr val="lt1"/>
                </a:solidFill>
                <a:latin typeface="+mn-lt"/>
                <a:ea typeface="+mn-ea"/>
                <a:cs typeface="+mn-cs"/>
              </a:defRPr>
            </a:lvl7pPr>
            <a:lvl8pPr marL="3200400" algn="l" defTabSz="914400" rtl="0" eaLnBrk="1" latinLnBrk="0" hangingPunct="1">
              <a:defRPr kumimoji="1" sz="800" kern="1200">
                <a:solidFill>
                  <a:schemeClr val="lt1"/>
                </a:solidFill>
                <a:latin typeface="+mn-lt"/>
                <a:ea typeface="+mn-ea"/>
                <a:cs typeface="+mn-cs"/>
              </a:defRPr>
            </a:lvl8pPr>
            <a:lvl9pPr marL="3657600" algn="l" defTabSz="914400" rtl="0" eaLnBrk="1" latinLnBrk="0" hangingPunct="1">
              <a:defRPr kumimoji="1" sz="800" kern="1200">
                <a:solidFill>
                  <a:schemeClr val="lt1"/>
                </a:solidFill>
                <a:latin typeface="+mn-lt"/>
                <a:ea typeface="+mn-ea"/>
                <a:cs typeface="+mn-cs"/>
              </a:defRPr>
            </a:lvl9pPr>
          </a:lstStyle>
          <a:p>
            <a:pPr algn="ctr"/>
            <a:r>
              <a:rPr lang="zh-TW" altLang="en-US" sz="2000" dirty="0">
                <a:solidFill>
                  <a:schemeClr val="tx1"/>
                </a:solidFill>
                <a:latin typeface="標楷體" panose="03000509000000000000" pitchFamily="65" charset="-120"/>
                <a:ea typeface="標楷體" panose="03000509000000000000" pitchFamily="65" charset="-120"/>
              </a:rPr>
              <a:t>單位主管審核</a:t>
            </a:r>
          </a:p>
        </p:txBody>
      </p:sp>
      <p:cxnSp>
        <p:nvCxnSpPr>
          <p:cNvPr id="13" name="直線單箭頭接點 12"/>
          <p:cNvCxnSpPr>
            <a:stCxn id="12" idx="3"/>
            <a:endCxn id="14" idx="1"/>
          </p:cNvCxnSpPr>
          <p:nvPr/>
        </p:nvCxnSpPr>
        <p:spPr>
          <a:xfrm>
            <a:off x="2771800" y="3140968"/>
            <a:ext cx="21602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2987824" y="2780928"/>
            <a:ext cx="1224136"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algn="l" rtl="0" fontAlgn="base">
              <a:spcBef>
                <a:spcPct val="0"/>
              </a:spcBef>
              <a:spcAft>
                <a:spcPct val="0"/>
              </a:spcAft>
              <a:defRPr kumimoji="1" sz="800" kern="1200">
                <a:solidFill>
                  <a:schemeClr val="lt1"/>
                </a:solidFill>
                <a:latin typeface="+mn-lt"/>
                <a:ea typeface="+mn-ea"/>
                <a:cs typeface="+mn-cs"/>
              </a:defRPr>
            </a:lvl1pPr>
            <a:lvl2pPr marL="457200" algn="l" rtl="0" fontAlgn="base">
              <a:spcBef>
                <a:spcPct val="0"/>
              </a:spcBef>
              <a:spcAft>
                <a:spcPct val="0"/>
              </a:spcAft>
              <a:defRPr kumimoji="1" sz="800" kern="1200">
                <a:solidFill>
                  <a:schemeClr val="lt1"/>
                </a:solidFill>
                <a:latin typeface="+mn-lt"/>
                <a:ea typeface="+mn-ea"/>
                <a:cs typeface="+mn-cs"/>
              </a:defRPr>
            </a:lvl2pPr>
            <a:lvl3pPr marL="914400" algn="l" rtl="0" fontAlgn="base">
              <a:spcBef>
                <a:spcPct val="0"/>
              </a:spcBef>
              <a:spcAft>
                <a:spcPct val="0"/>
              </a:spcAft>
              <a:defRPr kumimoji="1" sz="800" kern="1200">
                <a:solidFill>
                  <a:schemeClr val="lt1"/>
                </a:solidFill>
                <a:latin typeface="+mn-lt"/>
                <a:ea typeface="+mn-ea"/>
                <a:cs typeface="+mn-cs"/>
              </a:defRPr>
            </a:lvl3pPr>
            <a:lvl4pPr marL="1371600" algn="l" rtl="0" fontAlgn="base">
              <a:spcBef>
                <a:spcPct val="0"/>
              </a:spcBef>
              <a:spcAft>
                <a:spcPct val="0"/>
              </a:spcAft>
              <a:defRPr kumimoji="1" sz="800" kern="1200">
                <a:solidFill>
                  <a:schemeClr val="lt1"/>
                </a:solidFill>
                <a:latin typeface="+mn-lt"/>
                <a:ea typeface="+mn-ea"/>
                <a:cs typeface="+mn-cs"/>
              </a:defRPr>
            </a:lvl4pPr>
            <a:lvl5pPr marL="1828800" algn="l" rtl="0" fontAlgn="base">
              <a:spcBef>
                <a:spcPct val="0"/>
              </a:spcBef>
              <a:spcAft>
                <a:spcPct val="0"/>
              </a:spcAft>
              <a:defRPr kumimoji="1" sz="800" kern="1200">
                <a:solidFill>
                  <a:schemeClr val="lt1"/>
                </a:solidFill>
                <a:latin typeface="+mn-lt"/>
                <a:ea typeface="+mn-ea"/>
                <a:cs typeface="+mn-cs"/>
              </a:defRPr>
            </a:lvl5pPr>
            <a:lvl6pPr marL="2286000" algn="l" defTabSz="914400" rtl="0" eaLnBrk="1" latinLnBrk="0" hangingPunct="1">
              <a:defRPr kumimoji="1" sz="800" kern="1200">
                <a:solidFill>
                  <a:schemeClr val="lt1"/>
                </a:solidFill>
                <a:latin typeface="+mn-lt"/>
                <a:ea typeface="+mn-ea"/>
                <a:cs typeface="+mn-cs"/>
              </a:defRPr>
            </a:lvl6pPr>
            <a:lvl7pPr marL="2743200" algn="l" defTabSz="914400" rtl="0" eaLnBrk="1" latinLnBrk="0" hangingPunct="1">
              <a:defRPr kumimoji="1" sz="800" kern="1200">
                <a:solidFill>
                  <a:schemeClr val="lt1"/>
                </a:solidFill>
                <a:latin typeface="+mn-lt"/>
                <a:ea typeface="+mn-ea"/>
                <a:cs typeface="+mn-cs"/>
              </a:defRPr>
            </a:lvl7pPr>
            <a:lvl8pPr marL="3200400" algn="l" defTabSz="914400" rtl="0" eaLnBrk="1" latinLnBrk="0" hangingPunct="1">
              <a:defRPr kumimoji="1" sz="800" kern="1200">
                <a:solidFill>
                  <a:schemeClr val="lt1"/>
                </a:solidFill>
                <a:latin typeface="+mn-lt"/>
                <a:ea typeface="+mn-ea"/>
                <a:cs typeface="+mn-cs"/>
              </a:defRPr>
            </a:lvl8pPr>
            <a:lvl9pPr marL="3657600" algn="l" defTabSz="914400" rtl="0" eaLnBrk="1" latinLnBrk="0" hangingPunct="1">
              <a:defRPr kumimoji="1" sz="800" kern="1200">
                <a:solidFill>
                  <a:schemeClr val="lt1"/>
                </a:solidFill>
                <a:latin typeface="+mn-lt"/>
                <a:ea typeface="+mn-ea"/>
                <a:cs typeface="+mn-cs"/>
              </a:defRPr>
            </a:lvl9pPr>
          </a:lstStyle>
          <a:p>
            <a:pPr algn="ctr"/>
            <a:r>
              <a:rPr lang="zh-TW" altLang="en-US" sz="2000" dirty="0">
                <a:solidFill>
                  <a:schemeClr val="tx1"/>
                </a:solidFill>
                <a:latin typeface="標楷體" panose="03000509000000000000" pitchFamily="65" charset="-120"/>
                <a:ea typeface="標楷體" panose="03000509000000000000" pitchFamily="65" charset="-120"/>
              </a:rPr>
              <a:t>會計及</a:t>
            </a:r>
            <a:endParaRPr lang="en-US" altLang="zh-TW" sz="2000" dirty="0">
              <a:solidFill>
                <a:schemeClr val="tx1"/>
              </a:solidFill>
              <a:latin typeface="標楷體" panose="03000509000000000000" pitchFamily="65" charset="-120"/>
              <a:ea typeface="標楷體" panose="03000509000000000000" pitchFamily="65" charset="-120"/>
            </a:endParaRPr>
          </a:p>
          <a:p>
            <a:pPr algn="ctr"/>
            <a:r>
              <a:rPr lang="zh-TW" altLang="en-US" sz="2000" dirty="0">
                <a:solidFill>
                  <a:schemeClr val="tx1"/>
                </a:solidFill>
                <a:latin typeface="標楷體" panose="03000509000000000000" pitchFamily="65" charset="-120"/>
                <a:ea typeface="標楷體" panose="03000509000000000000" pitchFamily="65" charset="-120"/>
              </a:rPr>
              <a:t>採購組</a:t>
            </a:r>
          </a:p>
        </p:txBody>
      </p:sp>
      <p:cxnSp>
        <p:nvCxnSpPr>
          <p:cNvPr id="15" name="直線單箭頭接點 14"/>
          <p:cNvCxnSpPr>
            <a:stCxn id="14" idx="3"/>
            <a:endCxn id="16" idx="1"/>
          </p:cNvCxnSpPr>
          <p:nvPr/>
        </p:nvCxnSpPr>
        <p:spPr>
          <a:xfrm>
            <a:off x="4211960" y="3140968"/>
            <a:ext cx="21602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4427984" y="2780928"/>
            <a:ext cx="1224136"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algn="l" rtl="0" fontAlgn="base">
              <a:spcBef>
                <a:spcPct val="0"/>
              </a:spcBef>
              <a:spcAft>
                <a:spcPct val="0"/>
              </a:spcAft>
              <a:defRPr kumimoji="1" sz="800" kern="1200">
                <a:solidFill>
                  <a:schemeClr val="lt1"/>
                </a:solidFill>
                <a:latin typeface="+mn-lt"/>
                <a:ea typeface="+mn-ea"/>
                <a:cs typeface="+mn-cs"/>
              </a:defRPr>
            </a:lvl1pPr>
            <a:lvl2pPr marL="457200" algn="l" rtl="0" fontAlgn="base">
              <a:spcBef>
                <a:spcPct val="0"/>
              </a:spcBef>
              <a:spcAft>
                <a:spcPct val="0"/>
              </a:spcAft>
              <a:defRPr kumimoji="1" sz="800" kern="1200">
                <a:solidFill>
                  <a:schemeClr val="lt1"/>
                </a:solidFill>
                <a:latin typeface="+mn-lt"/>
                <a:ea typeface="+mn-ea"/>
                <a:cs typeface="+mn-cs"/>
              </a:defRPr>
            </a:lvl2pPr>
            <a:lvl3pPr marL="914400" algn="l" rtl="0" fontAlgn="base">
              <a:spcBef>
                <a:spcPct val="0"/>
              </a:spcBef>
              <a:spcAft>
                <a:spcPct val="0"/>
              </a:spcAft>
              <a:defRPr kumimoji="1" sz="800" kern="1200">
                <a:solidFill>
                  <a:schemeClr val="lt1"/>
                </a:solidFill>
                <a:latin typeface="+mn-lt"/>
                <a:ea typeface="+mn-ea"/>
                <a:cs typeface="+mn-cs"/>
              </a:defRPr>
            </a:lvl3pPr>
            <a:lvl4pPr marL="1371600" algn="l" rtl="0" fontAlgn="base">
              <a:spcBef>
                <a:spcPct val="0"/>
              </a:spcBef>
              <a:spcAft>
                <a:spcPct val="0"/>
              </a:spcAft>
              <a:defRPr kumimoji="1" sz="800" kern="1200">
                <a:solidFill>
                  <a:schemeClr val="lt1"/>
                </a:solidFill>
                <a:latin typeface="+mn-lt"/>
                <a:ea typeface="+mn-ea"/>
                <a:cs typeface="+mn-cs"/>
              </a:defRPr>
            </a:lvl4pPr>
            <a:lvl5pPr marL="1828800" algn="l" rtl="0" fontAlgn="base">
              <a:spcBef>
                <a:spcPct val="0"/>
              </a:spcBef>
              <a:spcAft>
                <a:spcPct val="0"/>
              </a:spcAft>
              <a:defRPr kumimoji="1" sz="800" kern="1200">
                <a:solidFill>
                  <a:schemeClr val="lt1"/>
                </a:solidFill>
                <a:latin typeface="+mn-lt"/>
                <a:ea typeface="+mn-ea"/>
                <a:cs typeface="+mn-cs"/>
              </a:defRPr>
            </a:lvl5pPr>
            <a:lvl6pPr marL="2286000" algn="l" defTabSz="914400" rtl="0" eaLnBrk="1" latinLnBrk="0" hangingPunct="1">
              <a:defRPr kumimoji="1" sz="800" kern="1200">
                <a:solidFill>
                  <a:schemeClr val="lt1"/>
                </a:solidFill>
                <a:latin typeface="+mn-lt"/>
                <a:ea typeface="+mn-ea"/>
                <a:cs typeface="+mn-cs"/>
              </a:defRPr>
            </a:lvl6pPr>
            <a:lvl7pPr marL="2743200" algn="l" defTabSz="914400" rtl="0" eaLnBrk="1" latinLnBrk="0" hangingPunct="1">
              <a:defRPr kumimoji="1" sz="800" kern="1200">
                <a:solidFill>
                  <a:schemeClr val="lt1"/>
                </a:solidFill>
                <a:latin typeface="+mn-lt"/>
                <a:ea typeface="+mn-ea"/>
                <a:cs typeface="+mn-cs"/>
              </a:defRPr>
            </a:lvl7pPr>
            <a:lvl8pPr marL="3200400" algn="l" defTabSz="914400" rtl="0" eaLnBrk="1" latinLnBrk="0" hangingPunct="1">
              <a:defRPr kumimoji="1" sz="800" kern="1200">
                <a:solidFill>
                  <a:schemeClr val="lt1"/>
                </a:solidFill>
                <a:latin typeface="+mn-lt"/>
                <a:ea typeface="+mn-ea"/>
                <a:cs typeface="+mn-cs"/>
              </a:defRPr>
            </a:lvl8pPr>
            <a:lvl9pPr marL="3657600" algn="l" defTabSz="914400" rtl="0" eaLnBrk="1" latinLnBrk="0" hangingPunct="1">
              <a:defRPr kumimoji="1" sz="800" kern="1200">
                <a:solidFill>
                  <a:schemeClr val="lt1"/>
                </a:solidFill>
                <a:latin typeface="+mn-lt"/>
                <a:ea typeface="+mn-ea"/>
                <a:cs typeface="+mn-cs"/>
              </a:defRPr>
            </a:lvl9pPr>
          </a:lstStyle>
          <a:p>
            <a:pPr algn="ctr"/>
            <a:r>
              <a:rPr lang="zh-TW" altLang="en-US" sz="2000" dirty="0">
                <a:solidFill>
                  <a:schemeClr val="tx1"/>
                </a:solidFill>
                <a:latin typeface="標楷體" panose="03000509000000000000" pitchFamily="65" charset="-120"/>
                <a:ea typeface="標楷體" panose="03000509000000000000" pitchFamily="65" charset="-120"/>
              </a:rPr>
              <a:t>通知廠商交貨</a:t>
            </a:r>
          </a:p>
        </p:txBody>
      </p:sp>
      <p:cxnSp>
        <p:nvCxnSpPr>
          <p:cNvPr id="17" name="直線單箭頭接點 16"/>
          <p:cNvCxnSpPr>
            <a:stCxn id="16" idx="3"/>
            <a:endCxn id="18" idx="1"/>
          </p:cNvCxnSpPr>
          <p:nvPr/>
        </p:nvCxnSpPr>
        <p:spPr>
          <a:xfrm>
            <a:off x="5652120" y="3140968"/>
            <a:ext cx="21602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5868144" y="2780928"/>
            <a:ext cx="1224136"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algn="l" rtl="0" fontAlgn="base">
              <a:spcBef>
                <a:spcPct val="0"/>
              </a:spcBef>
              <a:spcAft>
                <a:spcPct val="0"/>
              </a:spcAft>
              <a:defRPr kumimoji="1" sz="800" kern="1200">
                <a:solidFill>
                  <a:schemeClr val="lt1"/>
                </a:solidFill>
                <a:latin typeface="+mn-lt"/>
                <a:ea typeface="+mn-ea"/>
                <a:cs typeface="+mn-cs"/>
              </a:defRPr>
            </a:lvl1pPr>
            <a:lvl2pPr marL="457200" algn="l" rtl="0" fontAlgn="base">
              <a:spcBef>
                <a:spcPct val="0"/>
              </a:spcBef>
              <a:spcAft>
                <a:spcPct val="0"/>
              </a:spcAft>
              <a:defRPr kumimoji="1" sz="800" kern="1200">
                <a:solidFill>
                  <a:schemeClr val="lt1"/>
                </a:solidFill>
                <a:latin typeface="+mn-lt"/>
                <a:ea typeface="+mn-ea"/>
                <a:cs typeface="+mn-cs"/>
              </a:defRPr>
            </a:lvl2pPr>
            <a:lvl3pPr marL="914400" algn="l" rtl="0" fontAlgn="base">
              <a:spcBef>
                <a:spcPct val="0"/>
              </a:spcBef>
              <a:spcAft>
                <a:spcPct val="0"/>
              </a:spcAft>
              <a:defRPr kumimoji="1" sz="800" kern="1200">
                <a:solidFill>
                  <a:schemeClr val="lt1"/>
                </a:solidFill>
                <a:latin typeface="+mn-lt"/>
                <a:ea typeface="+mn-ea"/>
                <a:cs typeface="+mn-cs"/>
              </a:defRPr>
            </a:lvl3pPr>
            <a:lvl4pPr marL="1371600" algn="l" rtl="0" fontAlgn="base">
              <a:spcBef>
                <a:spcPct val="0"/>
              </a:spcBef>
              <a:spcAft>
                <a:spcPct val="0"/>
              </a:spcAft>
              <a:defRPr kumimoji="1" sz="800" kern="1200">
                <a:solidFill>
                  <a:schemeClr val="lt1"/>
                </a:solidFill>
                <a:latin typeface="+mn-lt"/>
                <a:ea typeface="+mn-ea"/>
                <a:cs typeface="+mn-cs"/>
              </a:defRPr>
            </a:lvl4pPr>
            <a:lvl5pPr marL="1828800" algn="l" rtl="0" fontAlgn="base">
              <a:spcBef>
                <a:spcPct val="0"/>
              </a:spcBef>
              <a:spcAft>
                <a:spcPct val="0"/>
              </a:spcAft>
              <a:defRPr kumimoji="1" sz="800" kern="1200">
                <a:solidFill>
                  <a:schemeClr val="lt1"/>
                </a:solidFill>
                <a:latin typeface="+mn-lt"/>
                <a:ea typeface="+mn-ea"/>
                <a:cs typeface="+mn-cs"/>
              </a:defRPr>
            </a:lvl5pPr>
            <a:lvl6pPr marL="2286000" algn="l" defTabSz="914400" rtl="0" eaLnBrk="1" latinLnBrk="0" hangingPunct="1">
              <a:defRPr kumimoji="1" sz="800" kern="1200">
                <a:solidFill>
                  <a:schemeClr val="lt1"/>
                </a:solidFill>
                <a:latin typeface="+mn-lt"/>
                <a:ea typeface="+mn-ea"/>
                <a:cs typeface="+mn-cs"/>
              </a:defRPr>
            </a:lvl6pPr>
            <a:lvl7pPr marL="2743200" algn="l" defTabSz="914400" rtl="0" eaLnBrk="1" latinLnBrk="0" hangingPunct="1">
              <a:defRPr kumimoji="1" sz="800" kern="1200">
                <a:solidFill>
                  <a:schemeClr val="lt1"/>
                </a:solidFill>
                <a:latin typeface="+mn-lt"/>
                <a:ea typeface="+mn-ea"/>
                <a:cs typeface="+mn-cs"/>
              </a:defRPr>
            </a:lvl7pPr>
            <a:lvl8pPr marL="3200400" algn="l" defTabSz="914400" rtl="0" eaLnBrk="1" latinLnBrk="0" hangingPunct="1">
              <a:defRPr kumimoji="1" sz="800" kern="1200">
                <a:solidFill>
                  <a:schemeClr val="lt1"/>
                </a:solidFill>
                <a:latin typeface="+mn-lt"/>
                <a:ea typeface="+mn-ea"/>
                <a:cs typeface="+mn-cs"/>
              </a:defRPr>
            </a:lvl8pPr>
            <a:lvl9pPr marL="3657600" algn="l" defTabSz="914400" rtl="0" eaLnBrk="1" latinLnBrk="0" hangingPunct="1">
              <a:defRPr kumimoji="1" sz="800" kern="1200">
                <a:solidFill>
                  <a:schemeClr val="lt1"/>
                </a:solidFill>
                <a:latin typeface="+mn-lt"/>
                <a:ea typeface="+mn-ea"/>
                <a:cs typeface="+mn-cs"/>
              </a:defRPr>
            </a:lvl9pPr>
          </a:lstStyle>
          <a:p>
            <a:pPr algn="ctr"/>
            <a:r>
              <a:rPr lang="zh-TW" altLang="en-US" sz="2000" dirty="0">
                <a:solidFill>
                  <a:schemeClr val="tx1"/>
                </a:solidFill>
                <a:latin typeface="標楷體" panose="03000509000000000000" pitchFamily="65" charset="-120"/>
                <a:ea typeface="標楷體" panose="03000509000000000000" pitchFamily="65" charset="-120"/>
              </a:rPr>
              <a:t>列印黏貼憑證用紙</a:t>
            </a:r>
          </a:p>
        </p:txBody>
      </p:sp>
      <p:sp>
        <p:nvSpPr>
          <p:cNvPr id="19" name="矩形 18"/>
          <p:cNvSpPr/>
          <p:nvPr/>
        </p:nvSpPr>
        <p:spPr>
          <a:xfrm>
            <a:off x="2428152" y="3590545"/>
            <a:ext cx="919712" cy="5410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algn="l" rtl="0" fontAlgn="base">
              <a:spcBef>
                <a:spcPct val="0"/>
              </a:spcBef>
              <a:spcAft>
                <a:spcPct val="0"/>
              </a:spcAft>
              <a:defRPr kumimoji="1" sz="800" kern="1200">
                <a:solidFill>
                  <a:schemeClr val="lt1"/>
                </a:solidFill>
                <a:latin typeface="+mn-lt"/>
                <a:ea typeface="+mn-ea"/>
                <a:cs typeface="+mn-cs"/>
              </a:defRPr>
            </a:lvl1pPr>
            <a:lvl2pPr marL="457200" algn="l" rtl="0" fontAlgn="base">
              <a:spcBef>
                <a:spcPct val="0"/>
              </a:spcBef>
              <a:spcAft>
                <a:spcPct val="0"/>
              </a:spcAft>
              <a:defRPr kumimoji="1" sz="800" kern="1200">
                <a:solidFill>
                  <a:schemeClr val="lt1"/>
                </a:solidFill>
                <a:latin typeface="+mn-lt"/>
                <a:ea typeface="+mn-ea"/>
                <a:cs typeface="+mn-cs"/>
              </a:defRPr>
            </a:lvl2pPr>
            <a:lvl3pPr marL="914400" algn="l" rtl="0" fontAlgn="base">
              <a:spcBef>
                <a:spcPct val="0"/>
              </a:spcBef>
              <a:spcAft>
                <a:spcPct val="0"/>
              </a:spcAft>
              <a:defRPr kumimoji="1" sz="800" kern="1200">
                <a:solidFill>
                  <a:schemeClr val="lt1"/>
                </a:solidFill>
                <a:latin typeface="+mn-lt"/>
                <a:ea typeface="+mn-ea"/>
                <a:cs typeface="+mn-cs"/>
              </a:defRPr>
            </a:lvl3pPr>
            <a:lvl4pPr marL="1371600" algn="l" rtl="0" fontAlgn="base">
              <a:spcBef>
                <a:spcPct val="0"/>
              </a:spcBef>
              <a:spcAft>
                <a:spcPct val="0"/>
              </a:spcAft>
              <a:defRPr kumimoji="1" sz="800" kern="1200">
                <a:solidFill>
                  <a:schemeClr val="lt1"/>
                </a:solidFill>
                <a:latin typeface="+mn-lt"/>
                <a:ea typeface="+mn-ea"/>
                <a:cs typeface="+mn-cs"/>
              </a:defRPr>
            </a:lvl4pPr>
            <a:lvl5pPr marL="1828800" algn="l" rtl="0" fontAlgn="base">
              <a:spcBef>
                <a:spcPct val="0"/>
              </a:spcBef>
              <a:spcAft>
                <a:spcPct val="0"/>
              </a:spcAft>
              <a:defRPr kumimoji="1" sz="800" kern="1200">
                <a:solidFill>
                  <a:schemeClr val="lt1"/>
                </a:solidFill>
                <a:latin typeface="+mn-lt"/>
                <a:ea typeface="+mn-ea"/>
                <a:cs typeface="+mn-cs"/>
              </a:defRPr>
            </a:lvl5pPr>
            <a:lvl6pPr marL="2286000" algn="l" defTabSz="914400" rtl="0" eaLnBrk="1" latinLnBrk="0" hangingPunct="1">
              <a:defRPr kumimoji="1" sz="800" kern="1200">
                <a:solidFill>
                  <a:schemeClr val="lt1"/>
                </a:solidFill>
                <a:latin typeface="+mn-lt"/>
                <a:ea typeface="+mn-ea"/>
                <a:cs typeface="+mn-cs"/>
              </a:defRPr>
            </a:lvl6pPr>
            <a:lvl7pPr marL="2743200" algn="l" defTabSz="914400" rtl="0" eaLnBrk="1" latinLnBrk="0" hangingPunct="1">
              <a:defRPr kumimoji="1" sz="800" kern="1200">
                <a:solidFill>
                  <a:schemeClr val="lt1"/>
                </a:solidFill>
                <a:latin typeface="+mn-lt"/>
                <a:ea typeface="+mn-ea"/>
                <a:cs typeface="+mn-cs"/>
              </a:defRPr>
            </a:lvl7pPr>
            <a:lvl8pPr marL="3200400" algn="l" defTabSz="914400" rtl="0" eaLnBrk="1" latinLnBrk="0" hangingPunct="1">
              <a:defRPr kumimoji="1" sz="800" kern="1200">
                <a:solidFill>
                  <a:schemeClr val="lt1"/>
                </a:solidFill>
                <a:latin typeface="+mn-lt"/>
                <a:ea typeface="+mn-ea"/>
                <a:cs typeface="+mn-cs"/>
              </a:defRPr>
            </a:lvl8pPr>
            <a:lvl9pPr marL="3657600" algn="l" defTabSz="914400" rtl="0" eaLnBrk="1" latinLnBrk="0" hangingPunct="1">
              <a:defRPr kumimoji="1" sz="800" kern="1200">
                <a:solidFill>
                  <a:schemeClr val="lt1"/>
                </a:solidFill>
                <a:latin typeface="+mn-lt"/>
                <a:ea typeface="+mn-ea"/>
                <a:cs typeface="+mn-cs"/>
              </a:defRPr>
            </a:lvl9pPr>
          </a:lstStyle>
          <a:p>
            <a:pPr algn="ctr"/>
            <a:r>
              <a:rPr lang="zh-TW" altLang="en-US" sz="1400" dirty="0">
                <a:solidFill>
                  <a:schemeClr val="tx1"/>
                </a:solidFill>
                <a:latin typeface="標楷體" panose="03000509000000000000" pitchFamily="65" charset="-120"/>
                <a:ea typeface="標楷體" panose="03000509000000000000" pitchFamily="65" charset="-120"/>
              </a:rPr>
              <a:t>會簽單位</a:t>
            </a:r>
          </a:p>
        </p:txBody>
      </p:sp>
      <p:cxnSp>
        <p:nvCxnSpPr>
          <p:cNvPr id="21" name="肘形接點 20"/>
          <p:cNvCxnSpPr>
            <a:stCxn id="19" idx="3"/>
            <a:endCxn id="14" idx="2"/>
          </p:cNvCxnSpPr>
          <p:nvPr/>
        </p:nvCxnSpPr>
        <p:spPr>
          <a:xfrm flipV="1">
            <a:off x="3347864" y="3501008"/>
            <a:ext cx="252028" cy="360040"/>
          </a:xfrm>
          <a:prstGeom prst="bentConnector2">
            <a:avLst/>
          </a:prstGeom>
          <a:ln w="285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7308304" y="2780928"/>
            <a:ext cx="1121297"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algn="l" rtl="0" fontAlgn="base">
              <a:spcBef>
                <a:spcPct val="0"/>
              </a:spcBef>
              <a:spcAft>
                <a:spcPct val="0"/>
              </a:spcAft>
              <a:defRPr kumimoji="1" sz="800" kern="1200">
                <a:solidFill>
                  <a:schemeClr val="lt1"/>
                </a:solidFill>
                <a:latin typeface="+mn-lt"/>
                <a:ea typeface="+mn-ea"/>
                <a:cs typeface="+mn-cs"/>
              </a:defRPr>
            </a:lvl1pPr>
            <a:lvl2pPr marL="457200" algn="l" rtl="0" fontAlgn="base">
              <a:spcBef>
                <a:spcPct val="0"/>
              </a:spcBef>
              <a:spcAft>
                <a:spcPct val="0"/>
              </a:spcAft>
              <a:defRPr kumimoji="1" sz="800" kern="1200">
                <a:solidFill>
                  <a:schemeClr val="lt1"/>
                </a:solidFill>
                <a:latin typeface="+mn-lt"/>
                <a:ea typeface="+mn-ea"/>
                <a:cs typeface="+mn-cs"/>
              </a:defRPr>
            </a:lvl2pPr>
            <a:lvl3pPr marL="914400" algn="l" rtl="0" fontAlgn="base">
              <a:spcBef>
                <a:spcPct val="0"/>
              </a:spcBef>
              <a:spcAft>
                <a:spcPct val="0"/>
              </a:spcAft>
              <a:defRPr kumimoji="1" sz="800" kern="1200">
                <a:solidFill>
                  <a:schemeClr val="lt1"/>
                </a:solidFill>
                <a:latin typeface="+mn-lt"/>
                <a:ea typeface="+mn-ea"/>
                <a:cs typeface="+mn-cs"/>
              </a:defRPr>
            </a:lvl3pPr>
            <a:lvl4pPr marL="1371600" algn="l" rtl="0" fontAlgn="base">
              <a:spcBef>
                <a:spcPct val="0"/>
              </a:spcBef>
              <a:spcAft>
                <a:spcPct val="0"/>
              </a:spcAft>
              <a:defRPr kumimoji="1" sz="800" kern="1200">
                <a:solidFill>
                  <a:schemeClr val="lt1"/>
                </a:solidFill>
                <a:latin typeface="+mn-lt"/>
                <a:ea typeface="+mn-ea"/>
                <a:cs typeface="+mn-cs"/>
              </a:defRPr>
            </a:lvl4pPr>
            <a:lvl5pPr marL="1828800" algn="l" rtl="0" fontAlgn="base">
              <a:spcBef>
                <a:spcPct val="0"/>
              </a:spcBef>
              <a:spcAft>
                <a:spcPct val="0"/>
              </a:spcAft>
              <a:defRPr kumimoji="1" sz="800" kern="1200">
                <a:solidFill>
                  <a:schemeClr val="lt1"/>
                </a:solidFill>
                <a:latin typeface="+mn-lt"/>
                <a:ea typeface="+mn-ea"/>
                <a:cs typeface="+mn-cs"/>
              </a:defRPr>
            </a:lvl5pPr>
            <a:lvl6pPr marL="2286000" algn="l" defTabSz="914400" rtl="0" eaLnBrk="1" latinLnBrk="0" hangingPunct="1">
              <a:defRPr kumimoji="1" sz="800" kern="1200">
                <a:solidFill>
                  <a:schemeClr val="lt1"/>
                </a:solidFill>
                <a:latin typeface="+mn-lt"/>
                <a:ea typeface="+mn-ea"/>
                <a:cs typeface="+mn-cs"/>
              </a:defRPr>
            </a:lvl6pPr>
            <a:lvl7pPr marL="2743200" algn="l" defTabSz="914400" rtl="0" eaLnBrk="1" latinLnBrk="0" hangingPunct="1">
              <a:defRPr kumimoji="1" sz="800" kern="1200">
                <a:solidFill>
                  <a:schemeClr val="lt1"/>
                </a:solidFill>
                <a:latin typeface="+mn-lt"/>
                <a:ea typeface="+mn-ea"/>
                <a:cs typeface="+mn-cs"/>
              </a:defRPr>
            </a:lvl7pPr>
            <a:lvl8pPr marL="3200400" algn="l" defTabSz="914400" rtl="0" eaLnBrk="1" latinLnBrk="0" hangingPunct="1">
              <a:defRPr kumimoji="1" sz="800" kern="1200">
                <a:solidFill>
                  <a:schemeClr val="lt1"/>
                </a:solidFill>
                <a:latin typeface="+mn-lt"/>
                <a:ea typeface="+mn-ea"/>
                <a:cs typeface="+mn-cs"/>
              </a:defRPr>
            </a:lvl8pPr>
            <a:lvl9pPr marL="3657600" algn="l" defTabSz="914400" rtl="0" eaLnBrk="1" latinLnBrk="0" hangingPunct="1">
              <a:defRPr kumimoji="1" sz="800" kern="1200">
                <a:solidFill>
                  <a:schemeClr val="lt1"/>
                </a:solidFill>
                <a:latin typeface="+mn-lt"/>
                <a:ea typeface="+mn-ea"/>
                <a:cs typeface="+mn-cs"/>
              </a:defRPr>
            </a:lvl9pPr>
          </a:lstStyle>
          <a:p>
            <a:pPr algn="ctr"/>
            <a:r>
              <a:rPr lang="zh-TW" altLang="en-US" sz="2000" dirty="0">
                <a:solidFill>
                  <a:schemeClr val="tx1"/>
                </a:solidFill>
                <a:latin typeface="標楷體" panose="03000509000000000000" pitchFamily="65" charset="-120"/>
                <a:ea typeface="標楷體" panose="03000509000000000000" pitchFamily="65" charset="-120"/>
              </a:rPr>
              <a:t>紙本送</a:t>
            </a:r>
            <a:r>
              <a:rPr lang="zh-TW" altLang="en-US" sz="2000" dirty="0">
                <a:solidFill>
                  <a:srgbClr val="FF0000"/>
                </a:solidFill>
                <a:latin typeface="標楷體" panose="03000509000000000000" pitchFamily="65" charset="-120"/>
                <a:ea typeface="標楷體" panose="03000509000000000000" pitchFamily="65" charset="-120"/>
              </a:rPr>
              <a:t>會計室</a:t>
            </a:r>
          </a:p>
        </p:txBody>
      </p:sp>
      <p:cxnSp>
        <p:nvCxnSpPr>
          <p:cNvPr id="25" name="直線單箭頭接點 24"/>
          <p:cNvCxnSpPr>
            <a:stCxn id="18" idx="3"/>
            <a:endCxn id="24" idx="1"/>
          </p:cNvCxnSpPr>
          <p:nvPr/>
        </p:nvCxnSpPr>
        <p:spPr>
          <a:xfrm>
            <a:off x="7092280" y="3140968"/>
            <a:ext cx="21602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文字方塊 21"/>
          <p:cNvSpPr txBox="1"/>
          <p:nvPr/>
        </p:nvSpPr>
        <p:spPr>
          <a:xfrm>
            <a:off x="539552" y="2564904"/>
            <a:ext cx="269626" cy="276999"/>
          </a:xfrm>
          <a:prstGeom prst="rect">
            <a:avLst/>
          </a:prstGeom>
          <a:noFill/>
        </p:spPr>
        <p:txBody>
          <a:bodyPr wrap="none" rtlCol="0">
            <a:spAutoFit/>
          </a:bodyPr>
          <a:lstStyle/>
          <a:p>
            <a:r>
              <a:rPr lang="en-US" altLang="zh-TW" sz="1200" dirty="0">
                <a:solidFill>
                  <a:schemeClr val="bg1">
                    <a:lumMod val="50000"/>
                  </a:schemeClr>
                </a:solidFill>
              </a:rPr>
              <a:t>1</a:t>
            </a:r>
            <a:endParaRPr lang="zh-TW" altLang="en-US" sz="1200" dirty="0">
              <a:solidFill>
                <a:schemeClr val="bg1">
                  <a:lumMod val="50000"/>
                </a:schemeClr>
              </a:solidFill>
            </a:endParaRPr>
          </a:p>
        </p:txBody>
      </p:sp>
      <p:sp>
        <p:nvSpPr>
          <p:cNvPr id="42" name="文字方塊 41"/>
          <p:cNvSpPr txBox="1"/>
          <p:nvPr/>
        </p:nvSpPr>
        <p:spPr>
          <a:xfrm>
            <a:off x="1998118" y="2564904"/>
            <a:ext cx="269626" cy="276999"/>
          </a:xfrm>
          <a:prstGeom prst="rect">
            <a:avLst/>
          </a:prstGeom>
          <a:noFill/>
        </p:spPr>
        <p:txBody>
          <a:bodyPr wrap="none" rtlCol="0">
            <a:spAutoFit/>
          </a:bodyPr>
          <a:lstStyle/>
          <a:p>
            <a:r>
              <a:rPr lang="en-US" altLang="zh-TW" sz="1200" dirty="0">
                <a:solidFill>
                  <a:schemeClr val="bg1">
                    <a:lumMod val="50000"/>
                  </a:schemeClr>
                </a:solidFill>
              </a:rPr>
              <a:t>2</a:t>
            </a:r>
            <a:endParaRPr lang="zh-TW" altLang="en-US" sz="1200" dirty="0">
              <a:solidFill>
                <a:schemeClr val="bg1">
                  <a:lumMod val="50000"/>
                </a:schemeClr>
              </a:solidFill>
            </a:endParaRPr>
          </a:p>
        </p:txBody>
      </p:sp>
      <p:sp>
        <p:nvSpPr>
          <p:cNvPr id="43" name="文字方塊 42"/>
          <p:cNvSpPr txBox="1"/>
          <p:nvPr/>
        </p:nvSpPr>
        <p:spPr>
          <a:xfrm>
            <a:off x="3078238" y="3886435"/>
            <a:ext cx="269626" cy="276999"/>
          </a:xfrm>
          <a:prstGeom prst="rect">
            <a:avLst/>
          </a:prstGeom>
          <a:noFill/>
        </p:spPr>
        <p:txBody>
          <a:bodyPr wrap="none" rtlCol="0">
            <a:spAutoFit/>
          </a:bodyPr>
          <a:lstStyle/>
          <a:p>
            <a:r>
              <a:rPr lang="en-US" altLang="zh-TW" sz="1200" dirty="0">
                <a:solidFill>
                  <a:schemeClr val="bg1">
                    <a:lumMod val="50000"/>
                  </a:schemeClr>
                </a:solidFill>
              </a:rPr>
              <a:t>3</a:t>
            </a:r>
            <a:endParaRPr lang="zh-TW" altLang="en-US" sz="1200" dirty="0">
              <a:solidFill>
                <a:schemeClr val="bg1">
                  <a:lumMod val="50000"/>
                </a:schemeClr>
              </a:solidFill>
            </a:endParaRPr>
          </a:p>
        </p:txBody>
      </p:sp>
      <p:sp>
        <p:nvSpPr>
          <p:cNvPr id="44" name="文字方塊 43"/>
          <p:cNvSpPr txBox="1"/>
          <p:nvPr/>
        </p:nvSpPr>
        <p:spPr>
          <a:xfrm>
            <a:off x="5310486" y="2564904"/>
            <a:ext cx="269626" cy="276999"/>
          </a:xfrm>
          <a:prstGeom prst="rect">
            <a:avLst/>
          </a:prstGeom>
          <a:noFill/>
        </p:spPr>
        <p:txBody>
          <a:bodyPr wrap="none" rtlCol="0">
            <a:spAutoFit/>
          </a:bodyPr>
          <a:lstStyle/>
          <a:p>
            <a:r>
              <a:rPr lang="en-US" altLang="zh-TW" sz="1200" dirty="0">
                <a:solidFill>
                  <a:schemeClr val="bg1">
                    <a:lumMod val="50000"/>
                  </a:schemeClr>
                </a:solidFill>
              </a:rPr>
              <a:t>5</a:t>
            </a:r>
            <a:endParaRPr lang="zh-TW" altLang="en-US" sz="1200" dirty="0">
              <a:solidFill>
                <a:schemeClr val="bg1">
                  <a:lumMod val="50000"/>
                </a:schemeClr>
              </a:solidFill>
            </a:endParaRPr>
          </a:p>
        </p:txBody>
      </p:sp>
      <p:sp>
        <p:nvSpPr>
          <p:cNvPr id="45" name="文字方塊 44"/>
          <p:cNvSpPr txBox="1"/>
          <p:nvPr/>
        </p:nvSpPr>
        <p:spPr>
          <a:xfrm>
            <a:off x="6876256" y="2564904"/>
            <a:ext cx="269626" cy="276999"/>
          </a:xfrm>
          <a:prstGeom prst="rect">
            <a:avLst/>
          </a:prstGeom>
          <a:noFill/>
        </p:spPr>
        <p:txBody>
          <a:bodyPr wrap="none" rtlCol="0">
            <a:spAutoFit/>
          </a:bodyPr>
          <a:lstStyle/>
          <a:p>
            <a:r>
              <a:rPr lang="en-US" altLang="zh-TW" sz="1200" dirty="0">
                <a:solidFill>
                  <a:schemeClr val="bg1">
                    <a:lumMod val="50000"/>
                  </a:schemeClr>
                </a:solidFill>
              </a:rPr>
              <a:t>6</a:t>
            </a:r>
            <a:endParaRPr lang="zh-TW" altLang="en-US" sz="1200" dirty="0">
              <a:solidFill>
                <a:schemeClr val="bg1">
                  <a:lumMod val="50000"/>
                </a:schemeClr>
              </a:solidFill>
            </a:endParaRPr>
          </a:p>
        </p:txBody>
      </p:sp>
      <p:sp>
        <p:nvSpPr>
          <p:cNvPr id="46" name="文字方塊 45"/>
          <p:cNvSpPr txBox="1"/>
          <p:nvPr/>
        </p:nvSpPr>
        <p:spPr>
          <a:xfrm>
            <a:off x="8190806" y="2564904"/>
            <a:ext cx="269626" cy="276999"/>
          </a:xfrm>
          <a:prstGeom prst="rect">
            <a:avLst/>
          </a:prstGeom>
          <a:noFill/>
        </p:spPr>
        <p:txBody>
          <a:bodyPr wrap="none" rtlCol="0">
            <a:spAutoFit/>
          </a:bodyPr>
          <a:lstStyle/>
          <a:p>
            <a:r>
              <a:rPr lang="en-US" altLang="zh-TW" sz="1200" dirty="0">
                <a:solidFill>
                  <a:schemeClr val="bg1">
                    <a:lumMod val="50000"/>
                  </a:schemeClr>
                </a:solidFill>
              </a:rPr>
              <a:t>7</a:t>
            </a:r>
            <a:endParaRPr lang="zh-TW" altLang="en-US" sz="1200" dirty="0">
              <a:solidFill>
                <a:schemeClr val="bg1">
                  <a:lumMod val="50000"/>
                </a:schemeClr>
              </a:solidFill>
            </a:endParaRPr>
          </a:p>
        </p:txBody>
      </p:sp>
      <p:cxnSp>
        <p:nvCxnSpPr>
          <p:cNvPr id="38" name="肘形接點 37"/>
          <p:cNvCxnSpPr>
            <a:stCxn id="12" idx="2"/>
            <a:endCxn id="19" idx="1"/>
          </p:cNvCxnSpPr>
          <p:nvPr/>
        </p:nvCxnSpPr>
        <p:spPr>
          <a:xfrm rot="16200000" flipH="1">
            <a:off x="2113922" y="3546818"/>
            <a:ext cx="360040" cy="268420"/>
          </a:xfrm>
          <a:prstGeom prst="bentConnector2">
            <a:avLst/>
          </a:prstGeom>
          <a:ln w="285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9218" name="乘號 9217"/>
          <p:cNvSpPr/>
          <p:nvPr/>
        </p:nvSpPr>
        <p:spPr>
          <a:xfrm>
            <a:off x="2781908" y="2402886"/>
            <a:ext cx="1584176" cy="1476163"/>
          </a:xfrm>
          <a:prstGeom prst="mathMultiply">
            <a:avLst/>
          </a:prstGeom>
          <a:solidFill>
            <a:srgbClr val="FF0000">
              <a:alpha val="16000"/>
            </a:srgbClr>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zh-TW" altLang="en-US"/>
          </a:p>
        </p:txBody>
      </p:sp>
      <p:sp>
        <p:nvSpPr>
          <p:cNvPr id="9219" name="圓角矩形圖說文字 9218"/>
          <p:cNvSpPr/>
          <p:nvPr/>
        </p:nvSpPr>
        <p:spPr>
          <a:xfrm>
            <a:off x="3347864" y="1268760"/>
            <a:ext cx="4176464" cy="1134126"/>
          </a:xfrm>
          <a:prstGeom prst="wedgeRoundRectCallout">
            <a:avLst>
              <a:gd name="adj1" fmla="val -34871"/>
              <a:gd name="adj2" fmla="val 77934"/>
              <a:gd name="adj3" fmla="val 16667"/>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dirty="0">
                <a:solidFill>
                  <a:prstClr val="black"/>
                </a:solidFill>
                <a:latin typeface="標楷體" panose="03000509000000000000" pitchFamily="65" charset="-120"/>
                <a:ea typeface="標楷體" panose="03000509000000000000" pitchFamily="65" charset="-120"/>
              </a:rPr>
              <a:t>向單一廠商採購總價</a:t>
            </a:r>
            <a:endParaRPr lang="en-US" altLang="zh-TW" dirty="0">
              <a:solidFill>
                <a:prstClr val="black"/>
              </a:solidFill>
              <a:latin typeface="標楷體" panose="03000509000000000000" pitchFamily="65" charset="-120"/>
              <a:ea typeface="標楷體" panose="03000509000000000000" pitchFamily="65" charset="-120"/>
            </a:endParaRPr>
          </a:p>
          <a:p>
            <a:pPr algn="ctr"/>
            <a:r>
              <a:rPr lang="zh-TW" altLang="en-US" b="1" dirty="0">
                <a:solidFill>
                  <a:srgbClr val="0000FF"/>
                </a:solidFill>
                <a:latin typeface="標楷體" panose="03000509000000000000" pitchFamily="65" charset="-120"/>
                <a:ea typeface="標楷體" panose="03000509000000000000" pitchFamily="65" charset="-120"/>
              </a:rPr>
              <a:t>校內經費</a:t>
            </a:r>
            <a:r>
              <a:rPr lang="en-US" altLang="zh-TW" b="1" dirty="0">
                <a:solidFill>
                  <a:srgbClr val="0000FF"/>
                </a:solidFill>
                <a:latin typeface="標楷體" panose="03000509000000000000" pitchFamily="65" charset="-120"/>
                <a:ea typeface="標楷體" panose="03000509000000000000" pitchFamily="65" charset="-120"/>
              </a:rPr>
              <a:t>&lt;5</a:t>
            </a:r>
            <a:r>
              <a:rPr lang="zh-TW" altLang="en-US" b="1" dirty="0">
                <a:solidFill>
                  <a:srgbClr val="0000FF"/>
                </a:solidFill>
                <a:latin typeface="標楷體" panose="03000509000000000000" pitchFamily="65" charset="-120"/>
                <a:ea typeface="標楷體" panose="03000509000000000000" pitchFamily="65" charset="-120"/>
              </a:rPr>
              <a:t>萬</a:t>
            </a:r>
            <a:r>
              <a:rPr lang="zh-TW" altLang="en-US" b="1" dirty="0">
                <a:solidFill>
                  <a:schemeClr val="tx1"/>
                </a:solidFill>
                <a:latin typeface="標楷體" panose="03000509000000000000" pitchFamily="65" charset="-120"/>
                <a:ea typeface="標楷體" panose="03000509000000000000" pitchFamily="65" charset="-120"/>
              </a:rPr>
              <a:t>；</a:t>
            </a:r>
            <a:r>
              <a:rPr lang="zh-TW" altLang="en-US" b="1" dirty="0">
                <a:solidFill>
                  <a:srgbClr val="0000FF"/>
                </a:solidFill>
                <a:latin typeface="標楷體" panose="03000509000000000000" pitchFamily="65" charset="-120"/>
                <a:ea typeface="標楷體" panose="03000509000000000000" pitchFamily="65" charset="-120"/>
              </a:rPr>
              <a:t>計畫經費</a:t>
            </a:r>
            <a:r>
              <a:rPr lang="en-US" altLang="zh-TW" b="1" dirty="0">
                <a:solidFill>
                  <a:srgbClr val="0000FF"/>
                </a:solidFill>
                <a:latin typeface="標楷體" panose="03000509000000000000" pitchFamily="65" charset="-120"/>
                <a:ea typeface="標楷體" panose="03000509000000000000" pitchFamily="65" charset="-120"/>
              </a:rPr>
              <a:t>&lt;15</a:t>
            </a:r>
            <a:r>
              <a:rPr lang="zh-TW" altLang="en-US" b="1" dirty="0">
                <a:solidFill>
                  <a:srgbClr val="0000FF"/>
                </a:solidFill>
                <a:latin typeface="標楷體" panose="03000509000000000000" pitchFamily="65" charset="-120"/>
                <a:ea typeface="標楷體" panose="03000509000000000000" pitchFamily="65" charset="-120"/>
              </a:rPr>
              <a:t>萬</a:t>
            </a:r>
            <a:endParaRPr lang="en-US" altLang="zh-TW" b="1" dirty="0">
              <a:solidFill>
                <a:srgbClr val="0000FF"/>
              </a:solidFill>
              <a:latin typeface="標楷體" panose="03000509000000000000" pitchFamily="65" charset="-120"/>
              <a:ea typeface="標楷體" panose="03000509000000000000" pitchFamily="65" charset="-120"/>
            </a:endParaRPr>
          </a:p>
          <a:p>
            <a:pPr algn="ctr"/>
            <a:r>
              <a:rPr lang="zh-TW" altLang="en-US" b="1" dirty="0">
                <a:solidFill>
                  <a:schemeClr val="tx1"/>
                </a:solidFill>
                <a:latin typeface="標楷體" panose="03000509000000000000" pitchFamily="65" charset="-120"/>
                <a:ea typeface="標楷體" panose="03000509000000000000" pitchFamily="65" charset="-120"/>
              </a:rPr>
              <a:t>逕行核銷者免送</a:t>
            </a:r>
            <a:r>
              <a:rPr lang="zh-TW" altLang="en-US" dirty="0">
                <a:solidFill>
                  <a:schemeClr val="tx1"/>
                </a:solidFill>
                <a:latin typeface="標楷體" panose="03000509000000000000" pitchFamily="65" charset="-120"/>
                <a:ea typeface="標楷體" panose="03000509000000000000" pitchFamily="65" charset="-120"/>
              </a:rPr>
              <a:t>會計及採購組</a:t>
            </a:r>
            <a:endParaRPr lang="zh-TW" altLang="en-US" dirty="0">
              <a:solidFill>
                <a:schemeClr val="tx1"/>
              </a:solidFill>
            </a:endParaRPr>
          </a:p>
        </p:txBody>
      </p:sp>
      <p:sp>
        <p:nvSpPr>
          <p:cNvPr id="48" name="文字方塊 47"/>
          <p:cNvSpPr txBox="1"/>
          <p:nvPr/>
        </p:nvSpPr>
        <p:spPr>
          <a:xfrm>
            <a:off x="3473878" y="2564904"/>
            <a:ext cx="269626" cy="276999"/>
          </a:xfrm>
          <a:prstGeom prst="rect">
            <a:avLst/>
          </a:prstGeom>
          <a:noFill/>
        </p:spPr>
        <p:txBody>
          <a:bodyPr wrap="none" rtlCol="0">
            <a:spAutoFit/>
          </a:bodyPr>
          <a:lstStyle/>
          <a:p>
            <a:r>
              <a:rPr lang="en-US" altLang="zh-TW" sz="1200" dirty="0">
                <a:solidFill>
                  <a:schemeClr val="bg1">
                    <a:lumMod val="50000"/>
                  </a:schemeClr>
                </a:solidFill>
              </a:rPr>
              <a:t>4</a:t>
            </a:r>
            <a:endParaRPr lang="zh-TW" altLang="en-US" sz="1200" dirty="0">
              <a:solidFill>
                <a:schemeClr val="bg1">
                  <a:lumMod val="50000"/>
                </a:schemeClr>
              </a:solidFill>
            </a:endParaRPr>
          </a:p>
        </p:txBody>
      </p:sp>
    </p:spTree>
    <p:extLst>
      <p:ext uri="{BB962C8B-B14F-4D97-AF65-F5344CB8AC3E}">
        <p14:creationId xmlns:p14="http://schemas.microsoft.com/office/powerpoint/2010/main" val="232643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par>
                                <p:cTn id="13" presetID="1" presetClass="emph" presetSubtype="2" fill="hold" nodeType="withEffect">
                                  <p:stCondLst>
                                    <p:cond delay="0"/>
                                  </p:stCondLst>
                                  <p:childTnLst>
                                    <p:animClr clrSpc="rgb" dir="cw">
                                      <p:cBhvr>
                                        <p:cTn id="14" dur="500" fill="hold"/>
                                        <p:tgtEl>
                                          <p:spTgt spid="12"/>
                                        </p:tgtEl>
                                        <p:attrNameLst>
                                          <p:attrName>fillcolor</p:attrName>
                                        </p:attrNameLst>
                                      </p:cBhvr>
                                      <p:to>
                                        <a:srgbClr val="B4C9E0"/>
                                      </p:to>
                                    </p:animClr>
                                    <p:set>
                                      <p:cBhvr>
                                        <p:cTn id="15" dur="500" fill="hold"/>
                                        <p:tgtEl>
                                          <p:spTgt spid="12"/>
                                        </p:tgtEl>
                                        <p:attrNameLst>
                                          <p:attrName>fill.type</p:attrName>
                                        </p:attrNameLst>
                                      </p:cBhvr>
                                      <p:to>
                                        <p:strVal val="solid"/>
                                      </p:to>
                                    </p:set>
                                    <p:set>
                                      <p:cBhvr>
                                        <p:cTn id="16" dur="500" fill="hold"/>
                                        <p:tgtEl>
                                          <p:spTgt spid="12"/>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500"/>
                                        <p:tgtEl>
                                          <p:spTgt spid="7">
                                            <p:txEl>
                                              <p:pRg st="2" end="2"/>
                                            </p:txEl>
                                          </p:spTgt>
                                        </p:tgtEl>
                                      </p:cBhvr>
                                    </p:animEffect>
                                  </p:childTnLst>
                                </p:cTn>
                              </p:par>
                              <p:par>
                                <p:cTn id="22" presetID="1" presetClass="emph" presetSubtype="2" fill="hold" nodeType="withEffect">
                                  <p:stCondLst>
                                    <p:cond delay="0"/>
                                  </p:stCondLst>
                                  <p:childTnLst>
                                    <p:animClr clrSpc="rgb" dir="cw">
                                      <p:cBhvr>
                                        <p:cTn id="23" dur="500" fill="hold"/>
                                        <p:tgtEl>
                                          <p:spTgt spid="19"/>
                                        </p:tgtEl>
                                        <p:attrNameLst>
                                          <p:attrName>fillcolor</p:attrName>
                                        </p:attrNameLst>
                                      </p:cBhvr>
                                      <p:to>
                                        <a:srgbClr val="B4C9E0"/>
                                      </p:to>
                                    </p:animClr>
                                    <p:set>
                                      <p:cBhvr>
                                        <p:cTn id="24" dur="500" fill="hold"/>
                                        <p:tgtEl>
                                          <p:spTgt spid="19"/>
                                        </p:tgtEl>
                                        <p:attrNameLst>
                                          <p:attrName>fill.type</p:attrName>
                                        </p:attrNameLst>
                                      </p:cBhvr>
                                      <p:to>
                                        <p:strVal val="solid"/>
                                      </p:to>
                                    </p:set>
                                    <p:set>
                                      <p:cBhvr>
                                        <p:cTn id="25" dur="500" fill="hold"/>
                                        <p:tgtEl>
                                          <p:spTgt spid="19"/>
                                        </p:tgtEl>
                                        <p:attrNameLst>
                                          <p:attrName>fill.on</p:attrName>
                                        </p:attrNameLst>
                                      </p:cBhvr>
                                      <p:to>
                                        <p:strVal val="tru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Effect transition="in" filter="fade">
                                      <p:cBhvr>
                                        <p:cTn id="30" dur="500"/>
                                        <p:tgtEl>
                                          <p:spTgt spid="7">
                                            <p:txEl>
                                              <p:pRg st="3" end="3"/>
                                            </p:txEl>
                                          </p:spTgt>
                                        </p:tgtEl>
                                      </p:cBhvr>
                                    </p:animEffect>
                                  </p:childTnLst>
                                </p:cTn>
                              </p:par>
                              <p:par>
                                <p:cTn id="31" presetID="1" presetClass="emph" presetSubtype="2" fill="hold" nodeType="withEffect">
                                  <p:stCondLst>
                                    <p:cond delay="0"/>
                                  </p:stCondLst>
                                  <p:childTnLst>
                                    <p:animClr clrSpc="rgb" dir="cw">
                                      <p:cBhvr>
                                        <p:cTn id="32" dur="500" fill="hold"/>
                                        <p:tgtEl>
                                          <p:spTgt spid="14"/>
                                        </p:tgtEl>
                                        <p:attrNameLst>
                                          <p:attrName>fillcolor</p:attrName>
                                        </p:attrNameLst>
                                      </p:cBhvr>
                                      <p:to>
                                        <a:srgbClr val="B4C9E0"/>
                                      </p:to>
                                    </p:animClr>
                                    <p:set>
                                      <p:cBhvr>
                                        <p:cTn id="33" dur="500" fill="hold"/>
                                        <p:tgtEl>
                                          <p:spTgt spid="14"/>
                                        </p:tgtEl>
                                        <p:attrNameLst>
                                          <p:attrName>fill.type</p:attrName>
                                        </p:attrNameLst>
                                      </p:cBhvr>
                                      <p:to>
                                        <p:strVal val="solid"/>
                                      </p:to>
                                    </p:set>
                                    <p:set>
                                      <p:cBhvr>
                                        <p:cTn id="34" dur="500" fill="hold"/>
                                        <p:tgtEl>
                                          <p:spTgt spid="14"/>
                                        </p:tgtEl>
                                        <p:attrNameLst>
                                          <p:attrName>fill.on</p:attrName>
                                        </p:attrNameLst>
                                      </p:cBhvr>
                                      <p:to>
                                        <p:strVal val="tru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fade">
                                      <p:cBhvr>
                                        <p:cTn id="39" dur="500"/>
                                        <p:tgtEl>
                                          <p:spTgt spid="7">
                                            <p:txEl>
                                              <p:pRg st="4" end="4"/>
                                            </p:txEl>
                                          </p:spTgt>
                                        </p:tgtEl>
                                      </p:cBhvr>
                                    </p:animEffect>
                                  </p:childTnLst>
                                </p:cTn>
                              </p:par>
                              <p:par>
                                <p:cTn id="40" presetID="1" presetClass="emph" presetSubtype="2" fill="hold" nodeType="withEffect">
                                  <p:stCondLst>
                                    <p:cond delay="0"/>
                                  </p:stCondLst>
                                  <p:childTnLst>
                                    <p:animClr clrSpc="rgb" dir="cw">
                                      <p:cBhvr>
                                        <p:cTn id="41" dur="500" fill="hold"/>
                                        <p:tgtEl>
                                          <p:spTgt spid="16"/>
                                        </p:tgtEl>
                                        <p:attrNameLst>
                                          <p:attrName>fillcolor</p:attrName>
                                        </p:attrNameLst>
                                      </p:cBhvr>
                                      <p:to>
                                        <a:srgbClr val="B4C9E0"/>
                                      </p:to>
                                    </p:animClr>
                                    <p:set>
                                      <p:cBhvr>
                                        <p:cTn id="42" dur="500" fill="hold"/>
                                        <p:tgtEl>
                                          <p:spTgt spid="16"/>
                                        </p:tgtEl>
                                        <p:attrNameLst>
                                          <p:attrName>fill.type</p:attrName>
                                        </p:attrNameLst>
                                      </p:cBhvr>
                                      <p:to>
                                        <p:strVal val="solid"/>
                                      </p:to>
                                    </p:set>
                                    <p:set>
                                      <p:cBhvr>
                                        <p:cTn id="43" dur="500" fill="hold"/>
                                        <p:tgtEl>
                                          <p:spTgt spid="16"/>
                                        </p:tgtEl>
                                        <p:attrNameLst>
                                          <p:attrName>fill.on</p:attrName>
                                        </p:attrNameLst>
                                      </p:cBhvr>
                                      <p:to>
                                        <p:strVal val="true"/>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7">
                                            <p:txEl>
                                              <p:pRg st="5" end="5"/>
                                            </p:txEl>
                                          </p:spTgt>
                                        </p:tgtEl>
                                        <p:attrNameLst>
                                          <p:attrName>style.visibility</p:attrName>
                                        </p:attrNameLst>
                                      </p:cBhvr>
                                      <p:to>
                                        <p:strVal val="visible"/>
                                      </p:to>
                                    </p:set>
                                    <p:animEffect transition="in" filter="fade">
                                      <p:cBhvr>
                                        <p:cTn id="48" dur="500"/>
                                        <p:tgtEl>
                                          <p:spTgt spid="7">
                                            <p:txEl>
                                              <p:pRg st="5" end="5"/>
                                            </p:txEl>
                                          </p:spTgt>
                                        </p:tgtEl>
                                      </p:cBhvr>
                                    </p:animEffect>
                                  </p:childTnLst>
                                </p:cTn>
                              </p:par>
                              <p:par>
                                <p:cTn id="49" presetID="1" presetClass="emph" presetSubtype="2" fill="hold" nodeType="withEffect">
                                  <p:stCondLst>
                                    <p:cond delay="0"/>
                                  </p:stCondLst>
                                  <p:childTnLst>
                                    <p:animClr clrSpc="rgb" dir="cw">
                                      <p:cBhvr>
                                        <p:cTn id="50" dur="500" fill="hold"/>
                                        <p:tgtEl>
                                          <p:spTgt spid="18"/>
                                        </p:tgtEl>
                                        <p:attrNameLst>
                                          <p:attrName>fillcolor</p:attrName>
                                        </p:attrNameLst>
                                      </p:cBhvr>
                                      <p:to>
                                        <a:srgbClr val="B4C9E0"/>
                                      </p:to>
                                    </p:animClr>
                                    <p:set>
                                      <p:cBhvr>
                                        <p:cTn id="51" dur="500" fill="hold"/>
                                        <p:tgtEl>
                                          <p:spTgt spid="18"/>
                                        </p:tgtEl>
                                        <p:attrNameLst>
                                          <p:attrName>fill.type</p:attrName>
                                        </p:attrNameLst>
                                      </p:cBhvr>
                                      <p:to>
                                        <p:strVal val="solid"/>
                                      </p:to>
                                    </p:set>
                                    <p:set>
                                      <p:cBhvr>
                                        <p:cTn id="52" dur="500" fill="hold"/>
                                        <p:tgtEl>
                                          <p:spTgt spid="18"/>
                                        </p:tgtEl>
                                        <p:attrNameLst>
                                          <p:attrName>fill.on</p:attrName>
                                        </p:attrNameLst>
                                      </p:cBhvr>
                                      <p:to>
                                        <p:strVal val="true"/>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xEl>
                                              <p:pRg st="6" end="6"/>
                                            </p:txEl>
                                          </p:spTgt>
                                        </p:tgtEl>
                                        <p:attrNameLst>
                                          <p:attrName>style.visibility</p:attrName>
                                        </p:attrNameLst>
                                      </p:cBhvr>
                                      <p:to>
                                        <p:strVal val="visible"/>
                                      </p:to>
                                    </p:set>
                                    <p:animEffect transition="in" filter="fade">
                                      <p:cBhvr>
                                        <p:cTn id="57" dur="500"/>
                                        <p:tgtEl>
                                          <p:spTgt spid="7">
                                            <p:txEl>
                                              <p:pRg st="6" end="6"/>
                                            </p:txEl>
                                          </p:spTgt>
                                        </p:tgtEl>
                                      </p:cBhvr>
                                    </p:animEffect>
                                  </p:childTnLst>
                                </p:cTn>
                              </p:par>
                              <p:par>
                                <p:cTn id="58" presetID="1" presetClass="emph" presetSubtype="2" fill="hold" nodeType="withEffect">
                                  <p:stCondLst>
                                    <p:cond delay="0"/>
                                  </p:stCondLst>
                                  <p:childTnLst>
                                    <p:animClr clrSpc="rgb" dir="cw">
                                      <p:cBhvr>
                                        <p:cTn id="59" dur="500" fill="hold"/>
                                        <p:tgtEl>
                                          <p:spTgt spid="24"/>
                                        </p:tgtEl>
                                        <p:attrNameLst>
                                          <p:attrName>fillcolor</p:attrName>
                                        </p:attrNameLst>
                                      </p:cBhvr>
                                      <p:to>
                                        <a:srgbClr val="B4C9E0"/>
                                      </p:to>
                                    </p:animClr>
                                    <p:set>
                                      <p:cBhvr>
                                        <p:cTn id="60" dur="500" fill="hold"/>
                                        <p:tgtEl>
                                          <p:spTgt spid="24"/>
                                        </p:tgtEl>
                                        <p:attrNameLst>
                                          <p:attrName>fill.type</p:attrName>
                                        </p:attrNameLst>
                                      </p:cBhvr>
                                      <p:to>
                                        <p:strVal val="solid"/>
                                      </p:to>
                                    </p:set>
                                    <p:set>
                                      <p:cBhvr>
                                        <p:cTn id="61" dur="500" fill="hold"/>
                                        <p:tgtEl>
                                          <p:spTgt spid="24"/>
                                        </p:tgtEl>
                                        <p:attrNameLst>
                                          <p:attrName>fill.on</p:attrName>
                                        </p:attrNameLst>
                                      </p:cBhvr>
                                      <p:to>
                                        <p:strVal val="true"/>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9218"/>
                                        </p:tgtEl>
                                        <p:attrNameLst>
                                          <p:attrName>style.visibility</p:attrName>
                                        </p:attrNameLst>
                                      </p:cBhvr>
                                      <p:to>
                                        <p:strVal val="visible"/>
                                      </p:to>
                                    </p:set>
                                    <p:animEffect transition="in" filter="fade">
                                      <p:cBhvr>
                                        <p:cTn id="66" dur="500"/>
                                        <p:tgtEl>
                                          <p:spTgt spid="921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9219"/>
                                        </p:tgtEl>
                                        <p:attrNameLst>
                                          <p:attrName>style.visibility</p:attrName>
                                        </p:attrNameLst>
                                      </p:cBhvr>
                                      <p:to>
                                        <p:strVal val="visible"/>
                                      </p:to>
                                    </p:set>
                                    <p:animEffect transition="in" filter="fade">
                                      <p:cBhvr>
                                        <p:cTn id="69"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P spid="9219"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圓角矩形圖說文字 2"/>
          <p:cNvSpPr/>
          <p:nvPr/>
        </p:nvSpPr>
        <p:spPr>
          <a:xfrm>
            <a:off x="3347864" y="1268760"/>
            <a:ext cx="4176464" cy="1134126"/>
          </a:xfrm>
          <a:prstGeom prst="wedgeRoundRectCallout">
            <a:avLst>
              <a:gd name="adj1" fmla="val -34871"/>
              <a:gd name="adj2" fmla="val 77934"/>
              <a:gd name="adj3" fmla="val 16667"/>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dirty="0">
                <a:solidFill>
                  <a:prstClr val="black"/>
                </a:solidFill>
                <a:latin typeface="標楷體" panose="03000509000000000000" pitchFamily="65" charset="-120"/>
                <a:ea typeface="標楷體" panose="03000509000000000000" pitchFamily="65" charset="-120"/>
              </a:rPr>
              <a:t>向單一廠商採購總價</a:t>
            </a:r>
            <a:endParaRPr lang="en-US" altLang="zh-TW" dirty="0">
              <a:solidFill>
                <a:prstClr val="black"/>
              </a:solidFill>
              <a:latin typeface="標楷體" panose="03000509000000000000" pitchFamily="65" charset="-120"/>
              <a:ea typeface="標楷體" panose="03000509000000000000" pitchFamily="65" charset="-120"/>
            </a:endParaRPr>
          </a:p>
          <a:p>
            <a:pPr algn="ctr"/>
            <a:r>
              <a:rPr lang="zh-TW" altLang="en-US" b="1" dirty="0">
                <a:solidFill>
                  <a:srgbClr val="0000FF"/>
                </a:solidFill>
                <a:latin typeface="標楷體" panose="03000509000000000000" pitchFamily="65" charset="-120"/>
                <a:ea typeface="標楷體" panose="03000509000000000000" pitchFamily="65" charset="-120"/>
              </a:rPr>
              <a:t>校內經費</a:t>
            </a:r>
            <a:r>
              <a:rPr lang="en-US" altLang="zh-TW" b="1" dirty="0">
                <a:solidFill>
                  <a:srgbClr val="0000FF"/>
                </a:solidFill>
                <a:latin typeface="標楷體" panose="03000509000000000000" pitchFamily="65" charset="-120"/>
                <a:ea typeface="標楷體" panose="03000509000000000000" pitchFamily="65" charset="-120"/>
              </a:rPr>
              <a:t>&lt;5</a:t>
            </a:r>
            <a:r>
              <a:rPr lang="zh-TW" altLang="en-US" b="1" dirty="0">
                <a:solidFill>
                  <a:srgbClr val="0000FF"/>
                </a:solidFill>
                <a:latin typeface="標楷體" panose="03000509000000000000" pitchFamily="65" charset="-120"/>
                <a:ea typeface="標楷體" panose="03000509000000000000" pitchFamily="65" charset="-120"/>
              </a:rPr>
              <a:t>萬，計畫經費</a:t>
            </a:r>
            <a:r>
              <a:rPr lang="en-US" altLang="zh-TW" b="1" dirty="0">
                <a:solidFill>
                  <a:srgbClr val="0000FF"/>
                </a:solidFill>
                <a:latin typeface="標楷體" panose="03000509000000000000" pitchFamily="65" charset="-120"/>
                <a:ea typeface="標楷體" panose="03000509000000000000" pitchFamily="65" charset="-120"/>
              </a:rPr>
              <a:t>&lt;15</a:t>
            </a:r>
            <a:r>
              <a:rPr lang="zh-TW" altLang="en-US" b="1" dirty="0">
                <a:solidFill>
                  <a:srgbClr val="0000FF"/>
                </a:solidFill>
                <a:latin typeface="標楷體" panose="03000509000000000000" pitchFamily="65" charset="-120"/>
                <a:ea typeface="標楷體" panose="03000509000000000000" pitchFamily="65" charset="-120"/>
              </a:rPr>
              <a:t>萬</a:t>
            </a:r>
            <a:endParaRPr lang="en-US" altLang="zh-TW" b="1" dirty="0">
              <a:solidFill>
                <a:srgbClr val="0000FF"/>
              </a:solidFill>
              <a:latin typeface="標楷體" panose="03000509000000000000" pitchFamily="65" charset="-120"/>
              <a:ea typeface="標楷體" panose="03000509000000000000" pitchFamily="65" charset="-120"/>
            </a:endParaRPr>
          </a:p>
          <a:p>
            <a:pPr algn="ctr"/>
            <a:r>
              <a:rPr lang="zh-TW" altLang="en-US" b="1" dirty="0">
                <a:solidFill>
                  <a:schemeClr val="tx1"/>
                </a:solidFill>
                <a:latin typeface="標楷體" panose="03000509000000000000" pitchFamily="65" charset="-120"/>
                <a:ea typeface="標楷體" panose="03000509000000000000" pitchFamily="65" charset="-120"/>
              </a:rPr>
              <a:t>逕行核銷者免送</a:t>
            </a:r>
            <a:r>
              <a:rPr lang="zh-TW" altLang="en-US" dirty="0">
                <a:solidFill>
                  <a:schemeClr val="tx1"/>
                </a:solidFill>
                <a:latin typeface="標楷體" panose="03000509000000000000" pitchFamily="65" charset="-120"/>
                <a:ea typeface="標楷體" panose="03000509000000000000" pitchFamily="65" charset="-120"/>
              </a:rPr>
              <a:t>會計及採購組</a:t>
            </a:r>
            <a:endParaRPr lang="zh-TW" altLang="en-US" dirty="0">
              <a:solidFill>
                <a:schemeClr val="tx1"/>
              </a:solidFill>
            </a:endParaRPr>
          </a:p>
        </p:txBody>
      </p:sp>
      <p:sp>
        <p:nvSpPr>
          <p:cNvPr id="4" name="文字方塊 3"/>
          <p:cNvSpPr txBox="1"/>
          <p:nvPr/>
        </p:nvSpPr>
        <p:spPr>
          <a:xfrm>
            <a:off x="683568" y="3068960"/>
            <a:ext cx="7704856" cy="2169825"/>
          </a:xfrm>
          <a:prstGeom prst="rect">
            <a:avLst/>
          </a:prstGeom>
          <a:noFill/>
        </p:spPr>
        <p:txBody>
          <a:bodyPr wrap="square" rtlCol="0">
            <a:spAutoFit/>
          </a:bodyPr>
          <a:lstStyle/>
          <a:p>
            <a:pPr>
              <a:lnSpc>
                <a:spcPct val="150000"/>
              </a:lnSpc>
            </a:pPr>
            <a:r>
              <a:rPr lang="zh-TW" altLang="en-US" dirty="0"/>
              <a:t>何謂向單一廠商？</a:t>
            </a:r>
            <a:endParaRPr lang="en-US" altLang="zh-TW" dirty="0"/>
          </a:p>
          <a:p>
            <a:pPr>
              <a:lnSpc>
                <a:spcPct val="150000"/>
              </a:lnSpc>
            </a:pPr>
            <a:r>
              <a:rPr lang="zh-TW" altLang="en-US" dirty="0"/>
              <a:t>假如您向</a:t>
            </a:r>
            <a:r>
              <a:rPr lang="en-US" altLang="zh-TW" dirty="0"/>
              <a:t>【</a:t>
            </a:r>
            <a:r>
              <a:rPr lang="zh-TW" altLang="en-US" u="sng" dirty="0"/>
              <a:t>鴻林圖書</a:t>
            </a:r>
            <a:r>
              <a:rPr lang="en-US" altLang="zh-TW" dirty="0"/>
              <a:t>】</a:t>
            </a:r>
            <a:r>
              <a:rPr lang="zh-TW" altLang="en-US" dirty="0"/>
              <a:t>購買文具及碳粉匣等共  </a:t>
            </a:r>
            <a:r>
              <a:rPr lang="en-US" altLang="zh-TW" dirty="0"/>
              <a:t>6</a:t>
            </a:r>
            <a:r>
              <a:rPr lang="zh-TW" altLang="en-US" dirty="0"/>
              <a:t>萬</a:t>
            </a:r>
            <a:endParaRPr lang="en-US" altLang="zh-TW" dirty="0"/>
          </a:p>
          <a:p>
            <a:pPr>
              <a:lnSpc>
                <a:spcPct val="150000"/>
              </a:lnSpc>
            </a:pPr>
            <a:r>
              <a:rPr lang="zh-TW" altLang="en-US" dirty="0"/>
              <a:t>另外又向</a:t>
            </a:r>
            <a:r>
              <a:rPr lang="en-US" altLang="zh-TW" dirty="0"/>
              <a:t>【</a:t>
            </a:r>
            <a:r>
              <a:rPr lang="zh-TW" altLang="en-US" u="sng" dirty="0"/>
              <a:t>友和貿易</a:t>
            </a:r>
            <a:r>
              <a:rPr lang="en-US" altLang="zh-TW" dirty="0"/>
              <a:t>】</a:t>
            </a:r>
            <a:r>
              <a:rPr lang="zh-TW" altLang="en-US" dirty="0"/>
              <a:t>購買化學試劑及藥品共  </a:t>
            </a:r>
            <a:r>
              <a:rPr lang="en-US" altLang="zh-TW" dirty="0"/>
              <a:t>9</a:t>
            </a:r>
            <a:r>
              <a:rPr lang="zh-TW" altLang="en-US" dirty="0"/>
              <a:t>萬</a:t>
            </a:r>
            <a:endParaRPr lang="en-US" altLang="zh-TW" dirty="0"/>
          </a:p>
          <a:p>
            <a:pPr>
              <a:lnSpc>
                <a:spcPct val="150000"/>
              </a:lnSpc>
            </a:pPr>
            <a:r>
              <a:rPr lang="zh-TW" altLang="en-US" dirty="0"/>
              <a:t>                                                                   合計              </a:t>
            </a:r>
            <a:r>
              <a:rPr lang="en-US" altLang="zh-TW" dirty="0"/>
              <a:t>15</a:t>
            </a:r>
            <a:r>
              <a:rPr lang="zh-TW" altLang="en-US" dirty="0"/>
              <a:t>萬</a:t>
            </a:r>
            <a:endParaRPr lang="en-US" altLang="zh-TW" dirty="0"/>
          </a:p>
          <a:p>
            <a:pPr>
              <a:lnSpc>
                <a:spcPct val="150000"/>
              </a:lnSpc>
            </a:pPr>
            <a:r>
              <a:rPr lang="zh-TW" altLang="en-US" b="1" dirty="0">
                <a:solidFill>
                  <a:srgbClr val="0000FF"/>
                </a:solidFill>
              </a:rPr>
              <a:t>屬逕行核銷</a:t>
            </a:r>
            <a:r>
              <a:rPr lang="zh-TW" altLang="en-US" b="1" dirty="0"/>
              <a:t>免送會計及採購</a:t>
            </a:r>
            <a:endParaRPr lang="en-US" altLang="zh-TW" b="1" dirty="0"/>
          </a:p>
        </p:txBody>
      </p:sp>
      <p:cxnSp>
        <p:nvCxnSpPr>
          <p:cNvPr id="9" name="直線接點 8"/>
          <p:cNvCxnSpPr/>
          <p:nvPr/>
        </p:nvCxnSpPr>
        <p:spPr>
          <a:xfrm>
            <a:off x="5148064" y="4365104"/>
            <a:ext cx="7200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5148064" y="4797152"/>
            <a:ext cx="720080" cy="0"/>
          </a:xfrm>
          <a:prstGeom prst="line">
            <a:avLst/>
          </a:prstGeom>
          <a:ln w="7620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698578" y="5445224"/>
            <a:ext cx="7761854" cy="792088"/>
          </a:xfrm>
          <a:prstGeom prst="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8000" lvl="1"/>
            <a:r>
              <a:rPr lang="zh-TW" altLang="en-US" dirty="0">
                <a:solidFill>
                  <a:schemeClr val="tx1"/>
                </a:solidFill>
                <a:latin typeface="標楷體" panose="03000509000000000000" pitchFamily="65" charset="-120"/>
                <a:ea typeface="標楷體" panose="03000509000000000000" pitchFamily="65" charset="-120"/>
              </a:rPr>
              <a:t>向單一廠商購買耗材</a:t>
            </a:r>
            <a:r>
              <a:rPr lang="en-US" altLang="zh-TW" dirty="0">
                <a:solidFill>
                  <a:schemeClr val="tx1"/>
                </a:solidFill>
                <a:latin typeface="標楷體" panose="03000509000000000000" pitchFamily="65" charset="-120"/>
                <a:ea typeface="標楷體" panose="03000509000000000000" pitchFamily="65" charset="-120"/>
              </a:rPr>
              <a:t>&lt;15</a:t>
            </a:r>
            <a:r>
              <a:rPr lang="zh-TW" altLang="en-US" dirty="0">
                <a:solidFill>
                  <a:schemeClr val="tx1"/>
                </a:solidFill>
                <a:latin typeface="標楷體" panose="03000509000000000000" pitchFamily="65" charset="-120"/>
                <a:ea typeface="標楷體" panose="03000509000000000000" pitchFamily="65" charset="-120"/>
              </a:rPr>
              <a:t>萬，</a:t>
            </a:r>
            <a:r>
              <a:rPr lang="zh-TW" altLang="en-US" dirty="0">
                <a:solidFill>
                  <a:srgbClr val="FF0000"/>
                </a:solidFill>
                <a:latin typeface="標楷體" panose="03000509000000000000" pitchFamily="65" charset="-120"/>
                <a:ea typeface="標楷體" panose="03000509000000000000" pitchFamily="65" charset="-120"/>
              </a:rPr>
              <a:t>計畫經費可逕行核銷，但校內經費就須跑採購流程，</a:t>
            </a:r>
            <a:r>
              <a:rPr lang="zh-TW" altLang="en-US" dirty="0">
                <a:solidFill>
                  <a:schemeClr val="tx1"/>
                </a:solidFill>
                <a:latin typeface="標楷體" panose="03000509000000000000" pitchFamily="65" charset="-120"/>
                <a:ea typeface="標楷體" panose="03000509000000000000" pitchFamily="65" charset="-120"/>
              </a:rPr>
              <a:t>可先收妥發票一併點單請款，但切勿刻意拆單！</a:t>
            </a:r>
            <a:endParaRPr lang="en-US" altLang="zh-TW" dirty="0">
              <a:solidFill>
                <a:schemeClr val="tx1"/>
              </a:solidFill>
              <a:latin typeface="標楷體" panose="03000509000000000000" pitchFamily="65" charset="-120"/>
              <a:ea typeface="標楷體" panose="03000509000000000000" pitchFamily="65" charset="-120"/>
            </a:endParaRPr>
          </a:p>
        </p:txBody>
      </p:sp>
      <p:sp>
        <p:nvSpPr>
          <p:cNvPr id="8"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pPr fontAlgn="auto">
              <a:spcAft>
                <a:spcPts val="0"/>
              </a:spcAft>
              <a:defRPr/>
            </a:pPr>
            <a:r>
              <a:rPr lang="zh-TW" altLang="en-US" sz="2000" b="1" dirty="0">
                <a:solidFill>
                  <a:schemeClr val="tx1"/>
                </a:solidFill>
                <a:latin typeface="標楷體" pitchFamily="65" charset="-120"/>
                <a:ea typeface="標楷體" pitchFamily="65" charset="-120"/>
              </a:rPr>
              <a:t>二、採購流程</a:t>
            </a:r>
          </a:p>
        </p:txBody>
      </p:sp>
      <p:sp>
        <p:nvSpPr>
          <p:cNvPr id="11" name="投影片編號版面配置區 3"/>
          <p:cNvSpPr>
            <a:spLocks noGrp="1"/>
          </p:cNvSpPr>
          <p:nvPr>
            <p:ph type="sldNum" sz="quarter" idx="12"/>
          </p:nvPr>
        </p:nvSpPr>
        <p:spPr bwMode="auto">
          <a:xfrm>
            <a:off x="6553200" y="6356350"/>
            <a:ext cx="2133600" cy="365125"/>
          </a:xfrm>
          <a:ln>
            <a:miter lim="800000"/>
            <a:headEnd/>
            <a:tailEnd/>
          </a:ln>
        </p:spPr>
        <p:txBody>
          <a:bodyPr wrap="square" numCol="1" anchorCtr="0" compatLnSpc="1">
            <a:prstTxWarp prst="textNoShape">
              <a:avLst/>
            </a:prstTxWarp>
          </a:bodyPr>
          <a:lstStyle/>
          <a:p>
            <a:pPr>
              <a:defRPr/>
            </a:pPr>
            <a:fld id="{A79B9613-C31B-483A-9C80-915471BF0E97}" type="slidenum">
              <a:rPr lang="en-US" altLang="zh-TW"/>
              <a:pPr>
                <a:defRPr/>
              </a:pPr>
              <a:t>14</a:t>
            </a:fld>
            <a:endParaRPr lang="en-US" altLang="zh-TW" dirty="0"/>
          </a:p>
        </p:txBody>
      </p:sp>
    </p:spTree>
    <p:extLst>
      <p:ext uri="{BB962C8B-B14F-4D97-AF65-F5344CB8AC3E}">
        <p14:creationId xmlns:p14="http://schemas.microsoft.com/office/powerpoint/2010/main" val="99110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0" name="投影片編號版面配置區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675317DB-BDA0-4B3D-98F5-4AC263CDA0DE}" type="slidenum">
              <a:rPr lang="en-US" altLang="zh-TW"/>
              <a:pPr>
                <a:defRPr/>
              </a:pPr>
              <a:t>15</a:t>
            </a:fld>
            <a:endParaRPr lang="en-US" altLang="zh-TW" dirty="0"/>
          </a:p>
        </p:txBody>
      </p:sp>
      <p:sp>
        <p:nvSpPr>
          <p:cNvPr id="6"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pPr fontAlgn="auto">
              <a:spcAft>
                <a:spcPts val="0"/>
              </a:spcAft>
              <a:defRPr/>
            </a:pPr>
            <a:r>
              <a:rPr lang="zh-TW" altLang="en-US" sz="2000" b="1" dirty="0">
                <a:solidFill>
                  <a:schemeClr val="tx1"/>
                </a:solidFill>
                <a:latin typeface="標楷體" pitchFamily="65" charset="-120"/>
                <a:ea typeface="標楷體" pitchFamily="65" charset="-120"/>
              </a:rPr>
              <a:t>三、使用表單</a:t>
            </a:r>
          </a:p>
        </p:txBody>
      </p:sp>
      <p:sp>
        <p:nvSpPr>
          <p:cNvPr id="28" name="文字方塊 27"/>
          <p:cNvSpPr txBox="1">
            <a:spLocks noChangeArrowheads="1"/>
          </p:cNvSpPr>
          <p:nvPr/>
        </p:nvSpPr>
        <p:spPr bwMode="auto">
          <a:xfrm>
            <a:off x="512378" y="1157843"/>
            <a:ext cx="8092070" cy="923330"/>
          </a:xfrm>
          <a:prstGeom prst="rect">
            <a:avLst/>
          </a:prstGeom>
          <a:noFill/>
          <a:ln w="38100">
            <a:noFill/>
            <a:miter lim="800000"/>
            <a:headEnd/>
            <a:tailEnd/>
          </a:ln>
        </p:spPr>
        <p:txBody>
          <a:bodyPr wrap="square">
            <a:spAutoFit/>
          </a:bodyPr>
          <a:lstStyle>
            <a:defPPr>
              <a:defRPr lang="zh-TW"/>
            </a:defPPr>
            <a:lvl1pPr eaLnBrk="0" fontAlgn="auto" hangingPunct="0">
              <a:spcBef>
                <a:spcPts val="0"/>
              </a:spcBef>
              <a:spcAft>
                <a:spcPts val="0"/>
              </a:spcAft>
              <a:defRPr sz="1800" b="1">
                <a:solidFill>
                  <a:schemeClr val="tx1"/>
                </a:solidFill>
                <a:latin typeface="Arial" panose="020B0604020202020204" pitchFamily="34" charset="0"/>
                <a:ea typeface="標楷體" panose="03000509000000000000" pitchFamily="65" charset="-120"/>
              </a:defRPr>
            </a:lvl1pPr>
            <a:lvl2pPr marL="742950" indent="-285750" eaLnBrk="0" hangingPunct="0">
              <a:defRPr sz="800">
                <a:solidFill>
                  <a:schemeClr val="tx1"/>
                </a:solidFill>
                <a:latin typeface="Arial" panose="020B0604020202020204" pitchFamily="34" charset="0"/>
                <a:ea typeface="標楷體" panose="03000509000000000000" pitchFamily="65" charset="-120"/>
              </a:defRPr>
            </a:lvl2pPr>
            <a:lvl3pPr marL="1143000" indent="-228600" eaLnBrk="0" hangingPunct="0">
              <a:defRPr sz="800">
                <a:solidFill>
                  <a:schemeClr val="tx1"/>
                </a:solidFill>
                <a:latin typeface="Arial" panose="020B0604020202020204" pitchFamily="34" charset="0"/>
                <a:ea typeface="標楷體" panose="03000509000000000000" pitchFamily="65" charset="-120"/>
              </a:defRPr>
            </a:lvl3pPr>
            <a:lvl4pPr marL="1600200" indent="-228600" eaLnBrk="0" hangingPunct="0">
              <a:defRPr sz="800">
                <a:solidFill>
                  <a:schemeClr val="tx1"/>
                </a:solidFill>
                <a:latin typeface="Arial" panose="020B0604020202020204" pitchFamily="34" charset="0"/>
                <a:ea typeface="標楷體" panose="03000509000000000000" pitchFamily="65" charset="-120"/>
              </a:defRPr>
            </a:lvl4pPr>
            <a:lvl5pPr marL="2057400" indent="-228600" eaLnBrk="0" hangingPunct="0">
              <a:defRPr sz="8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sz="8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sz="8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sz="8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sz="800">
                <a:solidFill>
                  <a:schemeClr val="tx1"/>
                </a:solidFill>
                <a:latin typeface="Arial" panose="020B0604020202020204" pitchFamily="34" charset="0"/>
                <a:ea typeface="標楷體" panose="03000509000000000000" pitchFamily="65" charset="-120"/>
              </a:defRPr>
            </a:lvl9pPr>
          </a:lstStyle>
          <a:p>
            <a:pPr marL="285750" indent="-285750">
              <a:buFont typeface="Arial" panose="020B0604020202020204" pitchFamily="34" charset="0"/>
              <a:buChar char="•"/>
            </a:pPr>
            <a:r>
              <a:rPr lang="zh-TW" altLang="en-US" b="0" dirty="0"/>
              <a:t>計畫經費申請，請依計畫相關辦法規定辦理。</a:t>
            </a:r>
          </a:p>
          <a:p>
            <a:pPr marL="285750" indent="-285750">
              <a:buFont typeface="Arial" panose="020B0604020202020204" pitchFamily="34" charset="0"/>
              <a:buChar char="•"/>
            </a:pPr>
            <a:r>
              <a:rPr lang="zh-TW" altLang="en-US" b="0" dirty="0"/>
              <a:t>依核定清單之內容申請經費，科目用途需相符，不符者請務必先依規定辦理流用或變更再申請支用。</a:t>
            </a:r>
            <a:endParaRPr lang="en-US" altLang="zh-TW" b="0" dirty="0"/>
          </a:p>
        </p:txBody>
      </p:sp>
      <p:sp>
        <p:nvSpPr>
          <p:cNvPr id="53" name="文字方塊 52"/>
          <p:cNvSpPr txBox="1">
            <a:spLocks noChangeArrowheads="1"/>
          </p:cNvSpPr>
          <p:nvPr/>
        </p:nvSpPr>
        <p:spPr bwMode="auto">
          <a:xfrm>
            <a:off x="3419524" y="2636912"/>
            <a:ext cx="2160588" cy="587574"/>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800">
                <a:solidFill>
                  <a:schemeClr val="tx1"/>
                </a:solidFill>
                <a:latin typeface="Arial" panose="020B0604020202020204" pitchFamily="34" charset="0"/>
                <a:ea typeface="標楷體" panose="03000509000000000000" pitchFamily="65" charset="-120"/>
              </a:defRPr>
            </a:lvl1pPr>
            <a:lvl2pPr marL="742950" indent="-285750" eaLnBrk="0" hangingPunct="0">
              <a:defRPr kumimoji="1" sz="800">
                <a:solidFill>
                  <a:schemeClr val="tx1"/>
                </a:solidFill>
                <a:latin typeface="Arial" panose="020B0604020202020204" pitchFamily="34" charset="0"/>
                <a:ea typeface="標楷體" panose="03000509000000000000" pitchFamily="65" charset="-120"/>
              </a:defRPr>
            </a:lvl2pPr>
            <a:lvl3pPr marL="1143000" indent="-228600" eaLnBrk="0" hangingPunct="0">
              <a:defRPr kumimoji="1" sz="800">
                <a:solidFill>
                  <a:schemeClr val="tx1"/>
                </a:solidFill>
                <a:latin typeface="Arial" panose="020B0604020202020204" pitchFamily="34" charset="0"/>
                <a:ea typeface="標楷體" panose="03000509000000000000" pitchFamily="65" charset="-120"/>
              </a:defRPr>
            </a:lvl3pPr>
            <a:lvl4pPr marL="1600200" indent="-228600" eaLnBrk="0" hangingPunct="0">
              <a:defRPr kumimoji="1" sz="800">
                <a:solidFill>
                  <a:schemeClr val="tx1"/>
                </a:solidFill>
                <a:latin typeface="Arial" panose="020B0604020202020204" pitchFamily="34" charset="0"/>
                <a:ea typeface="標楷體" panose="03000509000000000000" pitchFamily="65" charset="-120"/>
              </a:defRPr>
            </a:lvl4pPr>
            <a:lvl5pPr marL="2057400" indent="-228600" eaLnBrk="0" hangingPunct="0">
              <a:defRPr kumimoji="1" sz="8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9pPr>
          </a:lstStyle>
          <a:p>
            <a:pPr algn="ctr" eaLnBrk="1" hangingPunct="1"/>
            <a:r>
              <a:rPr lang="zh-TW" altLang="en-US" sz="3600" b="1" dirty="0"/>
              <a:t>核定清單</a:t>
            </a:r>
          </a:p>
        </p:txBody>
      </p:sp>
      <p:sp>
        <p:nvSpPr>
          <p:cNvPr id="54" name="文字方塊 10"/>
          <p:cNvSpPr txBox="1">
            <a:spLocks noChangeArrowheads="1"/>
          </p:cNvSpPr>
          <p:nvPr/>
        </p:nvSpPr>
        <p:spPr bwMode="auto">
          <a:xfrm>
            <a:off x="1979712" y="3656534"/>
            <a:ext cx="2016224" cy="523220"/>
          </a:xfrm>
          <a:prstGeom prst="rect">
            <a:avLst/>
          </a:prstGeom>
          <a:solidFill>
            <a:srgbClr val="99CCFF">
              <a:alpha val="50195"/>
            </a:srgbClr>
          </a:solidFill>
          <a:ln w="38100">
            <a:solidFill>
              <a:schemeClr val="tx1"/>
            </a:solidFill>
            <a:miter lim="800000"/>
            <a:headEnd/>
            <a:tailEnd/>
          </a:ln>
        </p:spPr>
        <p:txBody>
          <a:bodyPr wrap="square">
            <a:spAutoFit/>
          </a:bodyPr>
          <a:lstStyle>
            <a:lvl1pPr eaLnBrk="0" hangingPunct="0">
              <a:defRPr kumimoji="1" sz="800">
                <a:solidFill>
                  <a:schemeClr val="tx1"/>
                </a:solidFill>
                <a:latin typeface="Arial" panose="020B0604020202020204" pitchFamily="34" charset="0"/>
                <a:ea typeface="標楷體" panose="03000509000000000000" pitchFamily="65" charset="-120"/>
              </a:defRPr>
            </a:lvl1pPr>
            <a:lvl2pPr marL="742950" indent="-285750" eaLnBrk="0" hangingPunct="0">
              <a:defRPr kumimoji="1" sz="800">
                <a:solidFill>
                  <a:schemeClr val="tx1"/>
                </a:solidFill>
                <a:latin typeface="Arial" panose="020B0604020202020204" pitchFamily="34" charset="0"/>
                <a:ea typeface="標楷體" panose="03000509000000000000" pitchFamily="65" charset="-120"/>
              </a:defRPr>
            </a:lvl2pPr>
            <a:lvl3pPr marL="1143000" indent="-228600" eaLnBrk="0" hangingPunct="0">
              <a:defRPr kumimoji="1" sz="800">
                <a:solidFill>
                  <a:schemeClr val="tx1"/>
                </a:solidFill>
                <a:latin typeface="Arial" panose="020B0604020202020204" pitchFamily="34" charset="0"/>
                <a:ea typeface="標楷體" panose="03000509000000000000" pitchFamily="65" charset="-120"/>
              </a:defRPr>
            </a:lvl3pPr>
            <a:lvl4pPr marL="1600200" indent="-228600" eaLnBrk="0" hangingPunct="0">
              <a:defRPr kumimoji="1" sz="800">
                <a:solidFill>
                  <a:schemeClr val="tx1"/>
                </a:solidFill>
                <a:latin typeface="Arial" panose="020B0604020202020204" pitchFamily="34" charset="0"/>
                <a:ea typeface="標楷體" panose="03000509000000000000" pitchFamily="65" charset="-120"/>
              </a:defRPr>
            </a:lvl4pPr>
            <a:lvl5pPr marL="2057400" indent="-228600" eaLnBrk="0" hangingPunct="0">
              <a:defRPr kumimoji="1" sz="8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9pPr>
          </a:lstStyle>
          <a:p>
            <a:pPr algn="ctr" eaLnBrk="1" hangingPunct="1"/>
            <a:r>
              <a:rPr lang="zh-TW" altLang="en-US" sz="2800" b="1" dirty="0"/>
              <a:t>人事費</a:t>
            </a:r>
          </a:p>
        </p:txBody>
      </p:sp>
      <p:sp>
        <p:nvSpPr>
          <p:cNvPr id="55" name="文字方塊 11"/>
          <p:cNvSpPr txBox="1">
            <a:spLocks noChangeArrowheads="1"/>
          </p:cNvSpPr>
          <p:nvPr/>
        </p:nvSpPr>
        <p:spPr bwMode="auto">
          <a:xfrm>
            <a:off x="4211960" y="3656534"/>
            <a:ext cx="2085424" cy="523220"/>
          </a:xfrm>
          <a:prstGeom prst="rect">
            <a:avLst/>
          </a:prstGeom>
          <a:solidFill>
            <a:srgbClr val="FFFF66">
              <a:alpha val="50195"/>
            </a:srgbClr>
          </a:solidFill>
          <a:ln w="38100">
            <a:solidFill>
              <a:schemeClr val="tx1"/>
            </a:solidFill>
            <a:miter lim="800000"/>
            <a:headEnd/>
            <a:tailEnd/>
          </a:ln>
        </p:spPr>
        <p:txBody>
          <a:bodyPr wrap="square">
            <a:spAutoFit/>
          </a:bodyPr>
          <a:lstStyle>
            <a:lvl1pPr eaLnBrk="0" hangingPunct="0">
              <a:defRPr kumimoji="1" sz="800">
                <a:solidFill>
                  <a:schemeClr val="tx1"/>
                </a:solidFill>
                <a:latin typeface="Arial" panose="020B0604020202020204" pitchFamily="34" charset="0"/>
                <a:ea typeface="標楷體" panose="03000509000000000000" pitchFamily="65" charset="-120"/>
              </a:defRPr>
            </a:lvl1pPr>
            <a:lvl2pPr marL="742950" indent="-285750" eaLnBrk="0" hangingPunct="0">
              <a:defRPr kumimoji="1" sz="800">
                <a:solidFill>
                  <a:schemeClr val="tx1"/>
                </a:solidFill>
                <a:latin typeface="Arial" panose="020B0604020202020204" pitchFamily="34" charset="0"/>
                <a:ea typeface="標楷體" panose="03000509000000000000" pitchFamily="65" charset="-120"/>
              </a:defRPr>
            </a:lvl2pPr>
            <a:lvl3pPr marL="1143000" indent="-228600" eaLnBrk="0" hangingPunct="0">
              <a:defRPr kumimoji="1" sz="800">
                <a:solidFill>
                  <a:schemeClr val="tx1"/>
                </a:solidFill>
                <a:latin typeface="Arial" panose="020B0604020202020204" pitchFamily="34" charset="0"/>
                <a:ea typeface="標楷體" panose="03000509000000000000" pitchFamily="65" charset="-120"/>
              </a:defRPr>
            </a:lvl3pPr>
            <a:lvl4pPr marL="1600200" indent="-228600" eaLnBrk="0" hangingPunct="0">
              <a:defRPr kumimoji="1" sz="800">
                <a:solidFill>
                  <a:schemeClr val="tx1"/>
                </a:solidFill>
                <a:latin typeface="Arial" panose="020B0604020202020204" pitchFamily="34" charset="0"/>
                <a:ea typeface="標楷體" panose="03000509000000000000" pitchFamily="65" charset="-120"/>
              </a:defRPr>
            </a:lvl4pPr>
            <a:lvl5pPr marL="2057400" indent="-228600" eaLnBrk="0" hangingPunct="0">
              <a:defRPr kumimoji="1" sz="8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9pPr>
          </a:lstStyle>
          <a:p>
            <a:pPr algn="ctr" eaLnBrk="1" hangingPunct="1"/>
            <a:r>
              <a:rPr lang="zh-TW" altLang="en-US" sz="2800" b="1" dirty="0"/>
              <a:t>雜項耗材費</a:t>
            </a:r>
          </a:p>
        </p:txBody>
      </p:sp>
      <p:sp>
        <p:nvSpPr>
          <p:cNvPr id="56" name="文字方塊 12"/>
          <p:cNvSpPr txBox="1">
            <a:spLocks noChangeArrowheads="1"/>
          </p:cNvSpPr>
          <p:nvPr/>
        </p:nvSpPr>
        <p:spPr bwMode="auto">
          <a:xfrm>
            <a:off x="6516216" y="3656534"/>
            <a:ext cx="2385591" cy="523220"/>
          </a:xfrm>
          <a:prstGeom prst="rect">
            <a:avLst/>
          </a:prstGeom>
          <a:solidFill>
            <a:srgbClr val="FF6600">
              <a:alpha val="50195"/>
            </a:srgbClr>
          </a:solidFill>
          <a:ln w="38100">
            <a:solidFill>
              <a:schemeClr val="tx1"/>
            </a:solidFill>
            <a:miter lim="800000"/>
            <a:headEnd/>
            <a:tailEnd/>
          </a:ln>
        </p:spPr>
        <p:txBody>
          <a:bodyPr wrap="square">
            <a:spAutoFit/>
          </a:bodyPr>
          <a:lstStyle>
            <a:lvl1pPr eaLnBrk="0" hangingPunct="0">
              <a:defRPr kumimoji="1" sz="800">
                <a:solidFill>
                  <a:schemeClr val="tx1"/>
                </a:solidFill>
                <a:latin typeface="Arial" panose="020B0604020202020204" pitchFamily="34" charset="0"/>
                <a:ea typeface="標楷體" panose="03000509000000000000" pitchFamily="65" charset="-120"/>
              </a:defRPr>
            </a:lvl1pPr>
            <a:lvl2pPr marL="742950" indent="-285750" eaLnBrk="0" hangingPunct="0">
              <a:defRPr kumimoji="1" sz="800">
                <a:solidFill>
                  <a:schemeClr val="tx1"/>
                </a:solidFill>
                <a:latin typeface="Arial" panose="020B0604020202020204" pitchFamily="34" charset="0"/>
                <a:ea typeface="標楷體" panose="03000509000000000000" pitchFamily="65" charset="-120"/>
              </a:defRPr>
            </a:lvl2pPr>
            <a:lvl3pPr marL="1143000" indent="-228600" eaLnBrk="0" hangingPunct="0">
              <a:defRPr kumimoji="1" sz="800">
                <a:solidFill>
                  <a:schemeClr val="tx1"/>
                </a:solidFill>
                <a:latin typeface="Arial" panose="020B0604020202020204" pitchFamily="34" charset="0"/>
                <a:ea typeface="標楷體" panose="03000509000000000000" pitchFamily="65" charset="-120"/>
              </a:defRPr>
            </a:lvl3pPr>
            <a:lvl4pPr marL="1600200" indent="-228600" eaLnBrk="0" hangingPunct="0">
              <a:defRPr kumimoji="1" sz="800">
                <a:solidFill>
                  <a:schemeClr val="tx1"/>
                </a:solidFill>
                <a:latin typeface="Arial" panose="020B0604020202020204" pitchFamily="34" charset="0"/>
                <a:ea typeface="標楷體" panose="03000509000000000000" pitchFamily="65" charset="-120"/>
              </a:defRPr>
            </a:lvl4pPr>
            <a:lvl5pPr marL="2057400" indent="-228600" eaLnBrk="0" hangingPunct="0">
              <a:defRPr kumimoji="1" sz="8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9pPr>
          </a:lstStyle>
          <a:p>
            <a:pPr algn="ctr" eaLnBrk="1" hangingPunct="1"/>
            <a:r>
              <a:rPr lang="zh-TW" altLang="en-US" sz="2800" b="1" dirty="0"/>
              <a:t>國內外差旅費</a:t>
            </a:r>
          </a:p>
        </p:txBody>
      </p:sp>
      <p:cxnSp>
        <p:nvCxnSpPr>
          <p:cNvPr id="57" name="直線接點 56"/>
          <p:cNvCxnSpPr/>
          <p:nvPr/>
        </p:nvCxnSpPr>
        <p:spPr>
          <a:xfrm>
            <a:off x="935596" y="3440510"/>
            <a:ext cx="68046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接點 57"/>
          <p:cNvCxnSpPr/>
          <p:nvPr/>
        </p:nvCxnSpPr>
        <p:spPr>
          <a:xfrm>
            <a:off x="4499992" y="3212976"/>
            <a:ext cx="0" cy="2236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接點 58"/>
          <p:cNvCxnSpPr/>
          <p:nvPr/>
        </p:nvCxnSpPr>
        <p:spPr>
          <a:xfrm>
            <a:off x="7737697" y="3440805"/>
            <a:ext cx="2907" cy="2387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向下箭號 59"/>
          <p:cNvSpPr/>
          <p:nvPr/>
        </p:nvSpPr>
        <p:spPr>
          <a:xfrm>
            <a:off x="2740537" y="4266332"/>
            <a:ext cx="484187" cy="245269"/>
          </a:xfrm>
          <a:prstGeom prst="downArrow">
            <a:avLst/>
          </a:prstGeom>
          <a:solidFill>
            <a:srgbClr val="99CCFF">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400"/>
          </a:p>
        </p:txBody>
      </p:sp>
      <p:sp>
        <p:nvSpPr>
          <p:cNvPr id="61" name="向下箭號 60"/>
          <p:cNvSpPr/>
          <p:nvPr/>
        </p:nvSpPr>
        <p:spPr>
          <a:xfrm>
            <a:off x="7498165" y="4266854"/>
            <a:ext cx="484187" cy="286964"/>
          </a:xfrm>
          <a:prstGeom prst="downArrow">
            <a:avLst/>
          </a:prstGeom>
          <a:solidFill>
            <a:srgbClr val="FF9933">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2" name="圓角矩形 61"/>
          <p:cNvSpPr/>
          <p:nvPr/>
        </p:nvSpPr>
        <p:spPr>
          <a:xfrm rot="5400000">
            <a:off x="2235601" y="4888165"/>
            <a:ext cx="1504471" cy="864120"/>
          </a:xfrm>
          <a:prstGeom prst="roundRect">
            <a:avLst/>
          </a:prstGeom>
          <a:solidFill>
            <a:srgbClr val="99CCFF">
              <a:alpha val="50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lnSpc>
                <a:spcPts val="3000"/>
              </a:lnSpc>
              <a:defRPr/>
            </a:pPr>
            <a:r>
              <a:rPr lang="zh-TW" altLang="en-US" sz="2800" b="1" dirty="0">
                <a:solidFill>
                  <a:schemeClr val="tx1"/>
                </a:solidFill>
              </a:rPr>
              <a:t>費字單</a:t>
            </a:r>
          </a:p>
        </p:txBody>
      </p:sp>
      <p:sp>
        <p:nvSpPr>
          <p:cNvPr id="63" name="圓角矩形 62"/>
          <p:cNvSpPr/>
          <p:nvPr/>
        </p:nvSpPr>
        <p:spPr>
          <a:xfrm rot="5400000">
            <a:off x="6996026" y="4916921"/>
            <a:ext cx="1488467" cy="864280"/>
          </a:xfrm>
          <a:prstGeom prst="roundRect">
            <a:avLst/>
          </a:prstGeom>
          <a:solidFill>
            <a:srgbClr val="FF6600">
              <a:alpha val="50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lnSpc>
                <a:spcPts val="3000"/>
              </a:lnSpc>
              <a:defRPr/>
            </a:pPr>
            <a:r>
              <a:rPr lang="zh-TW" altLang="en-US" sz="2800" b="1" dirty="0">
                <a:solidFill>
                  <a:schemeClr val="tx1"/>
                </a:solidFill>
              </a:rPr>
              <a:t>差旅單</a:t>
            </a:r>
          </a:p>
        </p:txBody>
      </p:sp>
      <p:sp>
        <p:nvSpPr>
          <p:cNvPr id="64" name="文字方塊 63"/>
          <p:cNvSpPr txBox="1"/>
          <p:nvPr/>
        </p:nvSpPr>
        <p:spPr>
          <a:xfrm>
            <a:off x="4642966" y="5600750"/>
            <a:ext cx="307777" cy="215479"/>
          </a:xfrm>
          <a:prstGeom prst="rect">
            <a:avLst/>
          </a:prstGeom>
          <a:noFill/>
        </p:spPr>
        <p:txBody>
          <a:bodyPr vert="eaVert" wrap="square" rtlCol="0">
            <a:spAutoFit/>
          </a:bodyPr>
          <a:lstStyle/>
          <a:p>
            <a:endParaRPr lang="zh-TW" altLang="en-US" dirty="0"/>
          </a:p>
        </p:txBody>
      </p:sp>
      <p:pic>
        <p:nvPicPr>
          <p:cNvPr id="65" name="Picture 3" descr="C:\Documents and Settings\Hrtbrkone\Local Settings\Temporary Internet Files\Content.IE5\7G2ITFLJ\MC90027911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2198868"/>
            <a:ext cx="633424" cy="51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6" name="直線接點 65"/>
          <p:cNvCxnSpPr/>
          <p:nvPr/>
        </p:nvCxnSpPr>
        <p:spPr>
          <a:xfrm>
            <a:off x="2987824" y="3457915"/>
            <a:ext cx="0" cy="2146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接點 66"/>
          <p:cNvCxnSpPr/>
          <p:nvPr/>
        </p:nvCxnSpPr>
        <p:spPr>
          <a:xfrm>
            <a:off x="5247424" y="3457915"/>
            <a:ext cx="0" cy="2146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文字方塊 11"/>
          <p:cNvSpPr txBox="1">
            <a:spLocks noChangeArrowheads="1"/>
          </p:cNvSpPr>
          <p:nvPr/>
        </p:nvSpPr>
        <p:spPr bwMode="auto">
          <a:xfrm>
            <a:off x="179512" y="3656534"/>
            <a:ext cx="1512168" cy="523220"/>
          </a:xfrm>
          <a:prstGeom prst="rect">
            <a:avLst/>
          </a:prstGeom>
          <a:solidFill>
            <a:srgbClr val="FF99FF">
              <a:alpha val="50195"/>
            </a:srgbClr>
          </a:solidFill>
          <a:ln w="38100">
            <a:solidFill>
              <a:schemeClr val="tx1"/>
            </a:solidFill>
            <a:miter lim="800000"/>
            <a:headEnd/>
            <a:tailEnd/>
          </a:ln>
        </p:spPr>
        <p:txBody>
          <a:bodyPr wrap="square">
            <a:spAutoFit/>
          </a:bodyPr>
          <a:lstStyle>
            <a:lvl1pPr eaLnBrk="0" hangingPunct="0">
              <a:defRPr kumimoji="1" sz="800">
                <a:solidFill>
                  <a:schemeClr val="tx1"/>
                </a:solidFill>
                <a:latin typeface="Arial" panose="020B0604020202020204" pitchFamily="34" charset="0"/>
                <a:ea typeface="標楷體" panose="03000509000000000000" pitchFamily="65" charset="-120"/>
              </a:defRPr>
            </a:lvl1pPr>
            <a:lvl2pPr marL="742950" indent="-285750" eaLnBrk="0" hangingPunct="0">
              <a:defRPr kumimoji="1" sz="800">
                <a:solidFill>
                  <a:schemeClr val="tx1"/>
                </a:solidFill>
                <a:latin typeface="Arial" panose="020B0604020202020204" pitchFamily="34" charset="0"/>
                <a:ea typeface="標楷體" panose="03000509000000000000" pitchFamily="65" charset="-120"/>
              </a:defRPr>
            </a:lvl2pPr>
            <a:lvl3pPr marL="1143000" indent="-228600" eaLnBrk="0" hangingPunct="0">
              <a:defRPr kumimoji="1" sz="800">
                <a:solidFill>
                  <a:schemeClr val="tx1"/>
                </a:solidFill>
                <a:latin typeface="Arial" panose="020B0604020202020204" pitchFamily="34" charset="0"/>
                <a:ea typeface="標楷體" panose="03000509000000000000" pitchFamily="65" charset="-120"/>
              </a:defRPr>
            </a:lvl3pPr>
            <a:lvl4pPr marL="1600200" indent="-228600" eaLnBrk="0" hangingPunct="0">
              <a:defRPr kumimoji="1" sz="800">
                <a:solidFill>
                  <a:schemeClr val="tx1"/>
                </a:solidFill>
                <a:latin typeface="Arial" panose="020B0604020202020204" pitchFamily="34" charset="0"/>
                <a:ea typeface="標楷體" panose="03000509000000000000" pitchFamily="65" charset="-120"/>
              </a:defRPr>
            </a:lvl4pPr>
            <a:lvl5pPr marL="2057400" indent="-228600" eaLnBrk="0" hangingPunct="0">
              <a:defRPr kumimoji="1" sz="8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9pPr>
          </a:lstStyle>
          <a:p>
            <a:pPr algn="ctr" eaLnBrk="1" hangingPunct="1"/>
            <a:r>
              <a:rPr lang="zh-TW" altLang="en-US" sz="2800" b="1" dirty="0"/>
              <a:t>設備費</a:t>
            </a:r>
          </a:p>
        </p:txBody>
      </p:sp>
      <p:cxnSp>
        <p:nvCxnSpPr>
          <p:cNvPr id="69" name="直線接點 68"/>
          <p:cNvCxnSpPr/>
          <p:nvPr/>
        </p:nvCxnSpPr>
        <p:spPr>
          <a:xfrm>
            <a:off x="935596" y="3440510"/>
            <a:ext cx="0" cy="2328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向下箭號 69"/>
          <p:cNvSpPr/>
          <p:nvPr/>
        </p:nvSpPr>
        <p:spPr>
          <a:xfrm>
            <a:off x="683568" y="4257434"/>
            <a:ext cx="484188" cy="282610"/>
          </a:xfrm>
          <a:prstGeom prst="downArrow">
            <a:avLst/>
          </a:prstGeom>
          <a:solidFill>
            <a:srgbClr val="FF99FF">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1" name="圓角矩形 70"/>
          <p:cNvSpPr/>
          <p:nvPr/>
        </p:nvSpPr>
        <p:spPr>
          <a:xfrm rot="5400000">
            <a:off x="203847" y="4913363"/>
            <a:ext cx="1488464" cy="871401"/>
          </a:xfrm>
          <a:prstGeom prst="roundRect">
            <a:avLst/>
          </a:prstGeom>
          <a:solidFill>
            <a:srgbClr val="FF99FF">
              <a:alpha val="50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lnSpc>
                <a:spcPts val="3000"/>
              </a:lnSpc>
              <a:defRPr/>
            </a:pPr>
            <a:r>
              <a:rPr lang="zh-TW" altLang="en-US" sz="2800" b="1" dirty="0">
                <a:solidFill>
                  <a:schemeClr val="tx1"/>
                </a:solidFill>
              </a:rPr>
              <a:t>採購單</a:t>
            </a:r>
            <a:endParaRPr lang="en-US" altLang="zh-TW" sz="2800" b="1" dirty="0">
              <a:solidFill>
                <a:schemeClr val="tx1"/>
              </a:solidFill>
            </a:endParaRPr>
          </a:p>
        </p:txBody>
      </p:sp>
      <p:sp>
        <p:nvSpPr>
          <p:cNvPr id="72" name="向下箭號 71"/>
          <p:cNvSpPr/>
          <p:nvPr/>
        </p:nvSpPr>
        <p:spPr>
          <a:xfrm>
            <a:off x="5004048" y="4268715"/>
            <a:ext cx="484187" cy="245269"/>
          </a:xfrm>
          <a:prstGeom prst="downArrow">
            <a:avLst/>
          </a:prstGeom>
          <a:solidFill>
            <a:srgbClr val="FFFF66">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400"/>
          </a:p>
        </p:txBody>
      </p:sp>
      <p:sp>
        <p:nvSpPr>
          <p:cNvPr id="73" name="圓角矩形 72"/>
          <p:cNvSpPr/>
          <p:nvPr/>
        </p:nvSpPr>
        <p:spPr>
          <a:xfrm rot="5400000">
            <a:off x="4497032" y="4885398"/>
            <a:ext cx="1504471" cy="864120"/>
          </a:xfrm>
          <a:prstGeom prst="roundRect">
            <a:avLst/>
          </a:prstGeom>
          <a:solidFill>
            <a:srgbClr val="FFFF66">
              <a:alpha val="50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lnSpc>
                <a:spcPts val="3000"/>
              </a:lnSpc>
              <a:defRPr/>
            </a:pPr>
            <a:r>
              <a:rPr lang="zh-TW" altLang="en-US" sz="2800" b="1" dirty="0">
                <a:solidFill>
                  <a:schemeClr val="tx1"/>
                </a:solidFill>
              </a:rPr>
              <a:t>費字單</a:t>
            </a:r>
          </a:p>
        </p:txBody>
      </p:sp>
      <p:sp>
        <p:nvSpPr>
          <p:cNvPr id="74" name="圓角矩形圖說文字 73"/>
          <p:cNvSpPr/>
          <p:nvPr/>
        </p:nvSpPr>
        <p:spPr>
          <a:xfrm>
            <a:off x="820278" y="5978534"/>
            <a:ext cx="2743610" cy="618818"/>
          </a:xfrm>
          <a:prstGeom prst="wedgeRoundRectCallout">
            <a:avLst>
              <a:gd name="adj1" fmla="val -34568"/>
              <a:gd name="adj2" fmla="val -83005"/>
              <a:gd name="adj3" fmla="val 16667"/>
            </a:avLst>
          </a:prstGeom>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r>
              <a:rPr lang="zh-TW" altLang="en-US" sz="1600" b="1" dirty="0">
                <a:solidFill>
                  <a:srgbClr val="FF0000"/>
                </a:solidFill>
                <a:latin typeface="標楷體" panose="03000509000000000000" pitchFamily="65" charset="-120"/>
                <a:ea typeface="標楷體" panose="03000509000000000000" pitchFamily="65" charset="-120"/>
              </a:rPr>
              <a:t>圖書及採購單價</a:t>
            </a:r>
            <a:r>
              <a:rPr lang="en-US" altLang="zh-TW" sz="1600" b="1" dirty="0">
                <a:solidFill>
                  <a:srgbClr val="FF0000"/>
                </a:solidFill>
                <a:latin typeface="標楷體" panose="03000509000000000000" pitchFamily="65" charset="-120"/>
                <a:ea typeface="標楷體" panose="03000509000000000000" pitchFamily="65" charset="-120"/>
              </a:rPr>
              <a:t>1</a:t>
            </a:r>
            <a:r>
              <a:rPr lang="zh-TW" altLang="en-US" sz="1600" b="1" dirty="0">
                <a:solidFill>
                  <a:srgbClr val="FF0000"/>
                </a:solidFill>
                <a:latin typeface="標楷體" panose="03000509000000000000" pitchFamily="65" charset="-120"/>
                <a:ea typeface="標楷體" panose="03000509000000000000" pitchFamily="65" charset="-120"/>
              </a:rPr>
              <a:t>萬元以上且耐用年限</a:t>
            </a:r>
            <a:r>
              <a:rPr lang="en-US" altLang="zh-TW" sz="1600" b="1" dirty="0">
                <a:solidFill>
                  <a:srgbClr val="FF0000"/>
                </a:solidFill>
                <a:latin typeface="標楷體" panose="03000509000000000000" pitchFamily="65" charset="-120"/>
                <a:ea typeface="標楷體" panose="03000509000000000000" pitchFamily="65" charset="-120"/>
              </a:rPr>
              <a:t>2</a:t>
            </a:r>
            <a:r>
              <a:rPr lang="zh-TW" altLang="en-US" sz="1600" b="1" dirty="0">
                <a:solidFill>
                  <a:srgbClr val="FF0000"/>
                </a:solidFill>
                <a:latin typeface="標楷體" panose="03000509000000000000" pitchFamily="65" charset="-120"/>
                <a:ea typeface="標楷體" panose="03000509000000000000" pitchFamily="65" charset="-120"/>
              </a:rPr>
              <a:t>年以上</a:t>
            </a:r>
            <a:endParaRPr lang="en-US" altLang="zh-TW" sz="1600" b="1"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14016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1000"/>
                                        <p:tgtEl>
                                          <p:spTgt spid="9220"/>
                                        </p:tgtEl>
                                      </p:cBhvr>
                                    </p:animEffect>
                                    <p:anim calcmode="lin" valueType="num">
                                      <p:cBhvr>
                                        <p:cTn id="8" dur="1000" fill="hold"/>
                                        <p:tgtEl>
                                          <p:spTgt spid="9220"/>
                                        </p:tgtEl>
                                        <p:attrNameLst>
                                          <p:attrName>ppt_x</p:attrName>
                                        </p:attrNameLst>
                                      </p:cBhvr>
                                      <p:tavLst>
                                        <p:tav tm="0">
                                          <p:val>
                                            <p:strVal val="#ppt_x"/>
                                          </p:val>
                                        </p:tav>
                                        <p:tav tm="100000">
                                          <p:val>
                                            <p:strVal val="#ppt_x"/>
                                          </p:val>
                                        </p:tav>
                                      </p:tavLst>
                                    </p:anim>
                                    <p:anim calcmode="lin" valueType="num">
                                      <p:cBhvr>
                                        <p:cTn id="9" dur="1000" fill="hold"/>
                                        <p:tgtEl>
                                          <p:spTgt spid="92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1000"/>
                                        <p:tgtEl>
                                          <p:spTgt spid="54"/>
                                        </p:tgtEl>
                                      </p:cBhvr>
                                    </p:animEffect>
                                    <p:anim calcmode="lin" valueType="num">
                                      <p:cBhvr>
                                        <p:cTn id="13" dur="1000" fill="hold"/>
                                        <p:tgtEl>
                                          <p:spTgt spid="54"/>
                                        </p:tgtEl>
                                        <p:attrNameLst>
                                          <p:attrName>ppt_x</p:attrName>
                                        </p:attrNameLst>
                                      </p:cBhvr>
                                      <p:tavLst>
                                        <p:tav tm="0">
                                          <p:val>
                                            <p:strVal val="#ppt_x"/>
                                          </p:val>
                                        </p:tav>
                                        <p:tav tm="100000">
                                          <p:val>
                                            <p:strVal val="#ppt_x"/>
                                          </p:val>
                                        </p:tav>
                                      </p:tavLst>
                                    </p:anim>
                                    <p:anim calcmode="lin" valueType="num">
                                      <p:cBhvr>
                                        <p:cTn id="14" dur="1000" fill="hold"/>
                                        <p:tgtEl>
                                          <p:spTgt spid="5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1000"/>
                                        <p:tgtEl>
                                          <p:spTgt spid="58"/>
                                        </p:tgtEl>
                                      </p:cBhvr>
                                    </p:animEffect>
                                    <p:anim calcmode="lin" valueType="num">
                                      <p:cBhvr>
                                        <p:cTn id="33" dur="1000" fill="hold"/>
                                        <p:tgtEl>
                                          <p:spTgt spid="58"/>
                                        </p:tgtEl>
                                        <p:attrNameLst>
                                          <p:attrName>ppt_x</p:attrName>
                                        </p:attrNameLst>
                                      </p:cBhvr>
                                      <p:tavLst>
                                        <p:tav tm="0">
                                          <p:val>
                                            <p:strVal val="#ppt_x"/>
                                          </p:val>
                                        </p:tav>
                                        <p:tav tm="100000">
                                          <p:val>
                                            <p:strVal val="#ppt_x"/>
                                          </p:val>
                                        </p:tav>
                                      </p:tavLst>
                                    </p:anim>
                                    <p:anim calcmode="lin" valueType="num">
                                      <p:cBhvr>
                                        <p:cTn id="34" dur="1000" fill="hold"/>
                                        <p:tgtEl>
                                          <p:spTgt spid="5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fade">
                                      <p:cBhvr>
                                        <p:cTn id="37" dur="1000"/>
                                        <p:tgtEl>
                                          <p:spTgt spid="59"/>
                                        </p:tgtEl>
                                      </p:cBhvr>
                                    </p:animEffect>
                                    <p:anim calcmode="lin" valueType="num">
                                      <p:cBhvr>
                                        <p:cTn id="38" dur="1000" fill="hold"/>
                                        <p:tgtEl>
                                          <p:spTgt spid="59"/>
                                        </p:tgtEl>
                                        <p:attrNameLst>
                                          <p:attrName>ppt_x</p:attrName>
                                        </p:attrNameLst>
                                      </p:cBhvr>
                                      <p:tavLst>
                                        <p:tav tm="0">
                                          <p:val>
                                            <p:strVal val="#ppt_x"/>
                                          </p:val>
                                        </p:tav>
                                        <p:tav tm="100000">
                                          <p:val>
                                            <p:strVal val="#ppt_x"/>
                                          </p:val>
                                        </p:tav>
                                      </p:tavLst>
                                    </p:anim>
                                    <p:anim calcmode="lin" valueType="num">
                                      <p:cBhvr>
                                        <p:cTn id="39" dur="1000" fill="hold"/>
                                        <p:tgtEl>
                                          <p:spTgt spid="5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fade">
                                      <p:cBhvr>
                                        <p:cTn id="42" dur="1000"/>
                                        <p:tgtEl>
                                          <p:spTgt spid="60"/>
                                        </p:tgtEl>
                                      </p:cBhvr>
                                    </p:animEffect>
                                    <p:anim calcmode="lin" valueType="num">
                                      <p:cBhvr>
                                        <p:cTn id="43" dur="1000" fill="hold"/>
                                        <p:tgtEl>
                                          <p:spTgt spid="60"/>
                                        </p:tgtEl>
                                        <p:attrNameLst>
                                          <p:attrName>ppt_x</p:attrName>
                                        </p:attrNameLst>
                                      </p:cBhvr>
                                      <p:tavLst>
                                        <p:tav tm="0">
                                          <p:val>
                                            <p:strVal val="#ppt_x"/>
                                          </p:val>
                                        </p:tav>
                                        <p:tav tm="100000">
                                          <p:val>
                                            <p:strVal val="#ppt_x"/>
                                          </p:val>
                                        </p:tav>
                                      </p:tavLst>
                                    </p:anim>
                                    <p:anim calcmode="lin" valueType="num">
                                      <p:cBhvr>
                                        <p:cTn id="44" dur="1000" fill="hold"/>
                                        <p:tgtEl>
                                          <p:spTgt spid="6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1000"/>
                                        <p:tgtEl>
                                          <p:spTgt spid="61"/>
                                        </p:tgtEl>
                                      </p:cBhvr>
                                    </p:animEffect>
                                    <p:anim calcmode="lin" valueType="num">
                                      <p:cBhvr>
                                        <p:cTn id="48" dur="1000" fill="hold"/>
                                        <p:tgtEl>
                                          <p:spTgt spid="61"/>
                                        </p:tgtEl>
                                        <p:attrNameLst>
                                          <p:attrName>ppt_x</p:attrName>
                                        </p:attrNameLst>
                                      </p:cBhvr>
                                      <p:tavLst>
                                        <p:tav tm="0">
                                          <p:val>
                                            <p:strVal val="#ppt_x"/>
                                          </p:val>
                                        </p:tav>
                                        <p:tav tm="100000">
                                          <p:val>
                                            <p:strVal val="#ppt_x"/>
                                          </p:val>
                                        </p:tav>
                                      </p:tavLst>
                                    </p:anim>
                                    <p:anim calcmode="lin" valueType="num">
                                      <p:cBhvr>
                                        <p:cTn id="49" dur="1000" fill="hold"/>
                                        <p:tgtEl>
                                          <p:spTgt spid="6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fade">
                                      <p:cBhvr>
                                        <p:cTn id="52" dur="1000"/>
                                        <p:tgtEl>
                                          <p:spTgt spid="62"/>
                                        </p:tgtEl>
                                      </p:cBhvr>
                                    </p:animEffect>
                                    <p:anim calcmode="lin" valueType="num">
                                      <p:cBhvr>
                                        <p:cTn id="53" dur="1000" fill="hold"/>
                                        <p:tgtEl>
                                          <p:spTgt spid="62"/>
                                        </p:tgtEl>
                                        <p:attrNameLst>
                                          <p:attrName>ppt_x</p:attrName>
                                        </p:attrNameLst>
                                      </p:cBhvr>
                                      <p:tavLst>
                                        <p:tav tm="0">
                                          <p:val>
                                            <p:strVal val="#ppt_x"/>
                                          </p:val>
                                        </p:tav>
                                        <p:tav tm="100000">
                                          <p:val>
                                            <p:strVal val="#ppt_x"/>
                                          </p:val>
                                        </p:tav>
                                      </p:tavLst>
                                    </p:anim>
                                    <p:anim calcmode="lin" valueType="num">
                                      <p:cBhvr>
                                        <p:cTn id="54" dur="1000" fill="hold"/>
                                        <p:tgtEl>
                                          <p:spTgt spid="62"/>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fade">
                                      <p:cBhvr>
                                        <p:cTn id="57" dur="1000"/>
                                        <p:tgtEl>
                                          <p:spTgt spid="63"/>
                                        </p:tgtEl>
                                      </p:cBhvr>
                                    </p:animEffect>
                                    <p:anim calcmode="lin" valueType="num">
                                      <p:cBhvr>
                                        <p:cTn id="58" dur="1000" fill="hold"/>
                                        <p:tgtEl>
                                          <p:spTgt spid="63"/>
                                        </p:tgtEl>
                                        <p:attrNameLst>
                                          <p:attrName>ppt_x</p:attrName>
                                        </p:attrNameLst>
                                      </p:cBhvr>
                                      <p:tavLst>
                                        <p:tav tm="0">
                                          <p:val>
                                            <p:strVal val="#ppt_x"/>
                                          </p:val>
                                        </p:tav>
                                        <p:tav tm="100000">
                                          <p:val>
                                            <p:strVal val="#ppt_x"/>
                                          </p:val>
                                        </p:tav>
                                      </p:tavLst>
                                    </p:anim>
                                    <p:anim calcmode="lin" valueType="num">
                                      <p:cBhvr>
                                        <p:cTn id="59" dur="1000" fill="hold"/>
                                        <p:tgtEl>
                                          <p:spTgt spid="63"/>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nodePh="1">
                                  <p:stCondLst>
                                    <p:cond delay="0"/>
                                  </p:stCondLst>
                                  <p:endCondLst>
                                    <p:cond evt="begin" delay="0">
                                      <p:tn val="60"/>
                                    </p:cond>
                                  </p:end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1000" fill="hold"/>
                                        <p:tgtEl>
                                          <p:spTgt spid="64"/>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66"/>
                                        </p:tgtEl>
                                        <p:attrNameLst>
                                          <p:attrName>style.visibility</p:attrName>
                                        </p:attrNameLst>
                                      </p:cBhvr>
                                      <p:to>
                                        <p:strVal val="visible"/>
                                      </p:to>
                                    </p:set>
                                    <p:animEffect transition="in" filter="fade">
                                      <p:cBhvr>
                                        <p:cTn id="67" dur="1000"/>
                                        <p:tgtEl>
                                          <p:spTgt spid="66"/>
                                        </p:tgtEl>
                                      </p:cBhvr>
                                    </p:animEffect>
                                    <p:anim calcmode="lin" valueType="num">
                                      <p:cBhvr>
                                        <p:cTn id="68" dur="1000" fill="hold"/>
                                        <p:tgtEl>
                                          <p:spTgt spid="66"/>
                                        </p:tgtEl>
                                        <p:attrNameLst>
                                          <p:attrName>ppt_x</p:attrName>
                                        </p:attrNameLst>
                                      </p:cBhvr>
                                      <p:tavLst>
                                        <p:tav tm="0">
                                          <p:val>
                                            <p:strVal val="#ppt_x"/>
                                          </p:val>
                                        </p:tav>
                                        <p:tav tm="100000">
                                          <p:val>
                                            <p:strVal val="#ppt_x"/>
                                          </p:val>
                                        </p:tav>
                                      </p:tavLst>
                                    </p:anim>
                                    <p:anim calcmode="lin" valueType="num">
                                      <p:cBhvr>
                                        <p:cTn id="69" dur="1000" fill="hold"/>
                                        <p:tgtEl>
                                          <p:spTgt spid="66"/>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68"/>
                                        </p:tgtEl>
                                        <p:attrNameLst>
                                          <p:attrName>style.visibility</p:attrName>
                                        </p:attrNameLst>
                                      </p:cBhvr>
                                      <p:to>
                                        <p:strVal val="visible"/>
                                      </p:to>
                                    </p:set>
                                    <p:animEffect transition="in" filter="fade">
                                      <p:cBhvr>
                                        <p:cTn id="77" dur="1000"/>
                                        <p:tgtEl>
                                          <p:spTgt spid="68"/>
                                        </p:tgtEl>
                                      </p:cBhvr>
                                    </p:animEffect>
                                    <p:anim calcmode="lin" valueType="num">
                                      <p:cBhvr>
                                        <p:cTn id="78" dur="1000" fill="hold"/>
                                        <p:tgtEl>
                                          <p:spTgt spid="68"/>
                                        </p:tgtEl>
                                        <p:attrNameLst>
                                          <p:attrName>ppt_x</p:attrName>
                                        </p:attrNameLst>
                                      </p:cBhvr>
                                      <p:tavLst>
                                        <p:tav tm="0">
                                          <p:val>
                                            <p:strVal val="#ppt_x"/>
                                          </p:val>
                                        </p:tav>
                                        <p:tav tm="100000">
                                          <p:val>
                                            <p:strVal val="#ppt_x"/>
                                          </p:val>
                                        </p:tav>
                                      </p:tavLst>
                                    </p:anim>
                                    <p:anim calcmode="lin" valueType="num">
                                      <p:cBhvr>
                                        <p:cTn id="79" dur="1000" fill="hold"/>
                                        <p:tgtEl>
                                          <p:spTgt spid="68"/>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69"/>
                                        </p:tgtEl>
                                        <p:attrNameLst>
                                          <p:attrName>style.visibility</p:attrName>
                                        </p:attrNameLst>
                                      </p:cBhvr>
                                      <p:to>
                                        <p:strVal val="visible"/>
                                      </p:to>
                                    </p:set>
                                    <p:animEffect transition="in" filter="fade">
                                      <p:cBhvr>
                                        <p:cTn id="82" dur="1000"/>
                                        <p:tgtEl>
                                          <p:spTgt spid="69"/>
                                        </p:tgtEl>
                                      </p:cBhvr>
                                    </p:animEffect>
                                    <p:anim calcmode="lin" valueType="num">
                                      <p:cBhvr>
                                        <p:cTn id="83" dur="1000" fill="hold"/>
                                        <p:tgtEl>
                                          <p:spTgt spid="69"/>
                                        </p:tgtEl>
                                        <p:attrNameLst>
                                          <p:attrName>ppt_x</p:attrName>
                                        </p:attrNameLst>
                                      </p:cBhvr>
                                      <p:tavLst>
                                        <p:tav tm="0">
                                          <p:val>
                                            <p:strVal val="#ppt_x"/>
                                          </p:val>
                                        </p:tav>
                                        <p:tav tm="100000">
                                          <p:val>
                                            <p:strVal val="#ppt_x"/>
                                          </p:val>
                                        </p:tav>
                                      </p:tavLst>
                                    </p:anim>
                                    <p:anim calcmode="lin" valueType="num">
                                      <p:cBhvr>
                                        <p:cTn id="84" dur="1000" fill="hold"/>
                                        <p:tgtEl>
                                          <p:spTgt spid="69"/>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fade">
                                      <p:cBhvr>
                                        <p:cTn id="87" dur="1000"/>
                                        <p:tgtEl>
                                          <p:spTgt spid="70"/>
                                        </p:tgtEl>
                                      </p:cBhvr>
                                    </p:animEffect>
                                    <p:anim calcmode="lin" valueType="num">
                                      <p:cBhvr>
                                        <p:cTn id="88" dur="1000" fill="hold"/>
                                        <p:tgtEl>
                                          <p:spTgt spid="70"/>
                                        </p:tgtEl>
                                        <p:attrNameLst>
                                          <p:attrName>ppt_x</p:attrName>
                                        </p:attrNameLst>
                                      </p:cBhvr>
                                      <p:tavLst>
                                        <p:tav tm="0">
                                          <p:val>
                                            <p:strVal val="#ppt_x"/>
                                          </p:val>
                                        </p:tav>
                                        <p:tav tm="100000">
                                          <p:val>
                                            <p:strVal val="#ppt_x"/>
                                          </p:val>
                                        </p:tav>
                                      </p:tavLst>
                                    </p:anim>
                                    <p:anim calcmode="lin" valueType="num">
                                      <p:cBhvr>
                                        <p:cTn id="89" dur="1000" fill="hold"/>
                                        <p:tgtEl>
                                          <p:spTgt spid="70"/>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71"/>
                                        </p:tgtEl>
                                        <p:attrNameLst>
                                          <p:attrName>style.visibility</p:attrName>
                                        </p:attrNameLst>
                                      </p:cBhvr>
                                      <p:to>
                                        <p:strVal val="visible"/>
                                      </p:to>
                                    </p:set>
                                    <p:animEffect transition="in" filter="fade">
                                      <p:cBhvr>
                                        <p:cTn id="92" dur="1000"/>
                                        <p:tgtEl>
                                          <p:spTgt spid="71"/>
                                        </p:tgtEl>
                                      </p:cBhvr>
                                    </p:animEffect>
                                    <p:anim calcmode="lin" valueType="num">
                                      <p:cBhvr>
                                        <p:cTn id="93" dur="1000" fill="hold"/>
                                        <p:tgtEl>
                                          <p:spTgt spid="71"/>
                                        </p:tgtEl>
                                        <p:attrNameLst>
                                          <p:attrName>ppt_x</p:attrName>
                                        </p:attrNameLst>
                                      </p:cBhvr>
                                      <p:tavLst>
                                        <p:tav tm="0">
                                          <p:val>
                                            <p:strVal val="#ppt_x"/>
                                          </p:val>
                                        </p:tav>
                                        <p:tav tm="100000">
                                          <p:val>
                                            <p:strVal val="#ppt_x"/>
                                          </p:val>
                                        </p:tav>
                                      </p:tavLst>
                                    </p:anim>
                                    <p:anim calcmode="lin" valueType="num">
                                      <p:cBhvr>
                                        <p:cTn id="94" dur="1000" fill="hold"/>
                                        <p:tgtEl>
                                          <p:spTgt spid="71"/>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72"/>
                                        </p:tgtEl>
                                        <p:attrNameLst>
                                          <p:attrName>style.visibility</p:attrName>
                                        </p:attrNameLst>
                                      </p:cBhvr>
                                      <p:to>
                                        <p:strVal val="visible"/>
                                      </p:to>
                                    </p:set>
                                    <p:animEffect transition="in" filter="fade">
                                      <p:cBhvr>
                                        <p:cTn id="97" dur="1000"/>
                                        <p:tgtEl>
                                          <p:spTgt spid="72"/>
                                        </p:tgtEl>
                                      </p:cBhvr>
                                    </p:animEffect>
                                    <p:anim calcmode="lin" valueType="num">
                                      <p:cBhvr>
                                        <p:cTn id="98" dur="1000" fill="hold"/>
                                        <p:tgtEl>
                                          <p:spTgt spid="72"/>
                                        </p:tgtEl>
                                        <p:attrNameLst>
                                          <p:attrName>ppt_x</p:attrName>
                                        </p:attrNameLst>
                                      </p:cBhvr>
                                      <p:tavLst>
                                        <p:tav tm="0">
                                          <p:val>
                                            <p:strVal val="#ppt_x"/>
                                          </p:val>
                                        </p:tav>
                                        <p:tav tm="100000">
                                          <p:val>
                                            <p:strVal val="#ppt_x"/>
                                          </p:val>
                                        </p:tav>
                                      </p:tavLst>
                                    </p:anim>
                                    <p:anim calcmode="lin" valueType="num">
                                      <p:cBhvr>
                                        <p:cTn id="99" dur="1000" fill="hold"/>
                                        <p:tgtEl>
                                          <p:spTgt spid="72"/>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73"/>
                                        </p:tgtEl>
                                        <p:attrNameLst>
                                          <p:attrName>style.visibility</p:attrName>
                                        </p:attrNameLst>
                                      </p:cBhvr>
                                      <p:to>
                                        <p:strVal val="visible"/>
                                      </p:to>
                                    </p:set>
                                    <p:animEffect transition="in" filter="fade">
                                      <p:cBhvr>
                                        <p:cTn id="102" dur="1000"/>
                                        <p:tgtEl>
                                          <p:spTgt spid="73"/>
                                        </p:tgtEl>
                                      </p:cBhvr>
                                    </p:animEffect>
                                    <p:anim calcmode="lin" valueType="num">
                                      <p:cBhvr>
                                        <p:cTn id="103" dur="1000" fill="hold"/>
                                        <p:tgtEl>
                                          <p:spTgt spid="73"/>
                                        </p:tgtEl>
                                        <p:attrNameLst>
                                          <p:attrName>ppt_x</p:attrName>
                                        </p:attrNameLst>
                                      </p:cBhvr>
                                      <p:tavLst>
                                        <p:tav tm="0">
                                          <p:val>
                                            <p:strVal val="#ppt_x"/>
                                          </p:val>
                                        </p:tav>
                                        <p:tav tm="100000">
                                          <p:val>
                                            <p:strVal val="#ppt_x"/>
                                          </p:val>
                                        </p:tav>
                                      </p:tavLst>
                                    </p:anim>
                                    <p:anim calcmode="lin" valueType="num">
                                      <p:cBhvr>
                                        <p:cTn id="104"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6" presetClass="emph" presetSubtype="0" fill="hold" grpId="1" nodeType="clickEffect">
                                  <p:stCondLst>
                                    <p:cond delay="750"/>
                                  </p:stCondLst>
                                  <p:childTnLst>
                                    <p:animEffect transition="out" filter="fade">
                                      <p:cBhvr>
                                        <p:cTn id="108" dur="500" tmFilter="0, 0; .2, .5; .8, .5; 1, 0"/>
                                        <p:tgtEl>
                                          <p:spTgt spid="71"/>
                                        </p:tgtEl>
                                      </p:cBhvr>
                                    </p:animEffect>
                                    <p:animScale>
                                      <p:cBhvr>
                                        <p:cTn id="109" dur="250" autoRev="1" fill="hold"/>
                                        <p:tgtEl>
                                          <p:spTgt spid="71"/>
                                        </p:tgtEl>
                                      </p:cBhvr>
                                      <p:by x="105000" y="105000"/>
                                    </p:animScale>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childTnLst>
                                    <p:set>
                                      <p:cBhvr>
                                        <p:cTn id="113"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P spid="54" grpId="0" animBg="1"/>
      <p:bldP spid="55" grpId="0" animBg="1"/>
      <p:bldP spid="56" grpId="0" animBg="1"/>
      <p:bldP spid="60" grpId="0" animBg="1"/>
      <p:bldP spid="61" grpId="0" animBg="1"/>
      <p:bldP spid="62" grpId="0" animBg="1"/>
      <p:bldP spid="63" grpId="0" animBg="1"/>
      <p:bldP spid="64" grpId="0"/>
      <p:bldP spid="68" grpId="0" animBg="1"/>
      <p:bldP spid="70" grpId="0" animBg="1"/>
      <p:bldP spid="71" grpId="0" animBg="1"/>
      <p:bldP spid="71" grpId="1" animBg="1"/>
      <p:bldP spid="72" grpId="0" animBg="1"/>
      <p:bldP spid="73"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投影片編號版面配置區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A79B9613-C31B-483A-9C80-915471BF0E97}" type="slidenum">
              <a:rPr lang="en-US" altLang="zh-TW"/>
              <a:pPr>
                <a:defRPr/>
              </a:pPr>
              <a:t>16</a:t>
            </a:fld>
            <a:endParaRPr lang="en-US" altLang="zh-TW" dirty="0"/>
          </a:p>
        </p:txBody>
      </p:sp>
      <p:sp>
        <p:nvSpPr>
          <p:cNvPr id="8" name="Rectangle 36"/>
          <p:cNvSpPr>
            <a:spLocks noChangeArrowheads="1"/>
          </p:cNvSpPr>
          <p:nvPr/>
        </p:nvSpPr>
        <p:spPr bwMode="auto">
          <a:xfrm>
            <a:off x="571500" y="476672"/>
            <a:ext cx="81769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kumimoji="1">
                <a:solidFill>
                  <a:schemeClr val="tx1"/>
                </a:solidFill>
                <a:latin typeface="Cambria" pitchFamily="18" charset="0"/>
                <a:ea typeface="新細明體" pitchFamily="18" charset="-120"/>
              </a:defRPr>
            </a:lvl1pPr>
            <a:lvl2pPr marL="742950" indent="-285750" eaLnBrk="0" hangingPunct="0">
              <a:defRPr kumimoji="1">
                <a:solidFill>
                  <a:schemeClr val="tx1"/>
                </a:solidFill>
                <a:latin typeface="Cambria" pitchFamily="18" charset="0"/>
                <a:ea typeface="新細明體" pitchFamily="18" charset="-120"/>
              </a:defRPr>
            </a:lvl2pPr>
            <a:lvl3pPr marL="1143000" indent="-228600" eaLnBrk="0" hangingPunct="0">
              <a:defRPr kumimoji="1">
                <a:solidFill>
                  <a:schemeClr val="tx1"/>
                </a:solidFill>
                <a:latin typeface="Cambria" pitchFamily="18" charset="0"/>
                <a:ea typeface="新細明體" pitchFamily="18" charset="-120"/>
              </a:defRPr>
            </a:lvl3pPr>
            <a:lvl4pPr marL="1600200" indent="-228600" eaLnBrk="0" hangingPunct="0">
              <a:defRPr kumimoji="1">
                <a:solidFill>
                  <a:schemeClr val="tx1"/>
                </a:solidFill>
                <a:latin typeface="Cambria" pitchFamily="18" charset="0"/>
                <a:ea typeface="新細明體" pitchFamily="18" charset="-120"/>
              </a:defRPr>
            </a:lvl4pPr>
            <a:lvl5pPr marL="2057400" indent="-228600" eaLnBrk="0" hangingPunct="0">
              <a:defRPr kumimoji="1">
                <a:solidFill>
                  <a:schemeClr val="tx1"/>
                </a:solidFill>
                <a:latin typeface="Cambr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mbr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mbr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mbr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mbria" pitchFamily="18" charset="0"/>
                <a:ea typeface="新細明體" pitchFamily="18" charset="-120"/>
              </a:defRPr>
            </a:lvl9pPr>
          </a:lstStyle>
          <a:p>
            <a:pPr eaLnBrk="1" hangingPunct="1"/>
            <a:r>
              <a:rPr kumimoji="0" lang="zh-TW" altLang="en-US" sz="2800" b="1" dirty="0">
                <a:solidFill>
                  <a:schemeClr val="tx2"/>
                </a:solidFill>
                <a:latin typeface="標楷體" pitchFamily="65" charset="-120"/>
                <a:ea typeface="標楷體" pitchFamily="65" charset="-120"/>
                <a:cs typeface="BiauKai"/>
              </a:rPr>
              <a:t>使用哪種表單？可否逕行核銷？</a:t>
            </a:r>
            <a:endParaRPr kumimoji="0" lang="en-US" altLang="zh-TW" sz="2800" b="1" dirty="0">
              <a:solidFill>
                <a:schemeClr val="tx2"/>
              </a:solidFill>
              <a:latin typeface="標楷體" pitchFamily="65" charset="-120"/>
              <a:ea typeface="標楷體" pitchFamily="65" charset="-120"/>
              <a:cs typeface="BiauKai"/>
            </a:endParaRPr>
          </a:p>
        </p:txBody>
      </p:sp>
      <p:graphicFrame>
        <p:nvGraphicFramePr>
          <p:cNvPr id="9" name="Group 58"/>
          <p:cNvGraphicFramePr>
            <a:graphicFrameLocks noGrp="1"/>
          </p:cNvGraphicFramePr>
          <p:nvPr>
            <p:extLst>
              <p:ext uri="{D42A27DB-BD31-4B8C-83A1-F6EECF244321}">
                <p14:modId xmlns:p14="http://schemas.microsoft.com/office/powerpoint/2010/main" val="1949631171"/>
              </p:ext>
            </p:extLst>
          </p:nvPr>
        </p:nvGraphicFramePr>
        <p:xfrm>
          <a:off x="571500" y="1172910"/>
          <a:ext cx="8032947" cy="4354701"/>
        </p:xfrm>
        <a:graphic>
          <a:graphicData uri="http://schemas.openxmlformats.org/drawingml/2006/table">
            <a:tbl>
              <a:tblPr firstRow="1" bandRow="1">
                <a:tableStyleId>{BC89EF96-8CEA-46FF-86C4-4CE0E7609802}</a:tableStyleId>
              </a:tblPr>
              <a:tblGrid>
                <a:gridCol w="393948">
                  <a:extLst>
                    <a:ext uri="{9D8B030D-6E8A-4147-A177-3AD203B41FA5}">
                      <a16:colId xmlns:a16="http://schemas.microsoft.com/office/drawing/2014/main" val="20000"/>
                    </a:ext>
                  </a:extLst>
                </a:gridCol>
                <a:gridCol w="387638">
                  <a:extLst>
                    <a:ext uri="{9D8B030D-6E8A-4147-A177-3AD203B41FA5}">
                      <a16:colId xmlns:a16="http://schemas.microsoft.com/office/drawing/2014/main" val="20001"/>
                    </a:ext>
                  </a:extLst>
                </a:gridCol>
                <a:gridCol w="2642850">
                  <a:extLst>
                    <a:ext uri="{9D8B030D-6E8A-4147-A177-3AD203B41FA5}">
                      <a16:colId xmlns:a16="http://schemas.microsoft.com/office/drawing/2014/main" val="20002"/>
                    </a:ext>
                  </a:extLst>
                </a:gridCol>
                <a:gridCol w="744083">
                  <a:extLst>
                    <a:ext uri="{9D8B030D-6E8A-4147-A177-3AD203B41FA5}">
                      <a16:colId xmlns:a16="http://schemas.microsoft.com/office/drawing/2014/main" val="20003"/>
                    </a:ext>
                  </a:extLst>
                </a:gridCol>
                <a:gridCol w="744083">
                  <a:extLst>
                    <a:ext uri="{9D8B030D-6E8A-4147-A177-3AD203B41FA5}">
                      <a16:colId xmlns:a16="http://schemas.microsoft.com/office/drawing/2014/main" val="20004"/>
                    </a:ext>
                  </a:extLst>
                </a:gridCol>
                <a:gridCol w="744083">
                  <a:extLst>
                    <a:ext uri="{9D8B030D-6E8A-4147-A177-3AD203B41FA5}">
                      <a16:colId xmlns:a16="http://schemas.microsoft.com/office/drawing/2014/main" val="20005"/>
                    </a:ext>
                  </a:extLst>
                </a:gridCol>
                <a:gridCol w="2376262">
                  <a:extLst>
                    <a:ext uri="{9D8B030D-6E8A-4147-A177-3AD203B41FA5}">
                      <a16:colId xmlns:a16="http://schemas.microsoft.com/office/drawing/2014/main" val="20006"/>
                    </a:ext>
                  </a:extLst>
                </a:gridCol>
              </a:tblGrid>
              <a:tr h="8826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u="none" strike="noStrike" kern="1200" cap="none" normalizeH="0" baseline="0" dirty="0">
                          <a:ln>
                            <a:noFill/>
                          </a:ln>
                          <a:effectLst/>
                          <a:latin typeface="標楷體" panose="03000509000000000000" pitchFamily="65" charset="-120"/>
                          <a:ea typeface="標楷體" panose="03000509000000000000" pitchFamily="65" charset="-120"/>
                        </a:rPr>
                        <a:t>支出</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u="none" strike="noStrike" kern="1200" cap="none" normalizeH="0" baseline="0" dirty="0">
                          <a:ln>
                            <a:noFill/>
                          </a:ln>
                          <a:effectLst/>
                          <a:latin typeface="標楷體" panose="03000509000000000000" pitchFamily="65" charset="-120"/>
                          <a:ea typeface="標楷體" panose="03000509000000000000" pitchFamily="65" charset="-120"/>
                        </a:rPr>
                        <a:t>類別</a:t>
                      </a:r>
                      <a:endParaRPr kumimoji="1" lang="zh-TW" altLang="en-US" sz="140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mn-cs"/>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u="none" strike="noStrike" cap="none" normalizeH="0" baseline="0" dirty="0">
                          <a:ln>
                            <a:noFill/>
                          </a:ln>
                          <a:effectLst/>
                          <a:latin typeface="標楷體" panose="03000509000000000000" pitchFamily="65" charset="-120"/>
                          <a:ea typeface="標楷體" panose="03000509000000000000" pitchFamily="65" charset="-120"/>
                        </a:rPr>
                        <a:t>經費</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u="none" strike="noStrike" cap="none" normalizeH="0" baseline="0" dirty="0">
                          <a:ln>
                            <a:noFill/>
                          </a:ln>
                          <a:effectLst/>
                          <a:latin typeface="標楷體" panose="03000509000000000000" pitchFamily="65" charset="-120"/>
                          <a:ea typeface="標楷體" panose="03000509000000000000" pitchFamily="65" charset="-120"/>
                        </a:rPr>
                        <a:t>來源</a:t>
                      </a:r>
                      <a:endParaRPr kumimoji="1" lang="zh-TW" altLang="en-US" sz="1400" b="1" i="0" u="none" strike="noStrike" cap="none" normalizeH="0" baseline="0" dirty="0">
                        <a:ln>
                          <a:noFill/>
                        </a:ln>
                        <a:solidFill>
                          <a:srgbClr val="003399"/>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u="none" strike="noStrike" cap="none" normalizeH="0" baseline="0" dirty="0">
                          <a:ln>
                            <a:noFill/>
                          </a:ln>
                          <a:effectLst/>
                          <a:latin typeface="標楷體" panose="03000509000000000000" pitchFamily="65" charset="-120"/>
                          <a:ea typeface="標楷體" panose="03000509000000000000" pitchFamily="65" charset="-120"/>
                        </a:rPr>
                        <a:t>預算項目</a:t>
                      </a:r>
                      <a:endParaRPr kumimoji="1" lang="zh-TW" altLang="en-US" sz="1400" b="1" i="0" u="none" strike="noStrike" cap="none" normalizeH="0" baseline="0" dirty="0">
                        <a:ln>
                          <a:noFill/>
                        </a:ln>
                        <a:solidFill>
                          <a:srgbClr val="003399"/>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u="none" strike="noStrike" cap="none" normalizeH="0" baseline="0" dirty="0">
                          <a:ln>
                            <a:noFill/>
                          </a:ln>
                          <a:effectLst/>
                          <a:latin typeface="標楷體" panose="03000509000000000000" pitchFamily="65" charset="-120"/>
                          <a:ea typeface="標楷體" panose="03000509000000000000" pitchFamily="65" charset="-120"/>
                        </a:rPr>
                        <a:t>採購</a:t>
                      </a:r>
                      <a:endParaRPr kumimoji="1" lang="en-US" altLang="zh-TW" sz="1400" u="none" strike="noStrike" cap="none" normalizeH="0" baseline="0" dirty="0">
                        <a:ln>
                          <a:noFill/>
                        </a:ln>
                        <a:effectLst/>
                        <a:latin typeface="標楷體" panose="03000509000000000000" pitchFamily="65" charset="-120"/>
                        <a:ea typeface="標楷體"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u="none" strike="noStrike" cap="none" normalizeH="0" baseline="0" dirty="0">
                          <a:ln>
                            <a:noFill/>
                          </a:ln>
                          <a:effectLst/>
                          <a:latin typeface="標楷體" panose="03000509000000000000" pitchFamily="65" charset="-120"/>
                          <a:ea typeface="標楷體" panose="03000509000000000000" pitchFamily="65" charset="-120"/>
                        </a:rPr>
                        <a:t>申請單</a:t>
                      </a:r>
                      <a:endParaRPr kumimoji="1" lang="zh-TW" altLang="en-US" sz="1400" b="1" i="0" u="none" strike="noStrike" cap="none" normalizeH="0" baseline="0" dirty="0">
                        <a:ln>
                          <a:noFill/>
                        </a:ln>
                        <a:solidFill>
                          <a:srgbClr val="003399"/>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u="none" strike="noStrike" cap="none" normalizeH="0" baseline="0" dirty="0">
                          <a:ln>
                            <a:noFill/>
                          </a:ln>
                          <a:effectLst/>
                          <a:latin typeface="標楷體" panose="03000509000000000000" pitchFamily="65" charset="-120"/>
                          <a:ea typeface="標楷體" panose="03000509000000000000" pitchFamily="65" charset="-120"/>
                        </a:rPr>
                        <a:t>費用</a:t>
                      </a:r>
                      <a:endParaRPr kumimoji="1" lang="en-US" altLang="zh-TW" sz="1400" u="none" strike="noStrike" cap="none" normalizeH="0" baseline="0" dirty="0">
                        <a:ln>
                          <a:noFill/>
                        </a:ln>
                        <a:effectLst/>
                        <a:latin typeface="標楷體" panose="03000509000000000000" pitchFamily="65" charset="-120"/>
                        <a:ea typeface="標楷體"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u="none" strike="noStrike" cap="none" normalizeH="0" baseline="0" dirty="0">
                          <a:ln>
                            <a:noFill/>
                          </a:ln>
                          <a:effectLst/>
                          <a:latin typeface="標楷體" panose="03000509000000000000" pitchFamily="65" charset="-120"/>
                          <a:ea typeface="標楷體" panose="03000509000000000000" pitchFamily="65" charset="-120"/>
                        </a:rPr>
                        <a:t>支出</a:t>
                      </a:r>
                      <a:endParaRPr kumimoji="1" lang="en-US" altLang="zh-TW" sz="1400" u="none" strike="noStrike" cap="none" normalizeH="0" baseline="0" dirty="0">
                        <a:ln>
                          <a:noFill/>
                        </a:ln>
                        <a:effectLst/>
                        <a:latin typeface="標楷體" panose="03000509000000000000" pitchFamily="65" charset="-120"/>
                        <a:ea typeface="標楷體"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u="none" strike="noStrike" cap="none" normalizeH="0" baseline="0" dirty="0">
                          <a:ln>
                            <a:noFill/>
                          </a:ln>
                          <a:effectLst/>
                          <a:latin typeface="標楷體" panose="03000509000000000000" pitchFamily="65" charset="-120"/>
                          <a:ea typeface="標楷體" panose="03000509000000000000" pitchFamily="65" charset="-120"/>
                        </a:rPr>
                        <a:t>申請單</a:t>
                      </a:r>
                      <a:endParaRPr kumimoji="1" lang="zh-TW" altLang="en-US" sz="1400" b="1" i="0" u="none" strike="noStrike" cap="none" normalizeH="0" baseline="0" dirty="0">
                        <a:ln>
                          <a:noFill/>
                        </a:ln>
                        <a:solidFill>
                          <a:srgbClr val="003399"/>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u="none" strike="noStrike" cap="none" normalizeH="0" baseline="0" dirty="0">
                          <a:ln>
                            <a:noFill/>
                          </a:ln>
                          <a:effectLst/>
                          <a:latin typeface="標楷體" panose="03000509000000000000" pitchFamily="65" charset="-120"/>
                          <a:ea typeface="標楷體" panose="03000509000000000000" pitchFamily="65" charset="-120"/>
                        </a:rPr>
                        <a:t>差旅單</a:t>
                      </a:r>
                      <a:endParaRPr kumimoji="1" lang="zh-TW" altLang="en-US" sz="1400" b="1" i="0" u="none" strike="noStrike" cap="none" normalizeH="0" baseline="0" dirty="0">
                        <a:ln>
                          <a:noFill/>
                        </a:ln>
                        <a:solidFill>
                          <a:srgbClr val="003399"/>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400" b="1"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mn-cs"/>
                        </a:rPr>
                        <a:t>可否逕行核銷</a:t>
                      </a:r>
                      <a:endParaRPr kumimoji="1" lang="en-US" altLang="zh-TW" sz="1400" b="1"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mn-cs"/>
                      </a:endParaRPr>
                    </a:p>
                  </a:txBody>
                  <a:tcPr marL="68580" marR="68580" marT="0" marB="0" anchor="ctr" horzOverflow="overflow"/>
                </a:tc>
                <a:extLst>
                  <a:ext uri="{0D108BD9-81ED-4DB2-BD59-A6C34878D82A}">
                    <a16:rowId xmlns:a16="http://schemas.microsoft.com/office/drawing/2014/main" val="10000"/>
                  </a:ext>
                </a:extLst>
              </a:tr>
              <a:tr h="882607">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u="none" strike="noStrike" cap="none" normalizeH="0" baseline="0" dirty="0">
                          <a:ln>
                            <a:noFill/>
                          </a:ln>
                          <a:effectLst/>
                          <a:latin typeface="標楷體" panose="03000509000000000000" pitchFamily="65" charset="-120"/>
                          <a:ea typeface="標楷體" panose="03000509000000000000" pitchFamily="65" charset="-120"/>
                        </a:rPr>
                        <a:t>資</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u="none" strike="noStrike" cap="none" normalizeH="0" baseline="0" dirty="0">
                          <a:ln>
                            <a:noFill/>
                          </a:ln>
                          <a:effectLst/>
                          <a:latin typeface="標楷體" panose="03000509000000000000" pitchFamily="65" charset="-120"/>
                          <a:ea typeface="標楷體" panose="03000509000000000000" pitchFamily="65" charset="-120"/>
                        </a:rPr>
                        <a:t>本</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u="none" strike="noStrike" cap="none" normalizeH="0" baseline="0" dirty="0">
                          <a:ln>
                            <a:noFill/>
                          </a:ln>
                          <a:effectLst/>
                          <a:latin typeface="標楷體" panose="03000509000000000000" pitchFamily="65" charset="-120"/>
                          <a:ea typeface="標楷體" panose="03000509000000000000" pitchFamily="65" charset="-120"/>
                        </a:rPr>
                        <a:t>門</a:t>
                      </a:r>
                      <a:endParaRPr kumimoji="1" lang="zh-TW" altLang="en-US" sz="1400" b="1" i="0" u="none" strike="noStrike" cap="none" normalizeH="0" baseline="0" dirty="0">
                        <a:ln>
                          <a:noFill/>
                        </a:ln>
                        <a:solidFill>
                          <a:srgbClr val="003399"/>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u="none" strike="noStrike" cap="none" normalizeH="0" baseline="0" dirty="0">
                          <a:ln>
                            <a:noFill/>
                          </a:ln>
                          <a:effectLst/>
                          <a:latin typeface="標楷體" panose="03000509000000000000" pitchFamily="65" charset="-120"/>
                          <a:ea typeface="標楷體" panose="03000509000000000000" pitchFamily="65" charset="-120"/>
                        </a:rPr>
                        <a:t>校內</a:t>
                      </a:r>
                      <a:endParaRPr kumimoji="1" lang="en-US" altLang="zh-TW" sz="1400" u="none" strike="noStrike" cap="none" normalizeH="0" baseline="0" dirty="0">
                        <a:ln>
                          <a:noFill/>
                        </a:ln>
                        <a:effectLst/>
                        <a:latin typeface="標楷體" panose="03000509000000000000" pitchFamily="65" charset="-120"/>
                        <a:ea typeface="標楷體"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u="none" strike="noStrike" cap="none" normalizeH="0" baseline="0" dirty="0">
                          <a:ln>
                            <a:noFill/>
                          </a:ln>
                          <a:effectLst/>
                          <a:latin typeface="標楷體" panose="03000509000000000000" pitchFamily="65" charset="-120"/>
                          <a:ea typeface="標楷體" panose="03000509000000000000" pitchFamily="65" charset="-120"/>
                        </a:rPr>
                        <a:t>經費</a:t>
                      </a:r>
                      <a:endParaRPr kumimoji="1" lang="zh-TW" altLang="en-US" sz="1400" b="1" i="0" u="none" strike="noStrike" cap="none" normalizeH="0" baseline="0" dirty="0">
                        <a:ln>
                          <a:noFill/>
                        </a:ln>
                        <a:solidFill>
                          <a:srgbClr val="003399"/>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1400" u="none" strike="noStrike" cap="none" normalizeH="0" baseline="0" dirty="0">
                          <a:ln>
                            <a:noFill/>
                          </a:ln>
                          <a:effectLst/>
                          <a:latin typeface="標楷體" panose="03000509000000000000" pitchFamily="65" charset="-120"/>
                          <a:ea typeface="標楷體" panose="03000509000000000000" pitchFamily="65" charset="-120"/>
                        </a:rPr>
                        <a:t>圖書</a:t>
                      </a:r>
                      <a:r>
                        <a:rPr kumimoji="1" lang="en-US" altLang="zh-TW" sz="1400" u="none" strike="noStrike" cap="none" normalizeH="0" baseline="0" dirty="0">
                          <a:ln>
                            <a:noFill/>
                          </a:ln>
                          <a:effectLst/>
                          <a:latin typeface="標楷體" panose="03000509000000000000" pitchFamily="65" charset="-120"/>
                          <a:ea typeface="標楷體" panose="03000509000000000000" pitchFamily="65" charset="-120"/>
                        </a:rPr>
                        <a:t>(</a:t>
                      </a:r>
                      <a:r>
                        <a:rPr kumimoji="1" lang="zh-TW" altLang="en-US" sz="1400" u="none" strike="noStrike" cap="none" normalizeH="0" baseline="0" dirty="0">
                          <a:ln>
                            <a:noFill/>
                          </a:ln>
                          <a:effectLst/>
                          <a:latin typeface="標楷體" panose="03000509000000000000" pitchFamily="65" charset="-120"/>
                          <a:ea typeface="標楷體" panose="03000509000000000000" pitchFamily="65" charset="-120"/>
                        </a:rPr>
                        <a:t>不論單價</a:t>
                      </a:r>
                      <a:r>
                        <a:rPr kumimoji="1" lang="en-US" altLang="zh-TW" sz="1400" u="none" strike="noStrike" cap="none" normalizeH="0" baseline="0" dirty="0">
                          <a:ln>
                            <a:noFill/>
                          </a:ln>
                          <a:effectLst/>
                          <a:latin typeface="標楷體" panose="03000509000000000000" pitchFamily="65" charset="-120"/>
                          <a:ea typeface="標楷體" panose="03000509000000000000" pitchFamily="65" charset="-120"/>
                        </a:rPr>
                        <a:t>)</a:t>
                      </a:r>
                      <a:r>
                        <a:rPr kumimoji="1" lang="zh-TW" altLang="en-US" sz="1400" u="none" strike="noStrike" cap="none" normalizeH="0" baseline="0" dirty="0">
                          <a:ln>
                            <a:noFill/>
                          </a:ln>
                          <a:effectLst/>
                          <a:latin typeface="標楷體" panose="03000509000000000000" pitchFamily="65" charset="-120"/>
                          <a:ea typeface="標楷體" panose="03000509000000000000" pitchFamily="65" charset="-120"/>
                        </a:rPr>
                        <a:t>及設備或</a:t>
                      </a:r>
                      <a:r>
                        <a:rPr kumimoji="1" lang="zh-TW" altLang="en-US" sz="140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mn-cs"/>
                        </a:rPr>
                        <a:t>單價未達一萬，但總價八萬元以上且</a:t>
                      </a:r>
                      <a:r>
                        <a:rPr kumimoji="1" lang="zh-TW" altLang="en-US" sz="1400" u="none" strike="noStrike" kern="1200" cap="none" normalizeH="0" baseline="0" dirty="0">
                          <a:ln>
                            <a:noFill/>
                          </a:ln>
                          <a:solidFill>
                            <a:srgbClr val="FF0000"/>
                          </a:solidFill>
                          <a:effectLst/>
                          <a:latin typeface="標楷體" panose="03000509000000000000" pitchFamily="65" charset="-120"/>
                          <a:ea typeface="標楷體" panose="03000509000000000000" pitchFamily="65" charset="-120"/>
                          <a:cs typeface="+mn-cs"/>
                        </a:rPr>
                        <a:t>耐用年限</a:t>
                      </a:r>
                      <a:r>
                        <a:rPr kumimoji="1" lang="en-US" altLang="zh-TW" sz="1400" u="sng" strike="noStrike" kern="1200" cap="none" normalizeH="0" baseline="0" dirty="0">
                          <a:ln>
                            <a:noFill/>
                          </a:ln>
                          <a:solidFill>
                            <a:srgbClr val="FF0000"/>
                          </a:solidFill>
                          <a:effectLst/>
                          <a:latin typeface="標楷體" panose="03000509000000000000" pitchFamily="65" charset="-120"/>
                          <a:ea typeface="標楷體" panose="03000509000000000000" pitchFamily="65" charset="-120"/>
                          <a:cs typeface="+mn-cs"/>
                        </a:rPr>
                        <a:t>2</a:t>
                      </a:r>
                      <a:r>
                        <a:rPr kumimoji="1" lang="zh-TW" altLang="en-US" sz="1400" u="sng" strike="noStrike" kern="1200" cap="none" normalizeH="0" baseline="0" dirty="0">
                          <a:ln>
                            <a:noFill/>
                          </a:ln>
                          <a:solidFill>
                            <a:srgbClr val="FF0000"/>
                          </a:solidFill>
                          <a:effectLst/>
                          <a:latin typeface="標楷體" panose="03000509000000000000" pitchFamily="65" charset="-120"/>
                          <a:ea typeface="標楷體" panose="03000509000000000000" pitchFamily="65" charset="-120"/>
                          <a:cs typeface="+mn-cs"/>
                        </a:rPr>
                        <a:t>年以上</a:t>
                      </a:r>
                      <a:endParaRPr kumimoji="1" lang="en-US" altLang="zh-TW" sz="1400" u="sng" strike="noStrike" kern="1200" cap="none" normalizeH="0" baseline="0" dirty="0">
                        <a:ln>
                          <a:noFill/>
                        </a:ln>
                        <a:solidFill>
                          <a:srgbClr val="FF0000"/>
                        </a:solidFill>
                        <a:effectLst/>
                        <a:latin typeface="標楷體" panose="03000509000000000000" pitchFamily="65" charset="-120"/>
                        <a:ea typeface="標楷體" panose="03000509000000000000" pitchFamily="65" charset="-120"/>
                        <a:cs typeface="+mn-cs"/>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zh-TW" sz="1400" u="none" strike="noStrike" cap="none" normalizeH="0" baseline="0" dirty="0">
                          <a:ln>
                            <a:noFill/>
                          </a:ln>
                          <a:effectLst/>
                          <a:latin typeface="標楷體" panose="03000509000000000000" pitchFamily="65" charset="-120"/>
                          <a:ea typeface="標楷體" panose="03000509000000000000" pitchFamily="65" charset="-120"/>
                        </a:rPr>
                        <a:t>◎</a:t>
                      </a:r>
                      <a:endParaRPr kumimoji="1" lang="zh-TW" altLang="zh-TW" sz="1400" b="1" i="0" u="none" strike="noStrike" cap="none" normalizeH="0" baseline="0" dirty="0">
                        <a:ln>
                          <a:noFill/>
                        </a:ln>
                        <a:solidFill>
                          <a:srgbClr val="003399"/>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zh-TW" sz="1400" b="1" i="0" u="none" strike="noStrike" cap="none" normalizeH="0" baseline="0" dirty="0">
                        <a:ln>
                          <a:noFill/>
                        </a:ln>
                        <a:solidFill>
                          <a:srgbClr val="003399"/>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zh-TW" sz="1400" b="1" i="0" u="none" strike="noStrike" cap="none" normalizeH="0" baseline="0" dirty="0">
                        <a:ln>
                          <a:noFill/>
                        </a:ln>
                        <a:solidFill>
                          <a:srgbClr val="003399"/>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tc>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400" b="1" u="none" strike="noStrike" kern="1200" cap="none" normalizeH="0" baseline="0" dirty="0">
                          <a:ln>
                            <a:noFill/>
                          </a:ln>
                          <a:solidFill>
                            <a:srgbClr val="0000FF"/>
                          </a:solidFill>
                          <a:effectLst/>
                          <a:latin typeface="標楷體" panose="03000509000000000000" pitchFamily="65" charset="-120"/>
                          <a:ea typeface="標楷體" panose="03000509000000000000" pitchFamily="65" charset="-120"/>
                          <a:cs typeface="+mn-cs"/>
                        </a:rPr>
                        <a:t>校內經費</a:t>
                      </a:r>
                      <a:endParaRPr kumimoji="1" lang="en-US" altLang="zh-TW" sz="1400" b="1" u="none" strike="noStrike" kern="1200" cap="none" normalizeH="0" baseline="0" dirty="0">
                        <a:ln>
                          <a:noFill/>
                        </a:ln>
                        <a:solidFill>
                          <a:srgbClr val="0000FF"/>
                        </a:solidFill>
                        <a:effectLst/>
                        <a:latin typeface="標楷體" panose="03000509000000000000" pitchFamily="65" charset="-120"/>
                        <a:ea typeface="標楷體" panose="03000509000000000000" pitchFamily="65" charset="-12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TW" sz="140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mn-cs"/>
                        </a:rPr>
                        <a:t>&lt;5</a:t>
                      </a:r>
                      <a:r>
                        <a:rPr kumimoji="1" lang="zh-TW" altLang="en-US" sz="140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mn-cs"/>
                        </a:rPr>
                        <a:t>萬 逕行核銷</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40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mn-cs"/>
                        </a:rPr>
                        <a:t>≧</a:t>
                      </a:r>
                      <a:r>
                        <a:rPr kumimoji="1" lang="en-US" altLang="zh-TW" sz="140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mn-cs"/>
                        </a:rPr>
                        <a:t>5</a:t>
                      </a:r>
                      <a:r>
                        <a:rPr kumimoji="1" lang="zh-TW" altLang="en-US" sz="140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mn-cs"/>
                        </a:rPr>
                        <a:t>萬 事前申請核准</a:t>
                      </a:r>
                      <a:endParaRPr kumimoji="1" lang="en-US" altLang="zh-TW" sz="140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zh-TW" sz="140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zh-TW" sz="140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400" b="1" u="none" strike="noStrike" kern="1200" cap="none" normalizeH="0" baseline="0" dirty="0">
                          <a:ln>
                            <a:noFill/>
                          </a:ln>
                          <a:solidFill>
                            <a:srgbClr val="0000FF"/>
                          </a:solidFill>
                          <a:effectLst/>
                          <a:latin typeface="標楷體" panose="03000509000000000000" pitchFamily="65" charset="-120"/>
                          <a:ea typeface="標楷體" panose="03000509000000000000" pitchFamily="65" charset="-120"/>
                          <a:cs typeface="+mn-cs"/>
                        </a:rPr>
                        <a:t>計畫經費</a:t>
                      </a:r>
                      <a:endParaRPr kumimoji="1" lang="en-US" altLang="zh-TW" sz="1400" b="1" u="none" strike="noStrike" kern="1200" cap="none" normalizeH="0" baseline="0" dirty="0">
                        <a:ln>
                          <a:noFill/>
                        </a:ln>
                        <a:solidFill>
                          <a:srgbClr val="0000FF"/>
                        </a:solidFill>
                        <a:effectLst/>
                        <a:latin typeface="標楷體" panose="03000509000000000000" pitchFamily="65" charset="-120"/>
                        <a:ea typeface="標楷體" panose="03000509000000000000" pitchFamily="65" charset="-12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TW" sz="140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mn-cs"/>
                        </a:rPr>
                        <a:t>&lt;15</a:t>
                      </a:r>
                      <a:r>
                        <a:rPr kumimoji="1" lang="zh-TW" altLang="en-US" sz="140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mn-cs"/>
                        </a:rPr>
                        <a:t>萬 逕行核銷</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40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mn-cs"/>
                        </a:rPr>
                        <a:t>≧</a:t>
                      </a:r>
                      <a:r>
                        <a:rPr kumimoji="1" lang="en-US" altLang="zh-TW" sz="140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mn-cs"/>
                        </a:rPr>
                        <a:t>15</a:t>
                      </a:r>
                      <a:r>
                        <a:rPr kumimoji="1" lang="zh-TW" altLang="en-US" sz="140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mn-cs"/>
                        </a:rPr>
                        <a:t>萬 事前申請核准</a:t>
                      </a:r>
                      <a:endParaRPr kumimoji="1" lang="en-US" altLang="zh-TW" sz="140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zh-TW" sz="140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mn-cs"/>
                      </a:endParaRPr>
                    </a:p>
                  </a:txBody>
                  <a:tcPr marL="68580" marR="68580" marT="0" marB="0" anchor="ctr" horzOverflow="overflow"/>
                </a:tc>
                <a:extLst>
                  <a:ext uri="{0D108BD9-81ED-4DB2-BD59-A6C34878D82A}">
                    <a16:rowId xmlns:a16="http://schemas.microsoft.com/office/drawing/2014/main" val="10001"/>
                  </a:ext>
                </a:extLst>
              </a:tr>
              <a:tr h="882607">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u="none" strike="noStrike" cap="none" normalizeH="0" baseline="0" dirty="0">
                          <a:ln>
                            <a:noFill/>
                          </a:ln>
                          <a:effectLst/>
                          <a:latin typeface="標楷體" panose="03000509000000000000" pitchFamily="65" charset="-120"/>
                          <a:ea typeface="標楷體" panose="03000509000000000000" pitchFamily="65" charset="-120"/>
                        </a:rPr>
                        <a:t>專案</a:t>
                      </a:r>
                      <a:endParaRPr kumimoji="1" lang="en-US" altLang="zh-TW" sz="1400" u="none" strike="noStrike" cap="none" normalizeH="0" baseline="0" dirty="0">
                        <a:ln>
                          <a:noFill/>
                        </a:ln>
                        <a:effectLst/>
                        <a:latin typeface="標楷體" panose="03000509000000000000" pitchFamily="65" charset="-120"/>
                        <a:ea typeface="標楷體"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u="none" strike="noStrike" cap="none" normalizeH="0" baseline="0" dirty="0">
                          <a:ln>
                            <a:noFill/>
                          </a:ln>
                          <a:effectLst/>
                          <a:latin typeface="標楷體" panose="03000509000000000000" pitchFamily="65" charset="-120"/>
                          <a:ea typeface="標楷體" panose="03000509000000000000" pitchFamily="65" charset="-120"/>
                        </a:rPr>
                        <a:t>計畫</a:t>
                      </a:r>
                      <a:endParaRPr kumimoji="1" lang="zh-TW" altLang="en-US" sz="1400" b="1" i="0" u="none" strike="noStrike" cap="none" normalizeH="0" baseline="0" dirty="0">
                        <a:ln>
                          <a:noFill/>
                        </a:ln>
                        <a:solidFill>
                          <a:srgbClr val="003399"/>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400" u="none" strike="noStrike" cap="none" normalizeH="0" baseline="0" dirty="0">
                          <a:ln>
                            <a:noFill/>
                          </a:ln>
                          <a:effectLst/>
                          <a:latin typeface="標楷體" panose="03000509000000000000" pitchFamily="65" charset="-120"/>
                          <a:ea typeface="標楷體" panose="03000509000000000000" pitchFamily="65" charset="-120"/>
                        </a:rPr>
                        <a:t>單價一萬元以上設備及圖書不論單價</a:t>
                      </a:r>
                      <a:r>
                        <a:rPr kumimoji="1" lang="zh-TW" altLang="zh-TW" sz="1400" u="none" strike="noStrike" cap="none" normalizeH="0" baseline="0" dirty="0">
                          <a:ln>
                            <a:noFill/>
                          </a:ln>
                          <a:effectLst/>
                          <a:latin typeface="標楷體" panose="03000509000000000000" pitchFamily="65" charset="-120"/>
                          <a:ea typeface="標楷體" panose="03000509000000000000" pitchFamily="65" charset="-120"/>
                        </a:rPr>
                        <a:t>【不可編列單價一萬元以下</a:t>
                      </a:r>
                      <a:r>
                        <a:rPr kumimoji="1" lang="zh-TW" altLang="en-US" sz="1400" u="none" strike="noStrike" cap="none" normalizeH="0" baseline="0" dirty="0">
                          <a:ln>
                            <a:noFill/>
                          </a:ln>
                          <a:effectLst/>
                          <a:latin typeface="標楷體" panose="03000509000000000000" pitchFamily="65" charset="-120"/>
                          <a:ea typeface="標楷體" panose="03000509000000000000" pitchFamily="65" charset="-120"/>
                        </a:rPr>
                        <a:t>設備</a:t>
                      </a:r>
                      <a:r>
                        <a:rPr kumimoji="1" lang="zh-TW" altLang="zh-TW" sz="1400" u="none" strike="noStrike" cap="none" normalizeH="0" baseline="0" dirty="0">
                          <a:ln>
                            <a:noFill/>
                          </a:ln>
                          <a:effectLst/>
                          <a:latin typeface="標楷體" panose="03000509000000000000" pitchFamily="65" charset="-120"/>
                          <a:ea typeface="標楷體" panose="03000509000000000000" pitchFamily="65" charset="-120"/>
                        </a:rPr>
                        <a:t>】</a:t>
                      </a:r>
                      <a:endParaRPr kumimoji="1" lang="zh-TW" altLang="zh-TW" sz="1400" b="1" i="0" u="none" strike="noStrike" cap="none" normalizeH="0" baseline="0" dirty="0">
                        <a:ln>
                          <a:noFill/>
                        </a:ln>
                        <a:solidFill>
                          <a:srgbClr val="003399"/>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zh-TW" sz="1400" u="none" strike="noStrike" cap="none" normalizeH="0" baseline="0" dirty="0">
                          <a:ln>
                            <a:noFill/>
                          </a:ln>
                          <a:effectLst/>
                          <a:latin typeface="標楷體" panose="03000509000000000000" pitchFamily="65" charset="-120"/>
                          <a:ea typeface="標楷體" panose="03000509000000000000" pitchFamily="65" charset="-120"/>
                        </a:rPr>
                        <a:t>◎</a:t>
                      </a:r>
                      <a:endParaRPr kumimoji="1" lang="zh-TW" altLang="zh-TW" sz="1400" b="1" i="0" u="none" strike="noStrike" cap="none" normalizeH="0" baseline="0" dirty="0">
                        <a:ln>
                          <a:noFill/>
                        </a:ln>
                        <a:solidFill>
                          <a:srgbClr val="003399"/>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zh-TW" sz="1400" b="1" i="0" u="none" strike="noStrike" cap="none" normalizeH="0" baseline="0" dirty="0">
                        <a:ln>
                          <a:noFill/>
                        </a:ln>
                        <a:solidFill>
                          <a:srgbClr val="003399"/>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zh-TW" sz="1400" b="1" i="0" u="none" strike="noStrike" cap="none" normalizeH="0" baseline="0" dirty="0">
                        <a:ln>
                          <a:noFill/>
                        </a:ln>
                        <a:solidFill>
                          <a:srgbClr val="003399"/>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zh-TW" sz="1400" b="1" i="0" u="none" strike="noStrike" cap="none" normalizeH="0" baseline="0" dirty="0">
                        <a:ln>
                          <a:noFill/>
                        </a:ln>
                        <a:solidFill>
                          <a:srgbClr val="003399"/>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tc>
                <a:extLst>
                  <a:ext uri="{0D108BD9-81ED-4DB2-BD59-A6C34878D82A}">
                    <a16:rowId xmlns:a16="http://schemas.microsoft.com/office/drawing/2014/main" val="10002"/>
                  </a:ext>
                </a:extLst>
              </a:tr>
              <a:tr h="628812">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u="none" strike="noStrike" cap="none" normalizeH="0" baseline="0" dirty="0">
                          <a:ln>
                            <a:noFill/>
                          </a:ln>
                          <a:effectLst/>
                          <a:latin typeface="標楷體" panose="03000509000000000000" pitchFamily="65" charset="-120"/>
                          <a:ea typeface="標楷體" panose="03000509000000000000" pitchFamily="65" charset="-120"/>
                        </a:rPr>
                        <a:t>經</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u="none" strike="noStrike" cap="none" normalizeH="0" baseline="0" dirty="0">
                          <a:ln>
                            <a:noFill/>
                          </a:ln>
                          <a:effectLst/>
                          <a:latin typeface="標楷體" panose="03000509000000000000" pitchFamily="65" charset="-120"/>
                          <a:ea typeface="標楷體" panose="03000509000000000000" pitchFamily="65" charset="-120"/>
                        </a:rPr>
                        <a:t>常</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u="none" strike="noStrike" cap="none" normalizeH="0" baseline="0" dirty="0">
                          <a:ln>
                            <a:noFill/>
                          </a:ln>
                          <a:effectLst/>
                          <a:latin typeface="標楷體" panose="03000509000000000000" pitchFamily="65" charset="-120"/>
                          <a:ea typeface="標楷體" panose="03000509000000000000" pitchFamily="65" charset="-120"/>
                        </a:rPr>
                        <a:t>門</a:t>
                      </a:r>
                      <a:endParaRPr kumimoji="1" lang="zh-TW" altLang="en-US" sz="1400" b="1" i="0" u="none" strike="noStrike" cap="none" normalizeH="0" baseline="0" dirty="0">
                        <a:ln>
                          <a:noFill/>
                        </a:ln>
                        <a:solidFill>
                          <a:srgbClr val="003399"/>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u="none" strike="noStrike" cap="none" normalizeH="0" baseline="0" dirty="0">
                          <a:ln>
                            <a:noFill/>
                          </a:ln>
                          <a:effectLst/>
                          <a:latin typeface="標楷體" panose="03000509000000000000" pitchFamily="65" charset="-120"/>
                          <a:ea typeface="標楷體" panose="03000509000000000000" pitchFamily="65" charset="-120"/>
                        </a:rPr>
                        <a:t>所有經費來源一致</a:t>
                      </a:r>
                      <a:endParaRPr kumimoji="1" lang="zh-TW" altLang="en-US" sz="1400" b="1" i="0" u="none" strike="noStrike" cap="none" normalizeH="0" baseline="0" dirty="0">
                        <a:ln>
                          <a:noFill/>
                        </a:ln>
                        <a:solidFill>
                          <a:srgbClr val="003399"/>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zh-TW" sz="1400" u="none" strike="noStrike" cap="none" normalizeH="0" baseline="0" dirty="0">
                          <a:ln>
                            <a:noFill/>
                          </a:ln>
                          <a:effectLst/>
                          <a:latin typeface="標楷體" panose="03000509000000000000" pitchFamily="65" charset="-120"/>
                          <a:ea typeface="標楷體" panose="03000509000000000000" pitchFamily="65" charset="-120"/>
                        </a:rPr>
                        <a:t>業務費</a:t>
                      </a:r>
                      <a:r>
                        <a:rPr kumimoji="1" lang="en-US" altLang="zh-TW" sz="1400" u="none" strike="noStrike" cap="none" normalizeH="0" baseline="0" dirty="0">
                          <a:ln>
                            <a:noFill/>
                          </a:ln>
                          <a:effectLst/>
                          <a:latin typeface="標楷體" panose="03000509000000000000" pitchFamily="65" charset="-120"/>
                          <a:ea typeface="標楷體" panose="03000509000000000000" pitchFamily="65" charset="-120"/>
                        </a:rPr>
                        <a:t>-</a:t>
                      </a:r>
                      <a:r>
                        <a:rPr kumimoji="1" lang="zh-TW" altLang="en-US" sz="1400" u="none" strike="noStrike" cap="none" normalizeH="0" baseline="0" dirty="0">
                          <a:ln>
                            <a:noFill/>
                          </a:ln>
                          <a:effectLst/>
                          <a:latin typeface="標楷體" panose="03000509000000000000" pitchFamily="65" charset="-120"/>
                          <a:ea typeface="標楷體" panose="03000509000000000000" pitchFamily="65" charset="-120"/>
                        </a:rPr>
                        <a:t>單價未達一萬元</a:t>
                      </a:r>
                      <a:r>
                        <a:rPr kumimoji="1" lang="zh-TW" altLang="en-US" sz="140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mn-cs"/>
                        </a:rPr>
                        <a:t>、總價八萬元以上但</a:t>
                      </a:r>
                      <a:r>
                        <a:rPr kumimoji="1" lang="zh-TW" altLang="en-US" sz="1400" u="none" strike="noStrike" kern="1200" cap="none" normalizeH="0" baseline="0" dirty="0">
                          <a:ln>
                            <a:noFill/>
                          </a:ln>
                          <a:solidFill>
                            <a:srgbClr val="FF0000"/>
                          </a:solidFill>
                          <a:effectLst/>
                          <a:latin typeface="標楷體" panose="03000509000000000000" pitchFamily="65" charset="-120"/>
                          <a:ea typeface="標楷體" panose="03000509000000000000" pitchFamily="65" charset="-120"/>
                          <a:cs typeface="+mn-cs"/>
                        </a:rPr>
                        <a:t>耐用年限</a:t>
                      </a:r>
                      <a:r>
                        <a:rPr kumimoji="1" lang="zh-TW" altLang="en-US" sz="1400" u="sng" strike="noStrike" kern="1200" cap="none" normalizeH="0" baseline="0" dirty="0">
                          <a:ln>
                            <a:noFill/>
                          </a:ln>
                          <a:solidFill>
                            <a:srgbClr val="FF0000"/>
                          </a:solidFill>
                          <a:effectLst/>
                          <a:latin typeface="標楷體" panose="03000509000000000000" pitchFamily="65" charset="-120"/>
                          <a:ea typeface="標楷體" panose="03000509000000000000" pitchFamily="65" charset="-120"/>
                          <a:cs typeface="+mn-cs"/>
                        </a:rPr>
                        <a:t>未達</a:t>
                      </a:r>
                      <a:r>
                        <a:rPr kumimoji="1" lang="en-US" altLang="zh-TW" sz="1400" u="sng" strike="noStrike" kern="1200" cap="none" normalizeH="0" baseline="0" dirty="0">
                          <a:ln>
                            <a:noFill/>
                          </a:ln>
                          <a:solidFill>
                            <a:srgbClr val="FF0000"/>
                          </a:solidFill>
                          <a:effectLst/>
                          <a:latin typeface="標楷體" panose="03000509000000000000" pitchFamily="65" charset="-120"/>
                          <a:ea typeface="標楷體" panose="03000509000000000000" pitchFamily="65" charset="-120"/>
                          <a:cs typeface="+mn-cs"/>
                        </a:rPr>
                        <a:t>2</a:t>
                      </a:r>
                      <a:r>
                        <a:rPr kumimoji="1" lang="zh-TW" altLang="en-US" sz="1400" u="sng" strike="noStrike" kern="1200" cap="none" normalizeH="0" baseline="0" dirty="0">
                          <a:ln>
                            <a:noFill/>
                          </a:ln>
                          <a:solidFill>
                            <a:srgbClr val="FF0000"/>
                          </a:solidFill>
                          <a:effectLst/>
                          <a:latin typeface="標楷體" panose="03000509000000000000" pitchFamily="65" charset="-120"/>
                          <a:ea typeface="標楷體" panose="03000509000000000000" pitchFamily="65" charset="-120"/>
                          <a:cs typeface="+mn-cs"/>
                        </a:rPr>
                        <a:t>年</a:t>
                      </a:r>
                      <a:endParaRPr kumimoji="1" lang="zh-TW" altLang="zh-TW" sz="1400" b="1" i="0" u="sng"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zh-TW" sz="1400" b="1" i="0" u="none" strike="noStrike" cap="none" normalizeH="0" baseline="0" dirty="0">
                        <a:ln>
                          <a:noFill/>
                        </a:ln>
                        <a:solidFill>
                          <a:srgbClr val="003399"/>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zh-TW" sz="1400" u="none" strike="noStrike" cap="none" normalizeH="0" baseline="0" dirty="0">
                          <a:ln>
                            <a:noFill/>
                          </a:ln>
                          <a:effectLst/>
                          <a:latin typeface="標楷體" panose="03000509000000000000" pitchFamily="65" charset="-120"/>
                          <a:ea typeface="標楷體" panose="03000509000000000000" pitchFamily="65" charset="-120"/>
                        </a:rPr>
                        <a:t>◎</a:t>
                      </a:r>
                      <a:endParaRPr kumimoji="1" lang="zh-TW" altLang="zh-TW" sz="1400" b="1" i="0" u="none" strike="noStrike" cap="none" normalizeH="0" baseline="0" dirty="0">
                        <a:ln>
                          <a:noFill/>
                        </a:ln>
                        <a:solidFill>
                          <a:srgbClr val="003399"/>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zh-TW" sz="1400" b="1" i="0" u="none" strike="noStrike" cap="none" normalizeH="0" baseline="0" dirty="0">
                        <a:ln>
                          <a:noFill/>
                        </a:ln>
                        <a:solidFill>
                          <a:srgbClr val="003399"/>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zh-TW" sz="1400" b="1" i="0" u="none" strike="noStrike" cap="none" normalizeH="0" baseline="0" dirty="0">
                        <a:ln>
                          <a:noFill/>
                        </a:ln>
                        <a:solidFill>
                          <a:srgbClr val="003399"/>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tc>
                <a:extLst>
                  <a:ext uri="{0D108BD9-81ED-4DB2-BD59-A6C34878D82A}">
                    <a16:rowId xmlns:a16="http://schemas.microsoft.com/office/drawing/2014/main" val="10003"/>
                  </a:ext>
                </a:extLst>
              </a:tr>
              <a:tr h="445280">
                <a:tc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400" u="none" strike="noStrike" cap="none" normalizeH="0" baseline="0" dirty="0">
                          <a:ln>
                            <a:noFill/>
                          </a:ln>
                          <a:effectLst/>
                          <a:latin typeface="標楷體" panose="03000509000000000000" pitchFamily="65" charset="-120"/>
                          <a:ea typeface="標楷體" panose="03000509000000000000" pitchFamily="65" charset="-120"/>
                        </a:rPr>
                        <a:t>人事費、食材費等業務費</a:t>
                      </a:r>
                      <a:endParaRPr kumimoji="1" lang="zh-TW" altLang="en-US" sz="1400" b="1" i="0" u="none" strike="noStrike" cap="none" normalizeH="0" baseline="0" dirty="0">
                        <a:ln>
                          <a:noFill/>
                        </a:ln>
                        <a:solidFill>
                          <a:srgbClr val="003399"/>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zh-TW" sz="1400" b="1" i="0" u="none" strike="noStrike" cap="none" normalizeH="0" baseline="0" dirty="0">
                        <a:ln>
                          <a:noFill/>
                        </a:ln>
                        <a:solidFill>
                          <a:srgbClr val="003399"/>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zh-TW" sz="1400" u="none" strike="noStrike" cap="none" normalizeH="0" baseline="0" dirty="0">
                          <a:ln>
                            <a:noFill/>
                          </a:ln>
                          <a:effectLst/>
                          <a:latin typeface="標楷體" panose="03000509000000000000" pitchFamily="65" charset="-120"/>
                          <a:ea typeface="標楷體" panose="03000509000000000000" pitchFamily="65" charset="-120"/>
                        </a:rPr>
                        <a:t>◎</a:t>
                      </a:r>
                      <a:endParaRPr kumimoji="1" lang="zh-TW" altLang="zh-TW" sz="1400" b="1" i="0" u="none" strike="noStrike" cap="none" normalizeH="0" baseline="0" dirty="0">
                        <a:ln>
                          <a:noFill/>
                        </a:ln>
                        <a:solidFill>
                          <a:srgbClr val="003399"/>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zh-TW" sz="1400" b="1" i="0" u="none" strike="noStrike" cap="none" normalizeH="0" baseline="0" dirty="0">
                        <a:ln>
                          <a:noFill/>
                        </a:ln>
                        <a:solidFill>
                          <a:srgbClr val="003399"/>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zh-TW" sz="1400" b="1" i="0" u="none" strike="noStrike" cap="none" normalizeH="0" baseline="0" dirty="0">
                        <a:ln>
                          <a:noFill/>
                        </a:ln>
                        <a:solidFill>
                          <a:srgbClr val="003399"/>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tc>
                <a:extLst>
                  <a:ext uri="{0D108BD9-81ED-4DB2-BD59-A6C34878D82A}">
                    <a16:rowId xmlns:a16="http://schemas.microsoft.com/office/drawing/2014/main" val="10004"/>
                  </a:ext>
                </a:extLst>
              </a:tr>
              <a:tr h="441303">
                <a:tc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400" u="none" strike="noStrike" cap="none" normalizeH="0" baseline="0" dirty="0">
                          <a:ln>
                            <a:noFill/>
                          </a:ln>
                          <a:effectLst/>
                          <a:latin typeface="標楷體" panose="03000509000000000000" pitchFamily="65" charset="-120"/>
                          <a:ea typeface="標楷體" panose="03000509000000000000" pitchFamily="65" charset="-120"/>
                        </a:rPr>
                        <a:t>差旅費</a:t>
                      </a:r>
                      <a:endParaRPr kumimoji="1" lang="zh-TW" altLang="en-US" sz="1400" b="1" i="0" u="none" strike="noStrike" cap="none" normalizeH="0" baseline="0" dirty="0">
                        <a:ln>
                          <a:noFill/>
                        </a:ln>
                        <a:solidFill>
                          <a:srgbClr val="003399"/>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zh-TW" sz="1400" b="1" i="0" u="none" strike="noStrike" cap="none" normalizeH="0" baseline="0" dirty="0">
                        <a:ln>
                          <a:noFill/>
                        </a:ln>
                        <a:solidFill>
                          <a:srgbClr val="003399"/>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zh-TW" sz="1400" b="1" i="0" u="none" strike="noStrike" cap="none" normalizeH="0" baseline="0" dirty="0">
                        <a:ln>
                          <a:noFill/>
                        </a:ln>
                        <a:solidFill>
                          <a:srgbClr val="003399"/>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zh-TW" sz="1400" u="none" strike="noStrike" cap="none" normalizeH="0" baseline="0" dirty="0">
                          <a:ln>
                            <a:noFill/>
                          </a:ln>
                          <a:effectLst/>
                          <a:latin typeface="標楷體" panose="03000509000000000000" pitchFamily="65" charset="-120"/>
                          <a:ea typeface="標楷體" panose="03000509000000000000" pitchFamily="65" charset="-120"/>
                        </a:rPr>
                        <a:t>◎</a:t>
                      </a:r>
                      <a:endParaRPr kumimoji="1" lang="zh-TW" altLang="zh-TW" sz="1400" b="1" i="0" u="none" strike="noStrike" cap="none" normalizeH="0" baseline="0" dirty="0">
                        <a:ln>
                          <a:noFill/>
                        </a:ln>
                        <a:solidFill>
                          <a:srgbClr val="003399"/>
                        </a:solidFill>
                        <a:effectLst/>
                        <a:latin typeface="標楷體" panose="03000509000000000000" pitchFamily="65" charset="-120"/>
                        <a:ea typeface="標楷體" panose="03000509000000000000"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zh-TW" sz="1400" b="1" i="0" u="none" strike="noStrike" cap="none" normalizeH="0" baseline="0" dirty="0">
                        <a:ln>
                          <a:noFill/>
                        </a:ln>
                        <a:solidFill>
                          <a:srgbClr val="003399"/>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400" u="none" strike="noStrike" cap="none" normalizeH="0" baseline="0" dirty="0">
                          <a:ln>
                            <a:noFill/>
                          </a:ln>
                          <a:effectLst/>
                          <a:latin typeface="標楷體" panose="03000509000000000000" pitchFamily="65" charset="-120"/>
                          <a:ea typeface="標楷體" panose="03000509000000000000" pitchFamily="65" charset="-120"/>
                        </a:rPr>
                        <a:t>逕行</a:t>
                      </a:r>
                    </a:p>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400" u="none" strike="noStrike" cap="none" normalizeH="0" baseline="0" dirty="0">
                          <a:ln>
                            <a:noFill/>
                          </a:ln>
                          <a:effectLst/>
                          <a:latin typeface="標楷體" panose="03000509000000000000" pitchFamily="65" charset="-120"/>
                          <a:ea typeface="標楷體" panose="03000509000000000000" pitchFamily="65" charset="-120"/>
                        </a:rPr>
                        <a:t>核銷</a:t>
                      </a:r>
                      <a:endParaRPr kumimoji="1" lang="zh-TW" altLang="en-US" sz="1400" b="0" i="0" u="none" strike="noStrike" kern="1200" cap="none" normalizeH="0" baseline="0" dirty="0">
                        <a:ln>
                          <a:noFill/>
                        </a:ln>
                        <a:solidFill>
                          <a:srgbClr val="339933"/>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tc>
                <a:extLst>
                  <a:ext uri="{0D108BD9-81ED-4DB2-BD59-A6C34878D82A}">
                    <a16:rowId xmlns:a16="http://schemas.microsoft.com/office/drawing/2014/main" val="10005"/>
                  </a:ext>
                </a:extLst>
              </a:tr>
            </a:tbl>
          </a:graphicData>
        </a:graphic>
      </p:graphicFrame>
      <p:sp>
        <p:nvSpPr>
          <p:cNvPr id="10" name="矩形 9"/>
          <p:cNvSpPr/>
          <p:nvPr/>
        </p:nvSpPr>
        <p:spPr>
          <a:xfrm>
            <a:off x="698578" y="5661248"/>
            <a:ext cx="7761854" cy="792088"/>
          </a:xfrm>
          <a:prstGeom prst="rect">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8000" lvl="1"/>
            <a:r>
              <a:rPr lang="zh-TW" altLang="en-US" sz="2000" dirty="0">
                <a:solidFill>
                  <a:schemeClr val="tx1"/>
                </a:solidFill>
                <a:latin typeface="標楷體" panose="03000509000000000000" pitchFamily="65" charset="-120"/>
                <a:ea typeface="標楷體" panose="03000509000000000000" pitchFamily="65" charset="-120"/>
              </a:rPr>
              <a:t>單價一萬元以上</a:t>
            </a:r>
            <a:r>
              <a:rPr lang="zh-TW" altLang="en-US" sz="2000" b="1" u="sng" dirty="0">
                <a:solidFill>
                  <a:srgbClr val="FF0000"/>
                </a:solidFill>
                <a:latin typeface="標楷體" panose="03000509000000000000" pitchFamily="65" charset="-120"/>
                <a:ea typeface="標楷體" panose="03000509000000000000" pitchFamily="65" charset="-120"/>
              </a:rPr>
              <a:t>耗材</a:t>
            </a:r>
            <a:r>
              <a:rPr lang="zh-TW" altLang="en-US" sz="2000" dirty="0">
                <a:solidFill>
                  <a:schemeClr val="tx1"/>
                </a:solidFill>
                <a:latin typeface="標楷體" panose="03000509000000000000" pitchFamily="65" charset="-120"/>
                <a:ea typeface="標楷體" panose="03000509000000000000" pitchFamily="65" charset="-120"/>
              </a:rPr>
              <a:t>須會簽納管組判定是否為資本門！</a:t>
            </a:r>
            <a:endParaRPr lang="en-US" altLang="zh-TW" sz="2000" dirty="0">
              <a:solidFill>
                <a:schemeClr val="tx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55735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3" descr="C:\Documents and Settings\Hrtbrkone\Local Settings\Temporary Internet Files\Content.IE5\7G2ITFLJ\MC900279110[1].wmf">
            <a:hlinkHover r:id="" action="ppaction://hlinkshowjump?jump=nextslide"/>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575801"/>
            <a:ext cx="835546" cy="682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pPr fontAlgn="auto">
              <a:spcAft>
                <a:spcPts val="0"/>
              </a:spcAft>
              <a:defRPr/>
            </a:pPr>
            <a:r>
              <a:rPr lang="zh-TW" altLang="en-US" sz="2000" b="1" dirty="0">
                <a:solidFill>
                  <a:schemeClr val="tx1"/>
                </a:solidFill>
                <a:latin typeface="標楷體" pitchFamily="65" charset="-120"/>
                <a:ea typeface="標楷體" pitchFamily="65" charset="-120"/>
              </a:rPr>
              <a:t>國科會</a:t>
            </a:r>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1402720"/>
            <a:ext cx="7149600" cy="4762584"/>
          </a:xfrm>
          <a:prstGeom prst="rect">
            <a:avLst/>
          </a:prstGeom>
        </p:spPr>
      </p:pic>
      <p:sp>
        <p:nvSpPr>
          <p:cNvPr id="2" name="投影片編號版面配置區 1">
            <a:extLst>
              <a:ext uri="{FF2B5EF4-FFF2-40B4-BE49-F238E27FC236}">
                <a16:creationId xmlns:a16="http://schemas.microsoft.com/office/drawing/2014/main" id="{17BD85DD-9724-4CFE-AAAF-C0DFA89C2DED}"/>
              </a:ext>
            </a:extLst>
          </p:cNvPr>
          <p:cNvSpPr>
            <a:spLocks noGrp="1"/>
          </p:cNvSpPr>
          <p:nvPr>
            <p:ph type="sldNum" sz="quarter" idx="12"/>
          </p:nvPr>
        </p:nvSpPr>
        <p:spPr/>
        <p:txBody>
          <a:bodyPr/>
          <a:lstStyle/>
          <a:p>
            <a:pPr>
              <a:defRPr/>
            </a:pPr>
            <a:fld id="{FA023A8E-6F63-491D-8C89-BE1AD999F6B4}" type="slidenum">
              <a:rPr lang="zh-TW" altLang="en-US" smtClean="0"/>
              <a:pPr>
                <a:defRPr/>
              </a:pPr>
              <a:t>17</a:t>
            </a:fld>
            <a:endParaRPr lang="zh-TW" altLang="en-US"/>
          </a:p>
        </p:txBody>
      </p:sp>
    </p:spTree>
    <p:extLst>
      <p:ext uri="{BB962C8B-B14F-4D97-AF65-F5344CB8AC3E}">
        <p14:creationId xmlns:p14="http://schemas.microsoft.com/office/powerpoint/2010/main" val="424987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資料庫圖表 5"/>
          <p:cNvGraphicFramePr/>
          <p:nvPr>
            <p:extLst>
              <p:ext uri="{D42A27DB-BD31-4B8C-83A1-F6EECF244321}">
                <p14:modId xmlns:p14="http://schemas.microsoft.com/office/powerpoint/2010/main" val="1625749954"/>
              </p:ext>
            </p:extLst>
          </p:nvPr>
        </p:nvGraphicFramePr>
        <p:xfrm>
          <a:off x="755576" y="1324992"/>
          <a:ext cx="6624736" cy="4480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群組 9"/>
          <p:cNvGrpSpPr/>
          <p:nvPr/>
        </p:nvGrpSpPr>
        <p:grpSpPr>
          <a:xfrm>
            <a:off x="7676612" y="1705264"/>
            <a:ext cx="1287876" cy="643616"/>
            <a:chOff x="3904" y="3743216"/>
            <a:chExt cx="1965683" cy="990680"/>
          </a:xfrm>
          <a:solidFill>
            <a:srgbClr val="FFFF99"/>
          </a:solidFill>
        </p:grpSpPr>
        <p:sp>
          <p:nvSpPr>
            <p:cNvPr id="11" name="圓角矩形 10"/>
            <p:cNvSpPr/>
            <p:nvPr/>
          </p:nvSpPr>
          <p:spPr>
            <a:xfrm>
              <a:off x="3904" y="3743216"/>
              <a:ext cx="1965683" cy="990680"/>
            </a:xfrm>
            <a:prstGeom prst="roundRect">
              <a:avLst/>
            </a:prstGeom>
          </p:spPr>
          <p:style>
            <a:lnRef idx="2">
              <a:schemeClr val="accent2"/>
            </a:lnRef>
            <a:fillRef idx="1">
              <a:schemeClr val="lt1"/>
            </a:fillRef>
            <a:effectRef idx="0">
              <a:schemeClr val="accent2"/>
            </a:effectRef>
            <a:fontRef idx="minor">
              <a:schemeClr val="dk1"/>
            </a:fontRef>
          </p:style>
        </p:sp>
        <p:sp>
          <p:nvSpPr>
            <p:cNvPr id="12" name="圓角矩形 4"/>
            <p:cNvSpPr/>
            <p:nvPr/>
          </p:nvSpPr>
          <p:spPr>
            <a:xfrm>
              <a:off x="52265" y="3791577"/>
              <a:ext cx="1868961" cy="893958"/>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zh-TW" altLang="en-US" sz="2000" kern="1200" dirty="0">
                  <a:latin typeface="標楷體" panose="03000509000000000000" pitchFamily="65" charset="-120"/>
                  <a:ea typeface="標楷體" panose="03000509000000000000" pitchFamily="65" charset="-120"/>
                </a:rPr>
                <a:t>費字單</a:t>
              </a:r>
            </a:p>
          </p:txBody>
        </p:sp>
      </p:grpSp>
      <p:grpSp>
        <p:nvGrpSpPr>
          <p:cNvPr id="14" name="群組 13"/>
          <p:cNvGrpSpPr/>
          <p:nvPr/>
        </p:nvGrpSpPr>
        <p:grpSpPr>
          <a:xfrm>
            <a:off x="7676612" y="2996952"/>
            <a:ext cx="1287876" cy="643616"/>
            <a:chOff x="3904" y="3743216"/>
            <a:chExt cx="1965683" cy="990680"/>
          </a:xfrm>
          <a:solidFill>
            <a:srgbClr val="FFFF99"/>
          </a:solidFill>
        </p:grpSpPr>
        <p:sp>
          <p:nvSpPr>
            <p:cNvPr id="15" name="圓角矩形 14"/>
            <p:cNvSpPr/>
            <p:nvPr/>
          </p:nvSpPr>
          <p:spPr>
            <a:xfrm>
              <a:off x="3904" y="3743216"/>
              <a:ext cx="1965683" cy="990680"/>
            </a:xfrm>
            <a:prstGeom prst="roundRect">
              <a:avLst/>
            </a:prstGeom>
          </p:spPr>
          <p:style>
            <a:lnRef idx="2">
              <a:schemeClr val="accent3"/>
            </a:lnRef>
            <a:fillRef idx="1">
              <a:schemeClr val="lt1"/>
            </a:fillRef>
            <a:effectRef idx="0">
              <a:schemeClr val="accent3"/>
            </a:effectRef>
            <a:fontRef idx="minor">
              <a:schemeClr val="dk1"/>
            </a:fontRef>
          </p:style>
        </p:sp>
        <p:sp>
          <p:nvSpPr>
            <p:cNvPr id="16" name="圓角矩形 4"/>
            <p:cNvSpPr/>
            <p:nvPr/>
          </p:nvSpPr>
          <p:spPr>
            <a:xfrm>
              <a:off x="52265" y="3791577"/>
              <a:ext cx="1868961" cy="893958"/>
            </a:xfrm>
            <a:prstGeom prst="rect">
              <a:avLst/>
            </a:prstGeom>
          </p:spPr>
          <p:style>
            <a:lnRef idx="2">
              <a:schemeClr val="accent3"/>
            </a:lnRef>
            <a:fillRef idx="1">
              <a:schemeClr val="lt1"/>
            </a:fillRef>
            <a:effectRef idx="0">
              <a:schemeClr val="accent3"/>
            </a:effectRef>
            <a:fontRef idx="minor">
              <a:schemeClr val="dk1"/>
            </a:fontRef>
          </p:style>
          <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zh-TW" altLang="en-US" sz="2000" kern="1200" dirty="0">
                  <a:latin typeface="標楷體" panose="03000509000000000000" pitchFamily="65" charset="-120"/>
                  <a:ea typeface="標楷體" panose="03000509000000000000" pitchFamily="65" charset="-120"/>
                </a:rPr>
                <a:t>採購單</a:t>
              </a:r>
            </a:p>
          </p:txBody>
        </p:sp>
      </p:grpSp>
      <p:grpSp>
        <p:nvGrpSpPr>
          <p:cNvPr id="17" name="群組 16"/>
          <p:cNvGrpSpPr/>
          <p:nvPr/>
        </p:nvGrpSpPr>
        <p:grpSpPr>
          <a:xfrm>
            <a:off x="7676612" y="4005064"/>
            <a:ext cx="1287876" cy="643616"/>
            <a:chOff x="3904" y="3743216"/>
            <a:chExt cx="1965683" cy="990680"/>
          </a:xfrm>
          <a:solidFill>
            <a:srgbClr val="FFFF99"/>
          </a:solidFill>
        </p:grpSpPr>
        <p:sp>
          <p:nvSpPr>
            <p:cNvPr id="18" name="圓角矩形 17"/>
            <p:cNvSpPr/>
            <p:nvPr/>
          </p:nvSpPr>
          <p:spPr>
            <a:xfrm>
              <a:off x="3904" y="3743216"/>
              <a:ext cx="1965683" cy="990680"/>
            </a:xfrm>
            <a:prstGeom prst="roundRect">
              <a:avLst/>
            </a:prstGeom>
          </p:spPr>
          <p:style>
            <a:lnRef idx="2">
              <a:schemeClr val="accent4"/>
            </a:lnRef>
            <a:fillRef idx="1">
              <a:schemeClr val="lt1"/>
            </a:fillRef>
            <a:effectRef idx="0">
              <a:schemeClr val="accent4"/>
            </a:effectRef>
            <a:fontRef idx="minor">
              <a:schemeClr val="dk1"/>
            </a:fontRef>
          </p:style>
        </p:sp>
        <p:sp>
          <p:nvSpPr>
            <p:cNvPr id="19" name="圓角矩形 4"/>
            <p:cNvSpPr/>
            <p:nvPr/>
          </p:nvSpPr>
          <p:spPr>
            <a:xfrm>
              <a:off x="52265" y="3791577"/>
              <a:ext cx="1868961" cy="893958"/>
            </a:xfrm>
            <a:prstGeom prst="rect">
              <a:avLst/>
            </a:prstGeom>
          </p:spPr>
          <p:style>
            <a:lnRef idx="2">
              <a:schemeClr val="accent4"/>
            </a:lnRef>
            <a:fillRef idx="1">
              <a:schemeClr val="lt1"/>
            </a:fillRef>
            <a:effectRef idx="0">
              <a:schemeClr val="accent4"/>
            </a:effectRef>
            <a:fontRef idx="minor">
              <a:schemeClr val="dk1"/>
            </a:fontRef>
          </p:style>
          <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zh-TW" altLang="en-US" sz="2000" dirty="0">
                  <a:latin typeface="標楷體" panose="03000509000000000000" pitchFamily="65" charset="-120"/>
                  <a:ea typeface="標楷體" panose="03000509000000000000" pitchFamily="65" charset="-120"/>
                </a:rPr>
                <a:t>差旅</a:t>
              </a:r>
              <a:r>
                <a:rPr lang="zh-TW" altLang="en-US" sz="2000" kern="1200" dirty="0">
                  <a:latin typeface="標楷體" panose="03000509000000000000" pitchFamily="65" charset="-120"/>
                  <a:ea typeface="標楷體" panose="03000509000000000000" pitchFamily="65" charset="-120"/>
                </a:rPr>
                <a:t>單</a:t>
              </a:r>
            </a:p>
          </p:txBody>
        </p:sp>
      </p:grpSp>
      <p:sp>
        <p:nvSpPr>
          <p:cNvPr id="20" name="向右箭號 19"/>
          <p:cNvSpPr/>
          <p:nvPr/>
        </p:nvSpPr>
        <p:spPr>
          <a:xfrm>
            <a:off x="7308304" y="1916832"/>
            <a:ext cx="288032" cy="21602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21" name="向右箭號 20"/>
          <p:cNvSpPr/>
          <p:nvPr/>
        </p:nvSpPr>
        <p:spPr>
          <a:xfrm>
            <a:off x="7308304" y="3208520"/>
            <a:ext cx="288032" cy="216024"/>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22" name="向右箭號 21"/>
          <p:cNvSpPr/>
          <p:nvPr/>
        </p:nvSpPr>
        <p:spPr>
          <a:xfrm>
            <a:off x="7308304" y="4221088"/>
            <a:ext cx="288032" cy="216024"/>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29" name="上-下雙向箭號 28"/>
          <p:cNvSpPr/>
          <p:nvPr/>
        </p:nvSpPr>
        <p:spPr>
          <a:xfrm>
            <a:off x="179512" y="1844824"/>
            <a:ext cx="833150" cy="2718304"/>
          </a:xfrm>
          <a:prstGeom prst="upDownArrow">
            <a:avLst/>
          </a:prstGeom>
          <a:gradFill>
            <a:gsLst>
              <a:gs pos="0">
                <a:schemeClr val="accent2">
                  <a:tint val="100000"/>
                  <a:shade val="50000"/>
                  <a:hueMod val="100000"/>
                  <a:satMod val="250000"/>
                  <a:alpha val="50000"/>
                </a:schemeClr>
              </a:gs>
              <a:gs pos="75000">
                <a:schemeClr val="accent2">
                  <a:tint val="80000"/>
                  <a:shade val="100000"/>
                  <a:hueMod val="100000"/>
                  <a:satMod val="375000"/>
                  <a:alpha val="50000"/>
                </a:schemeClr>
              </a:gs>
              <a:gs pos="100000">
                <a:schemeClr val="accent2">
                  <a:tint val="50000"/>
                  <a:shade val="100000"/>
                  <a:hueMod val="100000"/>
                  <a:satMod val="500000"/>
                  <a:alpha val="50000"/>
                </a:schemeClr>
              </a:gs>
            </a:gsLst>
          </a:gradFill>
          <a:ln>
            <a:solidFill>
              <a:schemeClr val="accent2"/>
            </a:solidFill>
          </a:ln>
          <a:effectLst>
            <a:glow>
              <a:schemeClr val="accent2">
                <a:tint val="100000"/>
                <a:shade val="100000"/>
                <a:hueMod val="100000"/>
                <a:satMod val="100000"/>
              </a:schemeClr>
            </a:glow>
            <a:softEdge rad="12700"/>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dirty="0">
                <a:latin typeface="標楷體" panose="03000509000000000000" pitchFamily="65" charset="-120"/>
                <a:ea typeface="標楷體" panose="03000509000000000000" pitchFamily="65" charset="-120"/>
              </a:rPr>
              <a:t>流用</a:t>
            </a:r>
          </a:p>
        </p:txBody>
      </p:sp>
      <p:sp>
        <p:nvSpPr>
          <p:cNvPr id="30" name="文字方塊 29"/>
          <p:cNvSpPr txBox="1">
            <a:spLocks noChangeArrowheads="1"/>
          </p:cNvSpPr>
          <p:nvPr/>
        </p:nvSpPr>
        <p:spPr bwMode="auto">
          <a:xfrm>
            <a:off x="467544" y="5717530"/>
            <a:ext cx="7959402" cy="923330"/>
          </a:xfrm>
          <a:prstGeom prst="rect">
            <a:avLst/>
          </a:prstGeom>
          <a:solidFill>
            <a:srgbClr val="FFFF99"/>
          </a:solidFill>
          <a:ln w="38100">
            <a:solidFill>
              <a:schemeClr val="tx1"/>
            </a:solidFill>
            <a:miter lim="800000"/>
            <a:headEnd/>
            <a:tailEnd/>
          </a:ln>
        </p:spPr>
        <p:txBody>
          <a:bodyPr wrap="square">
            <a:spAutoFit/>
          </a:bodyPr>
          <a:lstStyle>
            <a:lvl1pPr eaLnBrk="0" hangingPunct="0">
              <a:defRPr kumimoji="1" sz="800">
                <a:solidFill>
                  <a:schemeClr val="tx1"/>
                </a:solidFill>
                <a:latin typeface="Arial" panose="020B0604020202020204" pitchFamily="34" charset="0"/>
                <a:ea typeface="標楷體" panose="03000509000000000000" pitchFamily="65" charset="-120"/>
              </a:defRPr>
            </a:lvl1pPr>
            <a:lvl2pPr marL="742950" indent="-285750" eaLnBrk="0" hangingPunct="0">
              <a:defRPr kumimoji="1" sz="800">
                <a:solidFill>
                  <a:schemeClr val="tx1"/>
                </a:solidFill>
                <a:latin typeface="Arial" panose="020B0604020202020204" pitchFamily="34" charset="0"/>
                <a:ea typeface="標楷體" panose="03000509000000000000" pitchFamily="65" charset="-120"/>
              </a:defRPr>
            </a:lvl2pPr>
            <a:lvl3pPr marL="1143000" indent="-228600" eaLnBrk="0" hangingPunct="0">
              <a:defRPr kumimoji="1" sz="800">
                <a:solidFill>
                  <a:schemeClr val="tx1"/>
                </a:solidFill>
                <a:latin typeface="Arial" panose="020B0604020202020204" pitchFamily="34" charset="0"/>
                <a:ea typeface="標楷體" panose="03000509000000000000" pitchFamily="65" charset="-120"/>
              </a:defRPr>
            </a:lvl3pPr>
            <a:lvl4pPr marL="1600200" indent="-228600" eaLnBrk="0" hangingPunct="0">
              <a:defRPr kumimoji="1" sz="800">
                <a:solidFill>
                  <a:schemeClr val="tx1"/>
                </a:solidFill>
                <a:latin typeface="Arial" panose="020B0604020202020204" pitchFamily="34" charset="0"/>
                <a:ea typeface="標楷體" panose="03000509000000000000" pitchFamily="65" charset="-120"/>
              </a:defRPr>
            </a:lvl4pPr>
            <a:lvl5pPr marL="2057400" indent="-228600" eaLnBrk="0" hangingPunct="0">
              <a:defRPr kumimoji="1" sz="8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9pPr>
          </a:lstStyle>
          <a:p>
            <a:pPr fontAlgn="auto">
              <a:spcBef>
                <a:spcPts val="0"/>
              </a:spcBef>
              <a:spcAft>
                <a:spcPts val="0"/>
              </a:spcAft>
              <a:defRPr/>
            </a:pPr>
            <a:r>
              <a:rPr lang="zh-TW" altLang="en-US" sz="1800" b="1" dirty="0"/>
              <a:t>變更或流用檢附：</a:t>
            </a:r>
            <a:br>
              <a:rPr lang="zh-TW" altLang="en-US" sz="1800" dirty="0"/>
            </a:br>
            <a:r>
              <a:rPr lang="en-US" altLang="zh-TW" sz="1800" dirty="0"/>
              <a:t>1.</a:t>
            </a:r>
            <a:r>
              <a:rPr lang="zh-TW" altLang="en-US" sz="1800" dirty="0"/>
              <a:t>國科會補助專題研究計畫經費項目流用及變更申請表</a:t>
            </a:r>
            <a:r>
              <a:rPr lang="en-US" altLang="zh-TW" sz="1800" dirty="0"/>
              <a:t>-from</a:t>
            </a:r>
            <a:r>
              <a:rPr lang="zh-TW" altLang="en-US" sz="1800" dirty="0"/>
              <a:t>研發處</a:t>
            </a:r>
            <a:endParaRPr lang="en-US" altLang="zh-TW" sz="1800" dirty="0"/>
          </a:p>
          <a:p>
            <a:pPr fontAlgn="auto">
              <a:spcBef>
                <a:spcPts val="0"/>
              </a:spcBef>
              <a:spcAft>
                <a:spcPts val="0"/>
              </a:spcAft>
              <a:defRPr/>
            </a:pPr>
            <a:r>
              <a:rPr kumimoji="0" lang="en-US" altLang="zh-TW" sz="1800" dirty="0">
                <a:latin typeface="標楷體" pitchFamily="65" charset="-120"/>
              </a:rPr>
              <a:t>2.</a:t>
            </a:r>
            <a:r>
              <a:rPr kumimoji="0" lang="zh-TW" altLang="en-US" sz="1800" dirty="0">
                <a:latin typeface="標楷體" pitchFamily="65" charset="-120"/>
              </a:rPr>
              <a:t>流用單→至校務資訊系統</a:t>
            </a:r>
            <a:r>
              <a:rPr kumimoji="0" lang="en-US" altLang="zh-TW" sz="1800" dirty="0">
                <a:latin typeface="標楷體" pitchFamily="65" charset="-120"/>
              </a:rPr>
              <a:t>(</a:t>
            </a:r>
            <a:r>
              <a:rPr kumimoji="0" lang="zh-TW" altLang="en-US" sz="1800" dirty="0">
                <a:latin typeface="標楷體" pitchFamily="65" charset="-120"/>
              </a:rPr>
              <a:t>舊</a:t>
            </a:r>
            <a:r>
              <a:rPr kumimoji="0" lang="en-US" altLang="zh-TW" sz="1800" dirty="0">
                <a:latin typeface="標楷體" pitchFamily="65" charset="-120"/>
              </a:rPr>
              <a:t>)</a:t>
            </a:r>
            <a:r>
              <a:rPr kumimoji="0" lang="zh-TW" altLang="en-US" sz="1800" dirty="0">
                <a:latin typeface="標楷體" pitchFamily="65" charset="-120"/>
              </a:rPr>
              <a:t>：財務→預算調整模組→預算流用作業點單</a:t>
            </a:r>
          </a:p>
        </p:txBody>
      </p:sp>
      <p:sp>
        <p:nvSpPr>
          <p:cNvPr id="31" name="上-下雙向箭號 30"/>
          <p:cNvSpPr/>
          <p:nvPr/>
        </p:nvSpPr>
        <p:spPr>
          <a:xfrm>
            <a:off x="2771775" y="2420888"/>
            <a:ext cx="560616" cy="781159"/>
          </a:xfrm>
          <a:prstGeom prst="upDownArrow">
            <a:avLst/>
          </a:prstGeom>
          <a:gradFill>
            <a:gsLst>
              <a:gs pos="0">
                <a:schemeClr val="accent2">
                  <a:tint val="100000"/>
                  <a:shade val="50000"/>
                  <a:hueMod val="100000"/>
                  <a:satMod val="250000"/>
                  <a:alpha val="50000"/>
                </a:schemeClr>
              </a:gs>
              <a:gs pos="75000">
                <a:schemeClr val="accent2">
                  <a:tint val="80000"/>
                  <a:shade val="100000"/>
                  <a:hueMod val="100000"/>
                  <a:satMod val="375000"/>
                  <a:alpha val="50000"/>
                </a:schemeClr>
              </a:gs>
              <a:gs pos="100000">
                <a:schemeClr val="accent2">
                  <a:tint val="50000"/>
                  <a:shade val="100000"/>
                  <a:hueMod val="100000"/>
                  <a:satMod val="500000"/>
                  <a:alpha val="50000"/>
                </a:schemeClr>
              </a:gs>
            </a:gsLst>
          </a:gradFill>
          <a:ln>
            <a:solidFill>
              <a:schemeClr val="accent2"/>
            </a:solidFill>
          </a:ln>
          <a:effectLst>
            <a:glow>
              <a:schemeClr val="accent2">
                <a:tint val="100000"/>
                <a:shade val="100000"/>
                <a:hueMod val="100000"/>
                <a:satMod val="100000"/>
              </a:schemeClr>
            </a:glow>
            <a:softEdge rad="12700"/>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600" dirty="0">
                <a:latin typeface="標楷體" panose="03000509000000000000" pitchFamily="65" charset="-120"/>
                <a:ea typeface="標楷體" panose="03000509000000000000" pitchFamily="65" charset="-120"/>
              </a:rPr>
              <a:t>變更</a:t>
            </a:r>
          </a:p>
        </p:txBody>
      </p:sp>
      <p:sp>
        <p:nvSpPr>
          <p:cNvPr id="25"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pPr fontAlgn="auto">
              <a:spcAft>
                <a:spcPts val="0"/>
              </a:spcAft>
              <a:defRPr/>
            </a:pPr>
            <a:r>
              <a:rPr lang="zh-TW" altLang="en-US" sz="2000" b="1" dirty="0">
                <a:solidFill>
                  <a:schemeClr val="tx1"/>
                </a:solidFill>
                <a:latin typeface="標楷體" pitchFamily="65" charset="-120"/>
                <a:ea typeface="標楷體" pitchFamily="65" charset="-120"/>
              </a:rPr>
              <a:t>三、使用表單</a:t>
            </a:r>
            <a:r>
              <a:rPr lang="en-US" altLang="zh-TW" sz="2000" b="1" dirty="0">
                <a:solidFill>
                  <a:schemeClr val="tx1"/>
                </a:solidFill>
                <a:latin typeface="標楷體" pitchFamily="65" charset="-120"/>
                <a:ea typeface="標楷體" pitchFamily="65" charset="-120"/>
              </a:rPr>
              <a:t>(</a:t>
            </a:r>
            <a:r>
              <a:rPr lang="zh-TW" altLang="en-US" sz="2000" b="1">
                <a:solidFill>
                  <a:schemeClr val="tx1"/>
                </a:solidFill>
                <a:latin typeface="標楷體" pitchFamily="65" charset="-120"/>
                <a:ea typeface="標楷體" pitchFamily="65" charset="-120"/>
              </a:rPr>
              <a:t>國科會</a:t>
            </a:r>
            <a:r>
              <a:rPr lang="en-US" altLang="zh-TW" sz="2000" b="1">
                <a:solidFill>
                  <a:schemeClr val="tx1"/>
                </a:solidFill>
                <a:latin typeface="標楷體" pitchFamily="65" charset="-120"/>
                <a:ea typeface="標楷體" pitchFamily="65" charset="-120"/>
              </a:rPr>
              <a:t>)</a:t>
            </a:r>
            <a:endParaRPr lang="zh-TW" altLang="en-US" sz="2000" b="1" dirty="0">
              <a:solidFill>
                <a:schemeClr val="tx1"/>
              </a:solidFill>
              <a:latin typeface="標楷體" pitchFamily="65" charset="-120"/>
              <a:ea typeface="標楷體" pitchFamily="65" charset="-120"/>
            </a:endParaRPr>
          </a:p>
        </p:txBody>
      </p:sp>
      <p:sp>
        <p:nvSpPr>
          <p:cNvPr id="32" name="上-下雙向箭號 31"/>
          <p:cNvSpPr/>
          <p:nvPr/>
        </p:nvSpPr>
        <p:spPr>
          <a:xfrm>
            <a:off x="2771800" y="3439929"/>
            <a:ext cx="560616" cy="781159"/>
          </a:xfrm>
          <a:prstGeom prst="upDownArrow">
            <a:avLst/>
          </a:prstGeom>
          <a:gradFill>
            <a:gsLst>
              <a:gs pos="0">
                <a:schemeClr val="accent2">
                  <a:tint val="100000"/>
                  <a:shade val="50000"/>
                  <a:hueMod val="100000"/>
                  <a:satMod val="250000"/>
                  <a:alpha val="50000"/>
                </a:schemeClr>
              </a:gs>
              <a:gs pos="75000">
                <a:schemeClr val="accent2">
                  <a:tint val="80000"/>
                  <a:shade val="100000"/>
                  <a:hueMod val="100000"/>
                  <a:satMod val="375000"/>
                  <a:alpha val="50000"/>
                </a:schemeClr>
              </a:gs>
              <a:gs pos="100000">
                <a:schemeClr val="accent2">
                  <a:tint val="50000"/>
                  <a:shade val="100000"/>
                  <a:hueMod val="100000"/>
                  <a:satMod val="500000"/>
                  <a:alpha val="50000"/>
                </a:schemeClr>
              </a:gs>
            </a:gsLst>
          </a:gradFill>
          <a:ln>
            <a:solidFill>
              <a:schemeClr val="accent2"/>
            </a:solidFill>
          </a:ln>
          <a:effectLst>
            <a:glow>
              <a:schemeClr val="accent2">
                <a:tint val="100000"/>
                <a:shade val="100000"/>
                <a:hueMod val="100000"/>
                <a:satMod val="100000"/>
              </a:schemeClr>
            </a:glow>
            <a:softEdge rad="12700"/>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600" dirty="0">
                <a:latin typeface="標楷體" panose="03000509000000000000" pitchFamily="65" charset="-120"/>
                <a:ea typeface="標楷體" panose="03000509000000000000" pitchFamily="65" charset="-120"/>
              </a:rPr>
              <a:t>變更</a:t>
            </a:r>
          </a:p>
        </p:txBody>
      </p:sp>
      <p:sp>
        <p:nvSpPr>
          <p:cNvPr id="2" name="投影片編號版面配置區 1">
            <a:extLst>
              <a:ext uri="{FF2B5EF4-FFF2-40B4-BE49-F238E27FC236}">
                <a16:creationId xmlns:a16="http://schemas.microsoft.com/office/drawing/2014/main" id="{906499D8-952A-4601-83A5-FB9DDEA0DD4B}"/>
              </a:ext>
            </a:extLst>
          </p:cNvPr>
          <p:cNvSpPr>
            <a:spLocks noGrp="1"/>
          </p:cNvSpPr>
          <p:nvPr>
            <p:ph type="sldNum" sz="quarter" idx="12"/>
          </p:nvPr>
        </p:nvSpPr>
        <p:spPr>
          <a:xfrm>
            <a:off x="6553200" y="6356350"/>
            <a:ext cx="2195264" cy="365125"/>
          </a:xfrm>
        </p:spPr>
        <p:txBody>
          <a:bodyPr/>
          <a:lstStyle/>
          <a:p>
            <a:pPr>
              <a:defRPr/>
            </a:pPr>
            <a:fld id="{D887478E-7341-40FE-B621-9052EBF839BD}" type="slidenum">
              <a:rPr lang="zh-TW" altLang="en-US" smtClean="0"/>
              <a:pPr>
                <a:defRPr/>
              </a:pPr>
              <a:t>18</a:t>
            </a:fld>
            <a:endParaRPr lang="zh-TW" altLang="en-US" dirty="0"/>
          </a:p>
        </p:txBody>
      </p:sp>
    </p:spTree>
    <p:extLst>
      <p:ext uri="{BB962C8B-B14F-4D97-AF65-F5344CB8AC3E}">
        <p14:creationId xmlns:p14="http://schemas.microsoft.com/office/powerpoint/2010/main" val="32917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1"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1000"/>
                                        <p:tgtEl>
                                          <p:spTgt spid="29"/>
                                        </p:tgtEl>
                                      </p:cBhvr>
                                    </p:animEffect>
                                    <p:anim calcmode="lin" valueType="num">
                                      <p:cBhvr>
                                        <p:cTn id="33" dur="1000" fill="hold"/>
                                        <p:tgtEl>
                                          <p:spTgt spid="29"/>
                                        </p:tgtEl>
                                        <p:attrNameLst>
                                          <p:attrName>ppt_x</p:attrName>
                                        </p:attrNameLst>
                                      </p:cBhvr>
                                      <p:tavLst>
                                        <p:tav tm="0">
                                          <p:val>
                                            <p:strVal val="#ppt_x"/>
                                          </p:val>
                                        </p:tav>
                                        <p:tav tm="100000">
                                          <p:val>
                                            <p:strVal val="#ppt_x"/>
                                          </p:val>
                                        </p:tav>
                                      </p:tavLst>
                                    </p:anim>
                                    <p:anim calcmode="lin" valueType="num">
                                      <p:cBhvr>
                                        <p:cTn id="34" dur="1000" fill="hold"/>
                                        <p:tgtEl>
                                          <p:spTgt spid="2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1000"/>
                                        <p:tgtEl>
                                          <p:spTgt spid="31"/>
                                        </p:tgtEl>
                                      </p:cBhvr>
                                    </p:animEffect>
                                    <p:anim calcmode="lin" valueType="num">
                                      <p:cBhvr>
                                        <p:cTn id="38" dur="1000" fill="hold"/>
                                        <p:tgtEl>
                                          <p:spTgt spid="31"/>
                                        </p:tgtEl>
                                        <p:attrNameLst>
                                          <p:attrName>ppt_x</p:attrName>
                                        </p:attrNameLst>
                                      </p:cBhvr>
                                      <p:tavLst>
                                        <p:tav tm="0">
                                          <p:val>
                                            <p:strVal val="#ppt_x"/>
                                          </p:val>
                                        </p:tav>
                                        <p:tav tm="100000">
                                          <p:val>
                                            <p:strVal val="#ppt_x"/>
                                          </p:val>
                                        </p:tav>
                                      </p:tavLst>
                                    </p:anim>
                                    <p:anim calcmode="lin" valueType="num">
                                      <p:cBhvr>
                                        <p:cTn id="39" dur="1000" fill="hold"/>
                                        <p:tgtEl>
                                          <p:spTgt spid="3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1000"/>
                                        <p:tgtEl>
                                          <p:spTgt spid="32"/>
                                        </p:tgtEl>
                                      </p:cBhvr>
                                    </p:animEffect>
                                    <p:anim calcmode="lin" valueType="num">
                                      <p:cBhvr>
                                        <p:cTn id="43" dur="1000" fill="hold"/>
                                        <p:tgtEl>
                                          <p:spTgt spid="32"/>
                                        </p:tgtEl>
                                        <p:attrNameLst>
                                          <p:attrName>ppt_x</p:attrName>
                                        </p:attrNameLst>
                                      </p:cBhvr>
                                      <p:tavLst>
                                        <p:tav tm="0">
                                          <p:val>
                                            <p:strVal val="#ppt_x"/>
                                          </p:val>
                                        </p:tav>
                                        <p:tav tm="100000">
                                          <p:val>
                                            <p:strVal val="#ppt_x"/>
                                          </p:val>
                                        </p:tav>
                                      </p:tavLst>
                                    </p:anim>
                                    <p:anim calcmode="lin" valueType="num">
                                      <p:cBhvr>
                                        <p:cTn id="4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9" grpId="0" animBg="1"/>
      <p:bldP spid="30" grpId="1" animBg="1"/>
      <p:bldP spid="31" grpId="0" animBg="1"/>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投影片編號版面配置區 1"/>
          <p:cNvSpPr>
            <a:spLocks noGrp="1"/>
          </p:cNvSpPr>
          <p:nvPr>
            <p:ph type="sldNum" sz="quarter" idx="12"/>
          </p:nvPr>
        </p:nvSpPr>
        <p:spPr bwMode="auto">
          <a:xfrm>
            <a:off x="6553200" y="6356350"/>
            <a:ext cx="2133600" cy="365125"/>
          </a:xfrm>
          <a:ln>
            <a:miter lim="800000"/>
            <a:headEnd/>
            <a:tailEnd/>
          </a:ln>
        </p:spPr>
        <p:txBody>
          <a:bodyPr wrap="square" numCol="1" anchorCtr="0" compatLnSpc="1">
            <a:prstTxWarp prst="textNoShape">
              <a:avLst/>
            </a:prstTxWarp>
          </a:bodyPr>
          <a:lstStyle/>
          <a:p>
            <a:pPr>
              <a:defRPr/>
            </a:pPr>
            <a:fld id="{5EE38F3A-08C7-4D4B-B3D5-7622A2647906}" type="slidenum">
              <a:rPr lang="en-US" altLang="zh-TW"/>
              <a:pPr>
                <a:defRPr/>
              </a:pPr>
              <a:t>1</a:t>
            </a:fld>
            <a:endParaRPr lang="en-US" altLang="zh-TW"/>
          </a:p>
        </p:txBody>
      </p:sp>
      <p:sp>
        <p:nvSpPr>
          <p:cNvPr id="17" name="Rectangle 9"/>
          <p:cNvSpPr>
            <a:spLocks noChangeArrowheads="1"/>
          </p:cNvSpPr>
          <p:nvPr/>
        </p:nvSpPr>
        <p:spPr bwMode="auto">
          <a:xfrm>
            <a:off x="323850" y="1268413"/>
            <a:ext cx="84963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Cambria" pitchFamily="18" charset="0"/>
                <a:ea typeface="新細明體" pitchFamily="18" charset="-120"/>
              </a:defRPr>
            </a:lvl1pPr>
            <a:lvl2pPr marL="742950" indent="-285750" eaLnBrk="0" hangingPunct="0">
              <a:defRPr kumimoji="1">
                <a:solidFill>
                  <a:schemeClr val="tx1"/>
                </a:solidFill>
                <a:latin typeface="Cambria" pitchFamily="18" charset="0"/>
                <a:ea typeface="新細明體" pitchFamily="18" charset="-120"/>
              </a:defRPr>
            </a:lvl2pPr>
            <a:lvl3pPr marL="1143000" indent="-228600" eaLnBrk="0" hangingPunct="0">
              <a:defRPr kumimoji="1">
                <a:solidFill>
                  <a:schemeClr val="tx1"/>
                </a:solidFill>
                <a:latin typeface="Cambria" pitchFamily="18" charset="0"/>
                <a:ea typeface="新細明體" pitchFamily="18" charset="-120"/>
              </a:defRPr>
            </a:lvl3pPr>
            <a:lvl4pPr marL="1600200" indent="-228600" eaLnBrk="0" hangingPunct="0">
              <a:defRPr kumimoji="1">
                <a:solidFill>
                  <a:schemeClr val="tx1"/>
                </a:solidFill>
                <a:latin typeface="Cambria" pitchFamily="18" charset="0"/>
                <a:ea typeface="新細明體" pitchFamily="18" charset="-120"/>
              </a:defRPr>
            </a:lvl4pPr>
            <a:lvl5pPr marL="2057400" indent="-228600" eaLnBrk="0" hangingPunct="0">
              <a:defRPr kumimoji="1">
                <a:solidFill>
                  <a:schemeClr val="tx1"/>
                </a:solidFill>
                <a:latin typeface="Cambr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mbr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mbr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mbr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mbria" pitchFamily="18" charset="0"/>
                <a:ea typeface="新細明體" pitchFamily="18" charset="-120"/>
              </a:defRPr>
            </a:lvl9pPr>
          </a:lstStyle>
          <a:p>
            <a:pPr eaLnBrk="1" hangingPunct="1"/>
            <a:endParaRPr kumimoji="0" lang="en-US" altLang="zh-TW" sz="2800" b="1">
              <a:solidFill>
                <a:srgbClr val="339933"/>
              </a:solidFill>
              <a:ea typeface="微軟正黑體" pitchFamily="34" charset="-120"/>
            </a:endParaRPr>
          </a:p>
          <a:p>
            <a:pPr eaLnBrk="1" hangingPunct="1"/>
            <a:endParaRPr kumimoji="0" lang="zh-TW" altLang="en-US" sz="2800" b="1">
              <a:solidFill>
                <a:srgbClr val="339933"/>
              </a:solidFill>
              <a:ea typeface="微軟正黑體" pitchFamily="34" charset="-120"/>
            </a:endParaRPr>
          </a:p>
          <a:p>
            <a:pPr eaLnBrk="1" hangingPunct="1"/>
            <a:r>
              <a:rPr kumimoji="0" lang="zh-TW" altLang="en-US" sz="2400" b="1">
                <a:solidFill>
                  <a:srgbClr val="0000FF"/>
                </a:solidFill>
                <a:latin typeface="標楷體" pitchFamily="65" charset="-120"/>
                <a:ea typeface="微軟正黑體" pitchFamily="34" charset="-120"/>
              </a:rPr>
              <a:t>  </a:t>
            </a:r>
            <a:endParaRPr kumimoji="0" lang="zh-TW" altLang="en-US" sz="2000" b="1">
              <a:solidFill>
                <a:srgbClr val="0000FF"/>
              </a:solidFill>
              <a:latin typeface="標楷體" pitchFamily="65" charset="-120"/>
              <a:ea typeface="微軟正黑體" pitchFamily="34" charset="-120"/>
            </a:endParaRPr>
          </a:p>
        </p:txBody>
      </p:sp>
      <p:sp>
        <p:nvSpPr>
          <p:cNvPr id="18" name="投影片編號版面配置區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mbria" pitchFamily="18" charset="0"/>
                <a:ea typeface="新細明體" pitchFamily="18" charset="-120"/>
              </a:defRPr>
            </a:lvl1pPr>
            <a:lvl2pPr marL="742950" indent="-285750" eaLnBrk="0" hangingPunct="0">
              <a:defRPr kumimoji="1">
                <a:solidFill>
                  <a:schemeClr val="tx1"/>
                </a:solidFill>
                <a:latin typeface="Cambria" pitchFamily="18" charset="0"/>
                <a:ea typeface="新細明體" pitchFamily="18" charset="-120"/>
              </a:defRPr>
            </a:lvl2pPr>
            <a:lvl3pPr marL="1143000" indent="-228600" eaLnBrk="0" hangingPunct="0">
              <a:defRPr kumimoji="1">
                <a:solidFill>
                  <a:schemeClr val="tx1"/>
                </a:solidFill>
                <a:latin typeface="Cambria" pitchFamily="18" charset="0"/>
                <a:ea typeface="新細明體" pitchFamily="18" charset="-120"/>
              </a:defRPr>
            </a:lvl3pPr>
            <a:lvl4pPr marL="1600200" indent="-228600" eaLnBrk="0" hangingPunct="0">
              <a:defRPr kumimoji="1">
                <a:solidFill>
                  <a:schemeClr val="tx1"/>
                </a:solidFill>
                <a:latin typeface="Cambria" pitchFamily="18" charset="0"/>
                <a:ea typeface="新細明體" pitchFamily="18" charset="-120"/>
              </a:defRPr>
            </a:lvl4pPr>
            <a:lvl5pPr marL="2057400" indent="-228600" eaLnBrk="0" hangingPunct="0">
              <a:defRPr kumimoji="1">
                <a:solidFill>
                  <a:schemeClr val="tx1"/>
                </a:solidFill>
                <a:latin typeface="Cambr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mbr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mbr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mbr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mbria" pitchFamily="18" charset="0"/>
                <a:ea typeface="新細明體" pitchFamily="18" charset="-120"/>
              </a:defRPr>
            </a:lvl9pPr>
          </a:lstStyle>
          <a:p>
            <a:pPr algn="r" eaLnBrk="1" hangingPunct="1"/>
            <a:endParaRPr kumimoji="0" lang="en-US" altLang="zh-TW" sz="2400">
              <a:solidFill>
                <a:srgbClr val="002060"/>
              </a:solidFill>
              <a:latin typeface="Arial" pitchFamily="34" charset="0"/>
            </a:endParaRPr>
          </a:p>
        </p:txBody>
      </p:sp>
      <p:sp>
        <p:nvSpPr>
          <p:cNvPr id="19"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r>
              <a:rPr lang="zh-TW" altLang="en-US" sz="2400" b="1" dirty="0"/>
              <a:t>常見退件原因</a:t>
            </a:r>
          </a:p>
        </p:txBody>
      </p:sp>
      <p:graphicFrame>
        <p:nvGraphicFramePr>
          <p:cNvPr id="20" name="表格 19"/>
          <p:cNvGraphicFramePr>
            <a:graphicFrameLocks noGrp="1"/>
          </p:cNvGraphicFramePr>
          <p:nvPr>
            <p:extLst>
              <p:ext uri="{D42A27DB-BD31-4B8C-83A1-F6EECF244321}">
                <p14:modId xmlns:p14="http://schemas.microsoft.com/office/powerpoint/2010/main" val="4202228970"/>
              </p:ext>
            </p:extLst>
          </p:nvPr>
        </p:nvGraphicFramePr>
        <p:xfrm>
          <a:off x="323851" y="1412776"/>
          <a:ext cx="4104134" cy="4943573"/>
        </p:xfrm>
        <a:graphic>
          <a:graphicData uri="http://schemas.openxmlformats.org/drawingml/2006/table">
            <a:tbl>
              <a:tblPr bandRow="1">
                <a:tableStyleId>{5C22544A-7EE6-4342-B048-85BDC9FD1C3A}</a:tableStyleId>
              </a:tblPr>
              <a:tblGrid>
                <a:gridCol w="431725">
                  <a:extLst>
                    <a:ext uri="{9D8B030D-6E8A-4147-A177-3AD203B41FA5}">
                      <a16:colId xmlns:a16="http://schemas.microsoft.com/office/drawing/2014/main" val="20000"/>
                    </a:ext>
                  </a:extLst>
                </a:gridCol>
                <a:gridCol w="3672409">
                  <a:extLst>
                    <a:ext uri="{9D8B030D-6E8A-4147-A177-3AD203B41FA5}">
                      <a16:colId xmlns:a16="http://schemas.microsoft.com/office/drawing/2014/main" val="20001"/>
                    </a:ext>
                  </a:extLst>
                </a:gridCol>
              </a:tblGrid>
              <a:tr h="701434">
                <a:tc>
                  <a:txBody>
                    <a:bodyPr/>
                    <a:lstStyle/>
                    <a:p>
                      <a:pPr algn="l"/>
                      <a:r>
                        <a:rPr lang="en-US" altLang="zh-TW" sz="1400" dirty="0">
                          <a:latin typeface="標楷體" panose="03000509000000000000" pitchFamily="65" charset="-120"/>
                          <a:ea typeface="標楷體" panose="03000509000000000000" pitchFamily="65" charset="-120"/>
                        </a:rPr>
                        <a:t>01.</a:t>
                      </a:r>
                      <a:endParaRPr lang="zh-TW" altLang="en-US" sz="1400" dirty="0">
                        <a:latin typeface="標楷體" panose="03000509000000000000" pitchFamily="65" charset="-120"/>
                        <a:ea typeface="標楷體" panose="03000509000000000000" pitchFamily="65"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strike="noStrike" dirty="0">
                          <a:effectLst/>
                          <a:latin typeface="標楷體" panose="03000509000000000000" pitchFamily="65" charset="-120"/>
                          <a:ea typeface="標楷體" panose="03000509000000000000" pitchFamily="65" charset="-120"/>
                        </a:rPr>
                        <a:t>缺章</a:t>
                      </a:r>
                      <a:r>
                        <a:rPr lang="en-US" altLang="zh-TW" sz="1400" u="none" strike="noStrike" dirty="0">
                          <a:effectLst/>
                          <a:latin typeface="標楷體" panose="03000509000000000000" pitchFamily="65" charset="-120"/>
                          <a:ea typeface="標楷體" panose="03000509000000000000" pitchFamily="65" charset="-120"/>
                        </a:rPr>
                        <a:t>:</a:t>
                      </a:r>
                      <a:r>
                        <a:rPr lang="zh-TW" altLang="en-US" sz="1400" u="none" strike="noStrike" dirty="0">
                          <a:effectLst/>
                          <a:latin typeface="標楷體" panose="03000509000000000000" pitchFamily="65" charset="-120"/>
                          <a:ea typeface="標楷體" panose="03000509000000000000" pitchFamily="65" charset="-120"/>
                        </a:rPr>
                        <a:t>申請人、單位主管、院長、會辦單位</a:t>
                      </a:r>
                      <a:r>
                        <a:rPr lang="en-US" altLang="zh-TW" sz="1400" u="none" strike="noStrike" dirty="0">
                          <a:effectLst/>
                          <a:latin typeface="標楷體" panose="03000509000000000000" pitchFamily="65" charset="-120"/>
                          <a:ea typeface="標楷體" panose="03000509000000000000" pitchFamily="65" charset="-120"/>
                        </a:rPr>
                        <a:t>(</a:t>
                      </a:r>
                      <a:r>
                        <a:rPr lang="zh-TW" altLang="en-US" sz="1400" u="none" strike="noStrike" dirty="0">
                          <a:effectLst/>
                          <a:latin typeface="標楷體" panose="03000509000000000000" pitchFamily="65" charset="-120"/>
                          <a:ea typeface="標楷體" panose="03000509000000000000" pitchFamily="65" charset="-120"/>
                        </a:rPr>
                        <a:t>人事、事營、圖資、</a:t>
                      </a:r>
                      <a:r>
                        <a:rPr lang="en-US" altLang="zh-TW" sz="1400" u="none" strike="noStrike" dirty="0">
                          <a:effectLst/>
                          <a:latin typeface="標楷體" panose="03000509000000000000" pitchFamily="65" charset="-120"/>
                          <a:ea typeface="標楷體" panose="03000509000000000000" pitchFamily="65" charset="-120"/>
                        </a:rPr>
                        <a:t>..)</a:t>
                      </a:r>
                      <a:r>
                        <a:rPr lang="zh-TW" altLang="en-US" sz="1400" u="none" strike="noStrike" dirty="0">
                          <a:effectLst/>
                          <a:latin typeface="標楷體" panose="03000509000000000000" pitchFamily="65" charset="-120"/>
                          <a:ea typeface="標楷體" panose="03000509000000000000" pitchFamily="65" charset="-120"/>
                        </a:rPr>
                        <a:t>章</a:t>
                      </a:r>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10000"/>
                  </a:ext>
                </a:extLst>
              </a:tr>
              <a:tr h="619687">
                <a:tc>
                  <a:txBody>
                    <a:bodyPr/>
                    <a:lstStyle/>
                    <a:p>
                      <a:pPr algn="l"/>
                      <a:r>
                        <a:rPr lang="en-US" altLang="zh-TW" sz="1400" dirty="0">
                          <a:latin typeface="標楷體" panose="03000509000000000000" pitchFamily="65" charset="-120"/>
                          <a:ea typeface="標楷體" panose="03000509000000000000" pitchFamily="65" charset="-120"/>
                        </a:rPr>
                        <a:t>02.</a:t>
                      </a:r>
                      <a:endParaRPr lang="zh-TW" altLang="en-US" sz="1400" dirty="0">
                        <a:latin typeface="標楷體" panose="03000509000000000000" pitchFamily="65" charset="-120"/>
                        <a:ea typeface="標楷體" panose="03000509000000000000" pitchFamily="65"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strike="noStrike" dirty="0">
                          <a:effectLst/>
                          <a:latin typeface="標楷體" panose="03000509000000000000" pitchFamily="65" charset="-120"/>
                          <a:ea typeface="標楷體" panose="03000509000000000000" pitchFamily="65" charset="-120"/>
                        </a:rPr>
                        <a:t>若發票僅列貨品代號者，應由經手人加註貨品中文名稱並簽</a:t>
                      </a:r>
                      <a:r>
                        <a:rPr lang="en-US" altLang="zh-TW" sz="1400" u="none" strike="noStrike" dirty="0">
                          <a:effectLst/>
                          <a:latin typeface="標楷體" panose="03000509000000000000" pitchFamily="65" charset="-120"/>
                          <a:ea typeface="標楷體" panose="03000509000000000000" pitchFamily="65" charset="-120"/>
                        </a:rPr>
                        <a:t>/</a:t>
                      </a:r>
                      <a:r>
                        <a:rPr lang="zh-TW" altLang="en-US" sz="1400" u="none" strike="noStrike" dirty="0">
                          <a:effectLst/>
                          <a:latin typeface="標楷體" panose="03000509000000000000" pitchFamily="65" charset="-120"/>
                          <a:ea typeface="標楷體" panose="03000509000000000000" pitchFamily="65" charset="-120"/>
                        </a:rPr>
                        <a:t>章。 </a:t>
                      </a:r>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10001"/>
                  </a:ext>
                </a:extLst>
              </a:tr>
              <a:tr h="542834">
                <a:tc>
                  <a:txBody>
                    <a:bodyPr/>
                    <a:lstStyle/>
                    <a:p>
                      <a:pPr algn="l"/>
                      <a:r>
                        <a:rPr lang="en-US" altLang="zh-TW" sz="1400" dirty="0">
                          <a:latin typeface="標楷體" panose="03000509000000000000" pitchFamily="65" charset="-120"/>
                          <a:ea typeface="標楷體" panose="03000509000000000000" pitchFamily="65" charset="-120"/>
                        </a:rPr>
                        <a:t>03.</a:t>
                      </a:r>
                      <a:endParaRPr lang="zh-TW" altLang="en-US" sz="1400" dirty="0">
                        <a:latin typeface="標楷體" panose="03000509000000000000" pitchFamily="65" charset="-120"/>
                        <a:ea typeface="標楷體" panose="03000509000000000000" pitchFamily="65"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strike="noStrike" dirty="0">
                          <a:effectLst/>
                          <a:latin typeface="標楷體" panose="03000509000000000000" pitchFamily="65" charset="-120"/>
                          <a:ea typeface="標楷體" panose="03000509000000000000" pitchFamily="65" charset="-120"/>
                        </a:rPr>
                        <a:t>尚未複驗之驗收申請單直接送至會計室</a:t>
                      </a:r>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10002"/>
                  </a:ext>
                </a:extLst>
              </a:tr>
              <a:tr h="874852">
                <a:tc>
                  <a:txBody>
                    <a:bodyPr/>
                    <a:lstStyle/>
                    <a:p>
                      <a:pPr algn="l"/>
                      <a:r>
                        <a:rPr lang="en-US" altLang="zh-TW" sz="1400" dirty="0">
                          <a:latin typeface="標楷體" panose="03000509000000000000" pitchFamily="65" charset="-120"/>
                          <a:ea typeface="標楷體" panose="03000509000000000000" pitchFamily="65" charset="-120"/>
                        </a:rPr>
                        <a:t>04.</a:t>
                      </a:r>
                      <a:endParaRPr lang="zh-TW" altLang="en-US" sz="1400" dirty="0">
                        <a:latin typeface="標楷體" panose="03000509000000000000" pitchFamily="65" charset="-120"/>
                        <a:ea typeface="標楷體" panose="03000509000000000000" pitchFamily="65" charset="-12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HK" altLang="zh-TW" sz="1400" u="none" strike="noStrike" kern="1200" dirty="0">
                          <a:solidFill>
                            <a:schemeClr val="dk1"/>
                          </a:solidFill>
                          <a:effectLst/>
                          <a:latin typeface="標楷體" panose="03000509000000000000" pitchFamily="65" charset="-120"/>
                          <a:ea typeface="標楷體" panose="03000509000000000000" pitchFamily="65" charset="-120"/>
                          <a:cs typeface="+mn-cs"/>
                        </a:rPr>
                        <a:t>採購金額學校經費</a:t>
                      </a:r>
                      <a:r>
                        <a:rPr kumimoji="0" lang="zh-HK" altLang="zh-TW" sz="1400" b="1" u="none" strike="noStrike" kern="1200" dirty="0">
                          <a:solidFill>
                            <a:srgbClr val="FF0000"/>
                          </a:solidFill>
                          <a:effectLst/>
                          <a:latin typeface="標楷體" panose="03000509000000000000" pitchFamily="65" charset="-120"/>
                          <a:ea typeface="標楷體" panose="03000509000000000000" pitchFamily="65" charset="-120"/>
                          <a:cs typeface="+mn-cs"/>
                        </a:rPr>
                        <a:t>未達</a:t>
                      </a:r>
                      <a:r>
                        <a:rPr kumimoji="0" lang="en-US" altLang="zh-TW" sz="1400" b="1" u="none" strike="noStrike" kern="1200" dirty="0">
                          <a:solidFill>
                            <a:srgbClr val="FF0000"/>
                          </a:solidFill>
                          <a:effectLst/>
                          <a:latin typeface="標楷體" panose="03000509000000000000" pitchFamily="65" charset="-120"/>
                          <a:ea typeface="標楷體" panose="03000509000000000000" pitchFamily="65" charset="-120"/>
                          <a:cs typeface="+mn-cs"/>
                        </a:rPr>
                        <a:t>5</a:t>
                      </a:r>
                      <a:r>
                        <a:rPr kumimoji="0" lang="zh-HK" altLang="zh-TW" sz="1400" b="1" u="none" strike="noStrike" kern="1200" dirty="0">
                          <a:solidFill>
                            <a:srgbClr val="FF0000"/>
                          </a:solidFill>
                          <a:effectLst/>
                          <a:latin typeface="標楷體" panose="03000509000000000000" pitchFamily="65" charset="-120"/>
                          <a:ea typeface="標楷體" panose="03000509000000000000" pitchFamily="65" charset="-120"/>
                          <a:cs typeface="+mn-cs"/>
                        </a:rPr>
                        <a:t>萬元</a:t>
                      </a:r>
                      <a:r>
                        <a:rPr kumimoji="0" lang="zh-HK" altLang="zh-TW" sz="1400" u="none" strike="noStrike" kern="1200" dirty="0">
                          <a:solidFill>
                            <a:schemeClr val="dk1"/>
                          </a:solidFill>
                          <a:effectLst/>
                          <a:latin typeface="標楷體" panose="03000509000000000000" pitchFamily="65" charset="-120"/>
                          <a:ea typeface="標楷體" panose="03000509000000000000" pitchFamily="65" charset="-120"/>
                          <a:cs typeface="+mn-cs"/>
                        </a:rPr>
                        <a:t>及計畫經費</a:t>
                      </a:r>
                      <a:r>
                        <a:rPr kumimoji="0" lang="zh-TW" altLang="zh-TW" sz="1400" b="1" u="none" strike="noStrike" kern="1200" dirty="0">
                          <a:solidFill>
                            <a:srgbClr val="FF0000"/>
                          </a:solidFill>
                          <a:effectLst/>
                          <a:latin typeface="標楷體" panose="03000509000000000000" pitchFamily="65" charset="-120"/>
                          <a:ea typeface="標楷體" panose="03000509000000000000" pitchFamily="65" charset="-120"/>
                          <a:cs typeface="+mn-cs"/>
                        </a:rPr>
                        <a:t>未達</a:t>
                      </a:r>
                      <a:r>
                        <a:rPr kumimoji="0" lang="en-US" altLang="zh-TW" sz="1400" b="1" u="none" strike="noStrike" kern="1200" dirty="0">
                          <a:solidFill>
                            <a:srgbClr val="FF0000"/>
                          </a:solidFill>
                          <a:effectLst/>
                          <a:latin typeface="標楷體" panose="03000509000000000000" pitchFamily="65" charset="-120"/>
                          <a:ea typeface="標楷體" panose="03000509000000000000" pitchFamily="65" charset="-120"/>
                          <a:cs typeface="+mn-cs"/>
                        </a:rPr>
                        <a:t>15</a:t>
                      </a:r>
                      <a:r>
                        <a:rPr kumimoji="0" lang="zh-TW" altLang="zh-TW" sz="1400" b="1" u="none" strike="noStrike" kern="1200" dirty="0">
                          <a:solidFill>
                            <a:srgbClr val="FF0000"/>
                          </a:solidFill>
                          <a:effectLst/>
                          <a:latin typeface="標楷體" panose="03000509000000000000" pitchFamily="65" charset="-120"/>
                          <a:ea typeface="標楷體" panose="03000509000000000000" pitchFamily="65" charset="-120"/>
                          <a:cs typeface="+mn-cs"/>
                        </a:rPr>
                        <a:t>萬元</a:t>
                      </a:r>
                      <a:r>
                        <a:rPr kumimoji="0" lang="zh-TW" altLang="en-US" sz="1400" u="none" strike="noStrike" kern="1200" dirty="0">
                          <a:solidFill>
                            <a:schemeClr val="dk1"/>
                          </a:solidFill>
                          <a:effectLst/>
                          <a:latin typeface="標楷體" panose="03000509000000000000" pitchFamily="65" charset="-120"/>
                          <a:ea typeface="標楷體" panose="03000509000000000000" pitchFamily="65" charset="-120"/>
                          <a:cs typeface="+mn-cs"/>
                        </a:rPr>
                        <a:t>，</a:t>
                      </a:r>
                      <a:r>
                        <a:rPr kumimoji="0" lang="zh-TW" altLang="en-US" sz="1400" b="1" u="sng" strike="noStrike" kern="1200" dirty="0">
                          <a:solidFill>
                            <a:srgbClr val="FF0000"/>
                          </a:solidFill>
                          <a:effectLst/>
                          <a:latin typeface="標楷體" panose="03000509000000000000" pitchFamily="65" charset="-120"/>
                          <a:ea typeface="標楷體" panose="03000509000000000000" pitchFamily="65" charset="-120"/>
                          <a:cs typeface="+mn-cs"/>
                        </a:rPr>
                        <a:t>無須經會計室點通過</a:t>
                      </a:r>
                      <a:r>
                        <a:rPr kumimoji="0" lang="zh-TW" altLang="en-US" sz="1400" u="none" strike="noStrike" kern="1200" dirty="0">
                          <a:solidFill>
                            <a:schemeClr val="dk1"/>
                          </a:solidFill>
                          <a:effectLst/>
                          <a:latin typeface="標楷體" panose="03000509000000000000" pitchFamily="65" charset="-120"/>
                          <a:ea typeface="標楷體" panose="03000509000000000000" pitchFamily="65" charset="-120"/>
                          <a:cs typeface="+mn-cs"/>
                        </a:rPr>
                        <a:t>，可</a:t>
                      </a:r>
                      <a:r>
                        <a:rPr kumimoji="0" lang="zh-HK" altLang="zh-TW" sz="1400" u="none" strike="noStrike" kern="1200" dirty="0">
                          <a:solidFill>
                            <a:schemeClr val="dk1"/>
                          </a:solidFill>
                          <a:effectLst/>
                          <a:latin typeface="標楷體" panose="03000509000000000000" pitchFamily="65" charset="-120"/>
                          <a:ea typeface="標楷體" panose="03000509000000000000" pitchFamily="65" charset="-120"/>
                          <a:cs typeface="+mn-cs"/>
                        </a:rPr>
                        <a:t>自行議價後逕行核銷</a:t>
                      </a:r>
                      <a:endParaRPr kumimoji="0" lang="zh-TW" altLang="en-US" sz="14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anchor="ctr"/>
                </a:tc>
                <a:extLst>
                  <a:ext uri="{0D108BD9-81ED-4DB2-BD59-A6C34878D82A}">
                    <a16:rowId xmlns:a16="http://schemas.microsoft.com/office/drawing/2014/main" val="10003"/>
                  </a:ext>
                </a:extLst>
              </a:tr>
              <a:tr h="580631">
                <a:tc>
                  <a:txBody>
                    <a:bodyPr/>
                    <a:lstStyle/>
                    <a:p>
                      <a:pPr algn="l"/>
                      <a:r>
                        <a:rPr lang="en-US" altLang="zh-TW" sz="1400" dirty="0">
                          <a:latin typeface="標楷體" panose="03000509000000000000" pitchFamily="65" charset="-120"/>
                          <a:ea typeface="標楷體" panose="03000509000000000000" pitchFamily="65" charset="-120"/>
                        </a:rPr>
                        <a:t>05.</a:t>
                      </a:r>
                      <a:endParaRPr lang="zh-TW" altLang="en-US" sz="1400" dirty="0">
                        <a:latin typeface="標楷體" panose="03000509000000000000" pitchFamily="65" charset="-120"/>
                        <a:ea typeface="標楷體" panose="03000509000000000000" pitchFamily="65"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發票單位一批</a:t>
                      </a:r>
                      <a:r>
                        <a:rPr lang="en-US" altLang="zh-TW" sz="1400" b="0" i="0" u="none" strike="noStrike" dirty="0">
                          <a:solidFill>
                            <a:srgbClr val="000000"/>
                          </a:solidFill>
                          <a:effectLst/>
                          <a:latin typeface="標楷體" panose="03000509000000000000" pitchFamily="65" charset="-120"/>
                          <a:ea typeface="標楷體" panose="03000509000000000000" pitchFamily="65" charset="-120"/>
                        </a:rPr>
                        <a:t>/</a:t>
                      </a: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一式</a:t>
                      </a:r>
                      <a:r>
                        <a:rPr lang="en-US" altLang="zh-TW" sz="1400" b="0" i="0" u="none" strike="noStrike" dirty="0">
                          <a:solidFill>
                            <a:srgbClr val="000000"/>
                          </a:solidFill>
                          <a:effectLst/>
                          <a:latin typeface="標楷體" panose="03000509000000000000" pitchFamily="65" charset="-120"/>
                          <a:ea typeface="標楷體" panose="03000509000000000000" pitchFamily="65" charset="-120"/>
                        </a:rPr>
                        <a:t>/</a:t>
                      </a: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一套未附明細蓋騎縫章</a:t>
                      </a:r>
                    </a:p>
                  </a:txBody>
                  <a:tcPr anchor="ctr"/>
                </a:tc>
                <a:extLst>
                  <a:ext uri="{0D108BD9-81ED-4DB2-BD59-A6C34878D82A}">
                    <a16:rowId xmlns:a16="http://schemas.microsoft.com/office/drawing/2014/main" val="10004"/>
                  </a:ext>
                </a:extLst>
              </a:tr>
              <a:tr h="594113">
                <a:tc>
                  <a:txBody>
                    <a:bodyPr/>
                    <a:lstStyle/>
                    <a:p>
                      <a:pPr algn="l"/>
                      <a:r>
                        <a:rPr lang="en-US" altLang="zh-TW" sz="1400" dirty="0">
                          <a:latin typeface="標楷體" panose="03000509000000000000" pitchFamily="65" charset="-120"/>
                          <a:ea typeface="標楷體" panose="03000509000000000000" pitchFamily="65" charset="-120"/>
                        </a:rPr>
                        <a:t>06.</a:t>
                      </a:r>
                      <a:endParaRPr lang="zh-TW" altLang="en-US" sz="1400" dirty="0">
                        <a:latin typeface="標楷體" panose="03000509000000000000" pitchFamily="65" charset="-120"/>
                        <a:ea typeface="標楷體" panose="03000509000000000000" pitchFamily="65"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dirty="0">
                          <a:latin typeface="標楷體" panose="03000509000000000000" pitchFamily="65" charset="-120"/>
                          <a:ea typeface="標楷體" panose="03000509000000000000" pitchFamily="65" charset="-120"/>
                        </a:rPr>
                        <a:t>免用統一發票收據廠商卻蓋統一發票專用章</a:t>
                      </a:r>
                    </a:p>
                  </a:txBody>
                  <a:tcPr anchor="ctr"/>
                </a:tc>
                <a:extLst>
                  <a:ext uri="{0D108BD9-81ED-4DB2-BD59-A6C34878D82A}">
                    <a16:rowId xmlns:a16="http://schemas.microsoft.com/office/drawing/2014/main" val="10005"/>
                  </a:ext>
                </a:extLst>
              </a:tr>
              <a:tr h="515011">
                <a:tc>
                  <a:txBody>
                    <a:bodyPr/>
                    <a:lstStyle/>
                    <a:p>
                      <a:pPr algn="l"/>
                      <a:r>
                        <a:rPr lang="en-US" altLang="zh-TW" sz="1400" dirty="0">
                          <a:latin typeface="標楷體" panose="03000509000000000000" pitchFamily="65" charset="-120"/>
                          <a:ea typeface="標楷體" panose="03000509000000000000" pitchFamily="65" charset="-120"/>
                        </a:rPr>
                        <a:t>07.</a:t>
                      </a:r>
                      <a:endParaRPr lang="zh-TW" altLang="en-US" sz="1400" dirty="0">
                        <a:latin typeface="標楷體" panose="03000509000000000000" pitchFamily="65" charset="-120"/>
                        <a:ea typeface="標楷體" panose="03000509000000000000" pitchFamily="65" charset="-12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400" kern="1200" dirty="0">
                          <a:solidFill>
                            <a:schemeClr val="dk1"/>
                          </a:solidFill>
                          <a:latin typeface="標楷體" panose="03000509000000000000" pitchFamily="65" charset="-120"/>
                          <a:ea typeface="標楷體" panose="03000509000000000000" pitchFamily="65" charset="-120"/>
                          <a:cs typeface="+mn-cs"/>
                        </a:rPr>
                        <a:t> 發票備註說明品項需蓋經辦人章</a:t>
                      </a:r>
                    </a:p>
                  </a:txBody>
                  <a:tcPr marL="9525" marR="9525" marT="9525" marB="0" anchor="ctr"/>
                </a:tc>
                <a:extLst>
                  <a:ext uri="{0D108BD9-81ED-4DB2-BD59-A6C34878D82A}">
                    <a16:rowId xmlns:a16="http://schemas.microsoft.com/office/drawing/2014/main" val="10006"/>
                  </a:ext>
                </a:extLst>
              </a:tr>
              <a:tr h="515011">
                <a:tc>
                  <a:txBody>
                    <a:bodyPr/>
                    <a:lstStyle/>
                    <a:p>
                      <a:pPr algn="l"/>
                      <a:r>
                        <a:rPr lang="en-US" altLang="zh-TW" sz="1400" dirty="0">
                          <a:latin typeface="標楷體" panose="03000509000000000000" pitchFamily="65" charset="-120"/>
                          <a:ea typeface="標楷體" panose="03000509000000000000" pitchFamily="65" charset="-120"/>
                        </a:rPr>
                        <a:t>08.</a:t>
                      </a:r>
                      <a:endParaRPr lang="zh-TW" altLang="en-US" sz="1400" dirty="0">
                        <a:latin typeface="標楷體" panose="03000509000000000000" pitchFamily="65" charset="-120"/>
                        <a:ea typeface="標楷體" panose="03000509000000000000" pitchFamily="65"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en-US" sz="1400" kern="1200" dirty="0">
                          <a:solidFill>
                            <a:schemeClr val="dk1"/>
                          </a:solidFill>
                          <a:latin typeface="標楷體" panose="03000509000000000000" pitchFamily="65" charset="-120"/>
                          <a:ea typeface="標楷體" panose="03000509000000000000" pitchFamily="65" charset="-120"/>
                          <a:cs typeface="+mn-cs"/>
                        </a:rPr>
                        <a:t> 數量單價未填寫</a:t>
                      </a:r>
                    </a:p>
                  </a:txBody>
                  <a:tcPr marL="9525" marR="9525" marT="9525" marB="0" anchor="ctr"/>
                </a:tc>
                <a:extLst>
                  <a:ext uri="{0D108BD9-81ED-4DB2-BD59-A6C34878D82A}">
                    <a16:rowId xmlns:a16="http://schemas.microsoft.com/office/drawing/2014/main" val="10007"/>
                  </a:ext>
                </a:extLst>
              </a:tr>
            </a:tbl>
          </a:graphicData>
        </a:graphic>
      </p:graphicFrame>
      <p:graphicFrame>
        <p:nvGraphicFramePr>
          <p:cNvPr id="21" name="表格 20"/>
          <p:cNvGraphicFramePr>
            <a:graphicFrameLocks noGrp="1"/>
          </p:cNvGraphicFramePr>
          <p:nvPr>
            <p:extLst>
              <p:ext uri="{D42A27DB-BD31-4B8C-83A1-F6EECF244321}">
                <p14:modId xmlns:p14="http://schemas.microsoft.com/office/powerpoint/2010/main" val="1507404764"/>
              </p:ext>
            </p:extLst>
          </p:nvPr>
        </p:nvGraphicFramePr>
        <p:xfrm>
          <a:off x="4572000" y="1412776"/>
          <a:ext cx="4104134" cy="4943574"/>
        </p:xfrm>
        <a:graphic>
          <a:graphicData uri="http://schemas.openxmlformats.org/drawingml/2006/table">
            <a:tbl>
              <a:tblPr bandRow="1">
                <a:tableStyleId>{5C22544A-7EE6-4342-B048-85BDC9FD1C3A}</a:tableStyleId>
              </a:tblPr>
              <a:tblGrid>
                <a:gridCol w="431725">
                  <a:extLst>
                    <a:ext uri="{9D8B030D-6E8A-4147-A177-3AD203B41FA5}">
                      <a16:colId xmlns:a16="http://schemas.microsoft.com/office/drawing/2014/main" val="20000"/>
                    </a:ext>
                  </a:extLst>
                </a:gridCol>
                <a:gridCol w="3672409">
                  <a:extLst>
                    <a:ext uri="{9D8B030D-6E8A-4147-A177-3AD203B41FA5}">
                      <a16:colId xmlns:a16="http://schemas.microsoft.com/office/drawing/2014/main" val="20001"/>
                    </a:ext>
                  </a:extLst>
                </a:gridCol>
              </a:tblGrid>
              <a:tr h="580907">
                <a:tc>
                  <a:txBody>
                    <a:bodyPr/>
                    <a:lstStyle/>
                    <a:p>
                      <a:pPr algn="l"/>
                      <a:r>
                        <a:rPr lang="en-US" altLang="zh-TW" sz="1400" dirty="0">
                          <a:latin typeface="標楷體" panose="03000509000000000000" pitchFamily="65" charset="-120"/>
                          <a:ea typeface="標楷體" panose="03000509000000000000" pitchFamily="65" charset="-120"/>
                        </a:rPr>
                        <a:t>09.</a:t>
                      </a:r>
                      <a:endParaRPr lang="zh-TW" altLang="en-US" sz="1400" dirty="0">
                        <a:latin typeface="標楷體" panose="03000509000000000000" pitchFamily="65" charset="-120"/>
                        <a:ea typeface="標楷體" panose="03000509000000000000" pitchFamily="65"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en-US" sz="1400" kern="1200" dirty="0">
                          <a:solidFill>
                            <a:schemeClr val="dk1"/>
                          </a:solidFill>
                          <a:latin typeface="標楷體" panose="03000509000000000000" pitchFamily="65" charset="-120"/>
                          <a:ea typeface="標楷體" panose="03000509000000000000" pitchFamily="65" charset="-120"/>
                          <a:cs typeface="+mn-cs"/>
                        </a:rPr>
                        <a:t> 保費收據要保人應為</a:t>
                      </a:r>
                      <a:r>
                        <a:rPr kumimoji="0" lang="en-US" altLang="zh-TW" sz="1400" kern="1200" dirty="0">
                          <a:solidFill>
                            <a:schemeClr val="dk1"/>
                          </a:solidFill>
                          <a:latin typeface="標楷體" panose="03000509000000000000" pitchFamily="65" charset="-120"/>
                          <a:ea typeface="標楷體" panose="03000509000000000000" pitchFamily="65" charset="-120"/>
                          <a:cs typeface="+mn-cs"/>
                        </a:rPr>
                        <a:t>"</a:t>
                      </a:r>
                      <a:r>
                        <a:rPr kumimoji="0" lang="zh-TW" altLang="en-US" sz="1400" kern="1200" dirty="0">
                          <a:solidFill>
                            <a:schemeClr val="dk1"/>
                          </a:solidFill>
                          <a:latin typeface="標楷體" panose="03000509000000000000" pitchFamily="65" charset="-120"/>
                          <a:ea typeface="標楷體" panose="03000509000000000000" pitchFamily="65" charset="-120"/>
                          <a:cs typeface="+mn-cs"/>
                        </a:rPr>
                        <a:t>弘光科技大學</a:t>
                      </a:r>
                      <a:r>
                        <a:rPr kumimoji="0" lang="en-US" altLang="zh-TW" sz="1400" kern="1200" dirty="0">
                          <a:solidFill>
                            <a:schemeClr val="dk1"/>
                          </a:solidFill>
                          <a:latin typeface="標楷體" panose="03000509000000000000" pitchFamily="65" charset="-120"/>
                          <a:ea typeface="標楷體" panose="03000509000000000000" pitchFamily="65" charset="-120"/>
                          <a:cs typeface="+mn-cs"/>
                        </a:rPr>
                        <a:t>"</a:t>
                      </a:r>
                      <a:endParaRPr kumimoji="0" lang="zh-TW" altLang="en-US" sz="1400" kern="1200" dirty="0">
                        <a:solidFill>
                          <a:schemeClr val="dk1"/>
                        </a:solidFill>
                        <a:latin typeface="標楷體" panose="03000509000000000000" pitchFamily="65" charset="-120"/>
                        <a:ea typeface="標楷體" panose="03000509000000000000" pitchFamily="65" charset="-120"/>
                        <a:cs typeface="+mn-cs"/>
                      </a:endParaRPr>
                    </a:p>
                  </a:txBody>
                  <a:tcPr marL="9525" marR="9525" marT="9525" marB="0" anchor="ctr"/>
                </a:tc>
                <a:extLst>
                  <a:ext uri="{0D108BD9-81ED-4DB2-BD59-A6C34878D82A}">
                    <a16:rowId xmlns:a16="http://schemas.microsoft.com/office/drawing/2014/main" val="10001"/>
                  </a:ext>
                </a:extLst>
              </a:tr>
              <a:tr h="534923">
                <a:tc>
                  <a:txBody>
                    <a:bodyPr/>
                    <a:lstStyle/>
                    <a:p>
                      <a:pPr algn="l"/>
                      <a:r>
                        <a:rPr lang="en-US" altLang="zh-TW" sz="1400" dirty="0">
                          <a:latin typeface="標楷體" panose="03000509000000000000" pitchFamily="65" charset="-120"/>
                          <a:ea typeface="標楷體" panose="03000509000000000000" pitchFamily="65" charset="-120"/>
                        </a:rPr>
                        <a:t>10.</a:t>
                      </a:r>
                      <a:endParaRPr lang="zh-TW" altLang="en-US" sz="1400" dirty="0">
                        <a:latin typeface="標楷體" panose="03000509000000000000" pitchFamily="65" charset="-120"/>
                        <a:ea typeface="標楷體" panose="03000509000000000000" pitchFamily="65" charset="-12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dirty="0">
                          <a:latin typeface="標楷體" panose="03000509000000000000" pitchFamily="65" charset="-120"/>
                          <a:ea typeface="標楷體" panose="03000509000000000000" pitchFamily="65" charset="-120"/>
                        </a:rPr>
                        <a:t> 未向廠商取得相關收據或發票便送至會計室</a:t>
                      </a:r>
                    </a:p>
                  </a:txBody>
                  <a:tcPr marL="9525" marR="9525" marT="9525" marB="0" anchor="ctr"/>
                </a:tc>
                <a:extLst>
                  <a:ext uri="{0D108BD9-81ED-4DB2-BD59-A6C34878D82A}">
                    <a16:rowId xmlns:a16="http://schemas.microsoft.com/office/drawing/2014/main" val="10002"/>
                  </a:ext>
                </a:extLst>
              </a:tr>
              <a:tr h="587098">
                <a:tc>
                  <a:txBody>
                    <a:bodyPr/>
                    <a:lstStyle/>
                    <a:p>
                      <a:pPr algn="l"/>
                      <a:r>
                        <a:rPr lang="en-US" altLang="zh-TW" sz="1400" dirty="0">
                          <a:latin typeface="標楷體" panose="03000509000000000000" pitchFamily="65" charset="-120"/>
                          <a:ea typeface="標楷體" panose="03000509000000000000" pitchFamily="65" charset="-120"/>
                        </a:rPr>
                        <a:t>11.</a:t>
                      </a:r>
                      <a:endParaRPr lang="zh-TW" altLang="en-US" sz="1400" dirty="0">
                        <a:latin typeface="標楷體" panose="03000509000000000000" pitchFamily="65" charset="-120"/>
                        <a:ea typeface="標楷體" panose="03000509000000000000" pitchFamily="65"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strike="noStrike" dirty="0">
                          <a:effectLst/>
                          <a:latin typeface="標楷體" panose="03000509000000000000" pitchFamily="65" charset="-120"/>
                          <a:ea typeface="標楷體" panose="03000509000000000000" pitchFamily="65" charset="-120"/>
                        </a:rPr>
                        <a:t>差旅費報告表</a:t>
                      </a:r>
                      <a:r>
                        <a:rPr lang="en-US" altLang="zh-TW" sz="1400" u="none" strike="noStrike" dirty="0">
                          <a:effectLst/>
                          <a:latin typeface="標楷體" panose="03000509000000000000" pitchFamily="65" charset="-120"/>
                          <a:ea typeface="標楷體" panose="03000509000000000000" pitchFamily="65" charset="-120"/>
                        </a:rPr>
                        <a:t>(</a:t>
                      </a:r>
                      <a:r>
                        <a:rPr lang="zh-TW" altLang="en-US" sz="1400" u="none" strike="noStrike" dirty="0">
                          <a:effectLst/>
                          <a:latin typeface="標楷體" panose="03000509000000000000" pitchFamily="65" charset="-120"/>
                          <a:ea typeface="標楷體" panose="03000509000000000000" pitchFamily="65" charset="-120"/>
                        </a:rPr>
                        <a:t>申請日期錯誤、出差地點未填、標準不符辦法</a:t>
                      </a:r>
                      <a:r>
                        <a:rPr lang="en-US" altLang="zh-TW" sz="1400" u="none" strike="noStrike" dirty="0">
                          <a:effectLst/>
                          <a:latin typeface="標楷體" panose="03000509000000000000" pitchFamily="65" charset="-120"/>
                          <a:ea typeface="標楷體" panose="03000509000000000000" pitchFamily="65" charset="-120"/>
                        </a:rPr>
                        <a:t>)</a:t>
                      </a:r>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10003"/>
                  </a:ext>
                </a:extLst>
              </a:tr>
              <a:tr h="547345">
                <a:tc>
                  <a:txBody>
                    <a:bodyPr/>
                    <a:lstStyle/>
                    <a:p>
                      <a:pPr algn="l"/>
                      <a:r>
                        <a:rPr lang="en-US" altLang="zh-TW" sz="1400" dirty="0">
                          <a:latin typeface="標楷體" panose="03000509000000000000" pitchFamily="65" charset="-120"/>
                          <a:ea typeface="標楷體" panose="03000509000000000000" pitchFamily="65" charset="-120"/>
                        </a:rPr>
                        <a:t>12.</a:t>
                      </a:r>
                      <a:endParaRPr lang="zh-TW" altLang="en-US" sz="1400" dirty="0">
                        <a:latin typeface="標楷體" panose="03000509000000000000" pitchFamily="65" charset="-120"/>
                        <a:ea typeface="標楷體" panose="03000509000000000000" pitchFamily="65" charset="-12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400" kern="1200" dirty="0">
                          <a:solidFill>
                            <a:schemeClr val="dk1"/>
                          </a:solidFill>
                          <a:latin typeface="標楷體" panose="03000509000000000000" pitchFamily="65" charset="-120"/>
                          <a:ea typeface="標楷體" panose="03000509000000000000" pitchFamily="65" charset="-120"/>
                          <a:cs typeface="+mn-cs"/>
                        </a:rPr>
                        <a:t>雇主負擔費用，扣除預算項目有誤</a:t>
                      </a:r>
                    </a:p>
                  </a:txBody>
                  <a:tcPr anchor="ctr"/>
                </a:tc>
                <a:extLst>
                  <a:ext uri="{0D108BD9-81ED-4DB2-BD59-A6C34878D82A}">
                    <a16:rowId xmlns:a16="http://schemas.microsoft.com/office/drawing/2014/main" val="10004"/>
                  </a:ext>
                </a:extLst>
              </a:tr>
              <a:tr h="636112">
                <a:tc>
                  <a:txBody>
                    <a:bodyPr/>
                    <a:lstStyle/>
                    <a:p>
                      <a:pPr algn="l"/>
                      <a:r>
                        <a:rPr lang="en-US" altLang="zh-TW" sz="1400" dirty="0">
                          <a:latin typeface="標楷體" panose="03000509000000000000" pitchFamily="65" charset="-120"/>
                          <a:ea typeface="標楷體" panose="03000509000000000000" pitchFamily="65" charset="-120"/>
                        </a:rPr>
                        <a:t>13.</a:t>
                      </a:r>
                      <a:endParaRPr lang="zh-TW" altLang="en-US" sz="1400" dirty="0">
                        <a:latin typeface="標楷體" panose="03000509000000000000" pitchFamily="65" charset="-120"/>
                        <a:ea typeface="標楷體" panose="03000509000000000000" pitchFamily="65" charset="-120"/>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zh-TW" altLang="en-US" sz="1400" kern="1200" dirty="0">
                          <a:solidFill>
                            <a:schemeClr val="dk1"/>
                          </a:solidFill>
                          <a:latin typeface="標楷體" panose="03000509000000000000" pitchFamily="65" charset="-120"/>
                          <a:ea typeface="標楷體" panose="03000509000000000000" pitchFamily="65" charset="-120"/>
                          <a:cs typeface="+mn-cs"/>
                        </a:rPr>
                        <a:t> </a:t>
                      </a:r>
                      <a:r>
                        <a:rPr kumimoji="0" lang="zh-TW" altLang="en-US" sz="1400" kern="1200" dirty="0">
                          <a:solidFill>
                            <a:schemeClr val="tx1"/>
                          </a:solidFill>
                          <a:latin typeface="標楷體" panose="03000509000000000000" pitchFamily="65" charset="-120"/>
                          <a:ea typeface="標楷體" panose="03000509000000000000" pitchFamily="65" charset="-120"/>
                          <a:cs typeface="+mn-cs"/>
                        </a:rPr>
                        <a:t>申請授課鐘點費，</a:t>
                      </a:r>
                      <a:r>
                        <a:rPr kumimoji="0" lang="zh-TW" altLang="en-US" sz="1400" b="1" kern="1200" dirty="0">
                          <a:solidFill>
                            <a:srgbClr val="FF0000"/>
                          </a:solidFill>
                          <a:latin typeface="標楷體" panose="03000509000000000000" pitchFamily="65" charset="-120"/>
                          <a:ea typeface="標楷體" panose="03000509000000000000" pitchFamily="65" charset="-120"/>
                          <a:cs typeface="+mn-cs"/>
                        </a:rPr>
                        <a:t>同一時段</a:t>
                      </a:r>
                      <a:r>
                        <a:rPr kumimoji="0" lang="zh-TW" altLang="en-US" sz="1400" kern="1200" dirty="0">
                          <a:solidFill>
                            <a:schemeClr val="tx1"/>
                          </a:solidFill>
                          <a:latin typeface="標楷體" panose="03000509000000000000" pitchFamily="65" charset="-120"/>
                          <a:ea typeface="標楷體" panose="03000509000000000000" pitchFamily="65" charset="-120"/>
                          <a:cs typeface="+mn-cs"/>
                        </a:rPr>
                        <a:t>如有二位正講師，  需備註上課地點或分組教學</a:t>
                      </a:r>
                    </a:p>
                  </a:txBody>
                  <a:tcPr marL="9525" marR="9525" marT="9525" marB="0" anchor="ctr"/>
                </a:tc>
                <a:extLst>
                  <a:ext uri="{0D108BD9-81ED-4DB2-BD59-A6C34878D82A}">
                    <a16:rowId xmlns:a16="http://schemas.microsoft.com/office/drawing/2014/main" val="10005"/>
                  </a:ext>
                </a:extLst>
              </a:tr>
              <a:tr h="474469">
                <a:tc>
                  <a:txBody>
                    <a:bodyPr/>
                    <a:lstStyle/>
                    <a:p>
                      <a:pPr algn="l"/>
                      <a:r>
                        <a:rPr lang="en-US" altLang="zh-TW" sz="1400" dirty="0">
                          <a:latin typeface="標楷體" panose="03000509000000000000" pitchFamily="65" charset="-120"/>
                          <a:ea typeface="標楷體" panose="03000509000000000000" pitchFamily="65" charset="-120"/>
                        </a:rPr>
                        <a:t>14.</a:t>
                      </a:r>
                      <a:endParaRPr lang="zh-TW" altLang="en-US" sz="1400" dirty="0">
                        <a:latin typeface="標楷體" panose="03000509000000000000" pitchFamily="65" charset="-120"/>
                        <a:ea typeface="標楷體" panose="03000509000000000000" pitchFamily="65"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en-US" sz="1400" kern="1200" dirty="0">
                          <a:solidFill>
                            <a:schemeClr val="dk1"/>
                          </a:solidFill>
                          <a:latin typeface="標楷體" panose="03000509000000000000" pitchFamily="65" charset="-120"/>
                          <a:ea typeface="標楷體" panose="03000509000000000000" pitchFamily="65" charset="-120"/>
                          <a:cs typeface="+mn-cs"/>
                        </a:rPr>
                        <a:t> 計畫專兼任助理或臨時工未檢附領據</a:t>
                      </a:r>
                    </a:p>
                  </a:txBody>
                  <a:tcPr marL="9525" marR="9525" marT="9525" marB="0" anchor="ctr"/>
                </a:tc>
                <a:extLst>
                  <a:ext uri="{0D108BD9-81ED-4DB2-BD59-A6C34878D82A}">
                    <a16:rowId xmlns:a16="http://schemas.microsoft.com/office/drawing/2014/main" val="10006"/>
                  </a:ext>
                </a:extLst>
              </a:tr>
              <a:tr h="474469">
                <a:tc>
                  <a:txBody>
                    <a:bodyPr/>
                    <a:lstStyle/>
                    <a:p>
                      <a:pPr algn="l"/>
                      <a:r>
                        <a:rPr lang="en-US" altLang="zh-TW" sz="1400" dirty="0">
                          <a:latin typeface="標楷體" panose="03000509000000000000" pitchFamily="65" charset="-120"/>
                          <a:ea typeface="標楷體" panose="03000509000000000000" pitchFamily="65" charset="-120"/>
                        </a:rPr>
                        <a:t>15.</a:t>
                      </a:r>
                      <a:endParaRPr lang="zh-TW" altLang="en-US" sz="1400" dirty="0">
                        <a:latin typeface="標楷體" panose="03000509000000000000" pitchFamily="65" charset="-120"/>
                        <a:ea typeface="標楷體" panose="03000509000000000000" pitchFamily="65"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en-US" sz="1400" kern="1200" dirty="0">
                          <a:solidFill>
                            <a:schemeClr val="dk1"/>
                          </a:solidFill>
                          <a:latin typeface="標楷體" panose="03000509000000000000" pitchFamily="65" charset="-120"/>
                          <a:ea typeface="標楷體" panose="03000509000000000000" pitchFamily="65" charset="-120"/>
                          <a:cs typeface="+mn-cs"/>
                        </a:rPr>
                        <a:t> 預算項目選用錯誤 </a:t>
                      </a:r>
                      <a:r>
                        <a:rPr kumimoji="0" lang="en-US" altLang="zh-TW" sz="1400" kern="1200" dirty="0">
                          <a:solidFill>
                            <a:schemeClr val="dk1"/>
                          </a:solidFill>
                          <a:latin typeface="標楷體" panose="03000509000000000000" pitchFamily="65" charset="-120"/>
                          <a:ea typeface="標楷體" panose="03000509000000000000" pitchFamily="65" charset="-120"/>
                          <a:cs typeface="+mn-cs"/>
                        </a:rPr>
                        <a:t>(</a:t>
                      </a:r>
                      <a:r>
                        <a:rPr kumimoji="0" lang="zh-TW" altLang="en-US" sz="1400" kern="1200" dirty="0">
                          <a:solidFill>
                            <a:schemeClr val="dk1"/>
                          </a:solidFill>
                          <a:latin typeface="標楷體" panose="03000509000000000000" pitchFamily="65" charset="-120"/>
                          <a:ea typeface="標楷體" panose="03000509000000000000" pitchFamily="65" charset="-120"/>
                          <a:cs typeface="+mn-cs"/>
                        </a:rPr>
                        <a:t>材料費核銷至雜支</a:t>
                      </a:r>
                      <a:r>
                        <a:rPr kumimoji="0" lang="en-US" altLang="zh-TW" sz="1400" kern="1200" dirty="0">
                          <a:solidFill>
                            <a:schemeClr val="dk1"/>
                          </a:solidFill>
                          <a:latin typeface="標楷體" panose="03000509000000000000" pitchFamily="65" charset="-120"/>
                          <a:ea typeface="標楷體" panose="03000509000000000000" pitchFamily="65" charset="-120"/>
                          <a:cs typeface="+mn-cs"/>
                        </a:rPr>
                        <a:t>)</a:t>
                      </a:r>
                      <a:endParaRPr kumimoji="0" lang="zh-TW" altLang="en-US" sz="1400" kern="1200" dirty="0">
                        <a:solidFill>
                          <a:schemeClr val="dk1"/>
                        </a:solidFill>
                        <a:latin typeface="標楷體" panose="03000509000000000000" pitchFamily="65" charset="-120"/>
                        <a:ea typeface="標楷體" panose="03000509000000000000" pitchFamily="65" charset="-120"/>
                        <a:cs typeface="+mn-cs"/>
                      </a:endParaRPr>
                    </a:p>
                  </a:txBody>
                  <a:tcPr marL="9525" marR="9525" marT="9525" marB="0" anchor="ctr"/>
                </a:tc>
                <a:extLst>
                  <a:ext uri="{0D108BD9-81ED-4DB2-BD59-A6C34878D82A}">
                    <a16:rowId xmlns:a16="http://schemas.microsoft.com/office/drawing/2014/main" val="10007"/>
                  </a:ext>
                </a:extLst>
              </a:tr>
              <a:tr h="545589">
                <a:tc>
                  <a:txBody>
                    <a:bodyPr/>
                    <a:lstStyle/>
                    <a:p>
                      <a:pPr algn="l"/>
                      <a:r>
                        <a:rPr lang="en-US" altLang="zh-TW" sz="1400" dirty="0">
                          <a:latin typeface="標楷體" panose="03000509000000000000" pitchFamily="65" charset="-120"/>
                          <a:ea typeface="標楷體" panose="03000509000000000000" pitchFamily="65" charset="-120"/>
                        </a:rPr>
                        <a:t>16.</a:t>
                      </a:r>
                      <a:endParaRPr lang="zh-TW" altLang="en-US" sz="1400" dirty="0">
                        <a:latin typeface="標楷體" panose="03000509000000000000" pitchFamily="65" charset="-120"/>
                        <a:ea typeface="標楷體" panose="03000509000000000000" pitchFamily="65"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en-US" sz="1400" kern="1200" dirty="0">
                          <a:solidFill>
                            <a:schemeClr val="dk1"/>
                          </a:solidFill>
                          <a:latin typeface="標楷體" panose="03000509000000000000" pitchFamily="65" charset="-120"/>
                          <a:ea typeface="標楷體" panose="03000509000000000000" pitchFamily="65" charset="-120"/>
                          <a:cs typeface="+mn-cs"/>
                        </a:rPr>
                        <a:t> 指導費</a:t>
                      </a:r>
                      <a:r>
                        <a:rPr kumimoji="0" lang="en-US" altLang="zh-TW" sz="1400" kern="1200" dirty="0">
                          <a:solidFill>
                            <a:schemeClr val="dk1"/>
                          </a:solidFill>
                          <a:latin typeface="標楷體" panose="03000509000000000000" pitchFamily="65" charset="-120"/>
                          <a:ea typeface="標楷體" panose="03000509000000000000" pitchFamily="65" charset="-120"/>
                          <a:cs typeface="+mn-cs"/>
                        </a:rPr>
                        <a:t>/</a:t>
                      </a:r>
                      <a:r>
                        <a:rPr kumimoji="0" lang="zh-TW" altLang="en-US" sz="1400" kern="1200" dirty="0">
                          <a:solidFill>
                            <a:schemeClr val="dk1"/>
                          </a:solidFill>
                          <a:latin typeface="標楷體" panose="03000509000000000000" pitchFamily="65" charset="-120"/>
                          <a:ea typeface="標楷體" panose="03000509000000000000" pitchFamily="65" charset="-120"/>
                          <a:cs typeface="+mn-cs"/>
                        </a:rPr>
                        <a:t>諮詢費應以</a:t>
                      </a:r>
                      <a:r>
                        <a:rPr kumimoji="0" lang="en-US" altLang="zh-TW" sz="1400" kern="1200" dirty="0">
                          <a:solidFill>
                            <a:schemeClr val="dk1"/>
                          </a:solidFill>
                          <a:latin typeface="標楷體" panose="03000509000000000000" pitchFamily="65" charset="-120"/>
                          <a:ea typeface="標楷體" panose="03000509000000000000" pitchFamily="65" charset="-120"/>
                          <a:cs typeface="+mn-cs"/>
                        </a:rPr>
                        <a:t>"</a:t>
                      </a:r>
                      <a:r>
                        <a:rPr kumimoji="0" lang="zh-TW" altLang="en-US" sz="1400" kern="1200" dirty="0">
                          <a:solidFill>
                            <a:schemeClr val="dk1"/>
                          </a:solidFill>
                          <a:latin typeface="標楷體" panose="03000509000000000000" pitchFamily="65" charset="-120"/>
                          <a:ea typeface="標楷體" panose="03000509000000000000" pitchFamily="65" charset="-120"/>
                          <a:cs typeface="+mn-cs"/>
                        </a:rPr>
                        <a:t>次</a:t>
                      </a:r>
                      <a:r>
                        <a:rPr kumimoji="0" lang="en-US" altLang="zh-TW" sz="1400" kern="1200" dirty="0">
                          <a:solidFill>
                            <a:schemeClr val="dk1"/>
                          </a:solidFill>
                          <a:latin typeface="標楷體" panose="03000509000000000000" pitchFamily="65" charset="-120"/>
                          <a:ea typeface="標楷體" panose="03000509000000000000" pitchFamily="65" charset="-120"/>
                          <a:cs typeface="+mn-cs"/>
                        </a:rPr>
                        <a:t>"</a:t>
                      </a:r>
                      <a:r>
                        <a:rPr kumimoji="0" lang="zh-TW" altLang="en-US" sz="1400" kern="1200" dirty="0">
                          <a:solidFill>
                            <a:schemeClr val="dk1"/>
                          </a:solidFill>
                          <a:latin typeface="標楷體" panose="03000509000000000000" pitchFamily="65" charset="-120"/>
                          <a:ea typeface="標楷體" panose="03000509000000000000" pitchFamily="65" charset="-120"/>
                          <a:cs typeface="+mn-cs"/>
                        </a:rPr>
                        <a:t>計</a:t>
                      </a:r>
                      <a:r>
                        <a:rPr kumimoji="0" lang="en-US" altLang="zh-TW" sz="1400" kern="1200" dirty="0">
                          <a:solidFill>
                            <a:schemeClr val="dk1"/>
                          </a:solidFill>
                          <a:latin typeface="標楷體" panose="03000509000000000000" pitchFamily="65" charset="-120"/>
                          <a:ea typeface="標楷體" panose="03000509000000000000" pitchFamily="65" charset="-120"/>
                          <a:cs typeface="+mn-cs"/>
                        </a:rPr>
                        <a:t>,</a:t>
                      </a:r>
                      <a:r>
                        <a:rPr kumimoji="0" lang="zh-TW" altLang="en-US" sz="1400" kern="1200" dirty="0">
                          <a:solidFill>
                            <a:schemeClr val="dk1"/>
                          </a:solidFill>
                          <a:latin typeface="標楷體" panose="03000509000000000000" pitchFamily="65" charset="-120"/>
                          <a:ea typeface="標楷體" panose="03000509000000000000" pitchFamily="65" charset="-120"/>
                          <a:cs typeface="+mn-cs"/>
                        </a:rPr>
                        <a:t>非以</a:t>
                      </a:r>
                      <a:r>
                        <a:rPr kumimoji="0" lang="en-US" altLang="zh-TW" sz="1400" kern="1200" dirty="0">
                          <a:solidFill>
                            <a:schemeClr val="dk1"/>
                          </a:solidFill>
                          <a:latin typeface="標楷體" panose="03000509000000000000" pitchFamily="65" charset="-120"/>
                          <a:ea typeface="標楷體" panose="03000509000000000000" pitchFamily="65" charset="-120"/>
                          <a:cs typeface="+mn-cs"/>
                        </a:rPr>
                        <a:t>"</a:t>
                      </a:r>
                      <a:r>
                        <a:rPr kumimoji="0" lang="zh-TW" altLang="en-US" sz="1400" kern="1200" dirty="0">
                          <a:solidFill>
                            <a:schemeClr val="dk1"/>
                          </a:solidFill>
                          <a:latin typeface="標楷體" panose="03000509000000000000" pitchFamily="65" charset="-120"/>
                          <a:ea typeface="標楷體" panose="03000509000000000000" pitchFamily="65" charset="-120"/>
                          <a:cs typeface="+mn-cs"/>
                        </a:rPr>
                        <a:t>時</a:t>
                      </a:r>
                      <a:r>
                        <a:rPr kumimoji="0" lang="en-US" altLang="zh-TW" sz="1400" kern="1200" dirty="0">
                          <a:solidFill>
                            <a:schemeClr val="dk1"/>
                          </a:solidFill>
                          <a:latin typeface="標楷體" panose="03000509000000000000" pitchFamily="65" charset="-120"/>
                          <a:ea typeface="標楷體" panose="03000509000000000000" pitchFamily="65" charset="-120"/>
                          <a:cs typeface="+mn-cs"/>
                        </a:rPr>
                        <a:t>"</a:t>
                      </a:r>
                      <a:r>
                        <a:rPr kumimoji="0" lang="zh-TW" altLang="en-US" sz="1400" kern="1200" dirty="0">
                          <a:solidFill>
                            <a:schemeClr val="dk1"/>
                          </a:solidFill>
                          <a:latin typeface="標楷體" panose="03000509000000000000" pitchFamily="65" charset="-120"/>
                          <a:ea typeface="標楷體" panose="03000509000000000000" pitchFamily="65" charset="-120"/>
                          <a:cs typeface="+mn-cs"/>
                        </a:rPr>
                        <a:t>計算</a:t>
                      </a:r>
                    </a:p>
                  </a:txBody>
                  <a:tcPr marL="9525" marR="9525" marT="9525" marB="0" anchor="ctr"/>
                </a:tc>
                <a:extLst>
                  <a:ext uri="{0D108BD9-81ED-4DB2-BD59-A6C34878D82A}">
                    <a16:rowId xmlns:a16="http://schemas.microsoft.com/office/drawing/2014/main" val="10008"/>
                  </a:ext>
                </a:extLst>
              </a:tr>
              <a:tr h="562662">
                <a:tc>
                  <a:txBody>
                    <a:bodyPr/>
                    <a:lstStyle/>
                    <a:p>
                      <a:pPr algn="l"/>
                      <a:r>
                        <a:rPr lang="en-US" altLang="zh-TW" sz="1400">
                          <a:latin typeface="標楷體" panose="03000509000000000000" pitchFamily="65" charset="-120"/>
                          <a:ea typeface="標楷體" panose="03000509000000000000" pitchFamily="65" charset="-120"/>
                        </a:rPr>
                        <a:t>17.</a:t>
                      </a:r>
                      <a:endParaRPr lang="zh-TW" altLang="en-US" sz="1400" dirty="0">
                        <a:latin typeface="標楷體" panose="03000509000000000000" pitchFamily="65" charset="-120"/>
                        <a:ea typeface="標楷體" panose="03000509000000000000" pitchFamily="65"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en-US" sz="1400" kern="1200" dirty="0">
                          <a:solidFill>
                            <a:schemeClr val="dk1"/>
                          </a:solidFill>
                          <a:latin typeface="標楷體" panose="03000509000000000000" pitchFamily="65" charset="-120"/>
                          <a:ea typeface="標楷體" panose="03000509000000000000" pitchFamily="65" charset="-120"/>
                          <a:cs typeface="+mn-cs"/>
                        </a:rPr>
                        <a:t> 補助款學校教師原則上</a:t>
                      </a:r>
                      <a:r>
                        <a:rPr kumimoji="0" lang="zh-TW" altLang="en-US" sz="1400" b="1" kern="1200" dirty="0">
                          <a:solidFill>
                            <a:srgbClr val="FF0000"/>
                          </a:solidFill>
                          <a:latin typeface="標楷體" panose="03000509000000000000" pitchFamily="65" charset="-120"/>
                          <a:ea typeface="標楷體" panose="03000509000000000000" pitchFamily="65" charset="-120"/>
                          <a:cs typeface="+mn-cs"/>
                        </a:rPr>
                        <a:t>不可支領</a:t>
                      </a:r>
                      <a:r>
                        <a:rPr kumimoji="0" lang="zh-TW" altLang="en-US" sz="1400" kern="1200" dirty="0">
                          <a:solidFill>
                            <a:schemeClr val="dk1"/>
                          </a:solidFill>
                          <a:latin typeface="標楷體" panose="03000509000000000000" pitchFamily="65" charset="-120"/>
                          <a:ea typeface="標楷體" panose="03000509000000000000" pitchFamily="65" charset="-120"/>
                          <a:cs typeface="+mn-cs"/>
                        </a:rPr>
                        <a:t>除鐘點費以外之費用</a:t>
                      </a:r>
                    </a:p>
                  </a:txBody>
                  <a:tcPr marL="9525" marR="9525" marT="9525" marB="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96814458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0" name="投影片編號版面配置區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77411679-2586-4AF9-AED7-60B03302D535}" type="slidenum">
              <a:rPr lang="en-US" altLang="zh-TW"/>
              <a:pPr>
                <a:defRPr/>
              </a:pPr>
              <a:t>19</a:t>
            </a:fld>
            <a:endParaRPr lang="en-US" altLang="zh-TW"/>
          </a:p>
        </p:txBody>
      </p:sp>
      <p:pic>
        <p:nvPicPr>
          <p:cNvPr id="122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525702"/>
            <a:ext cx="6849989" cy="49685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pPr fontAlgn="auto">
              <a:spcAft>
                <a:spcPts val="0"/>
              </a:spcAft>
              <a:defRPr/>
            </a:pPr>
            <a:r>
              <a:rPr lang="zh-TW" altLang="en-US" sz="2000" b="1" dirty="0">
                <a:solidFill>
                  <a:schemeClr val="tx1"/>
                </a:solidFill>
                <a:latin typeface="標楷體" pitchFamily="65" charset="-120"/>
                <a:ea typeface="標楷體" pitchFamily="65" charset="-120"/>
              </a:rPr>
              <a:t>三、使用表單</a:t>
            </a:r>
          </a:p>
        </p:txBody>
      </p:sp>
      <p:sp>
        <p:nvSpPr>
          <p:cNvPr id="9" name="矩形圖說文字 8"/>
          <p:cNvSpPr/>
          <p:nvPr/>
        </p:nvSpPr>
        <p:spPr>
          <a:xfrm>
            <a:off x="2130439" y="2060848"/>
            <a:ext cx="2472953" cy="1000125"/>
          </a:xfrm>
          <a:prstGeom prst="wedgeRectCallout">
            <a:avLst>
              <a:gd name="adj1" fmla="val -56427"/>
              <a:gd name="adj2" fmla="val 100736"/>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zh-TW" altLang="en-US" dirty="0">
                <a:latin typeface="標楷體" panose="03000509000000000000" pitchFamily="65" charset="-120"/>
                <a:ea typeface="標楷體" panose="03000509000000000000" pitchFamily="65" charset="-120"/>
              </a:rPr>
              <a:t>品名、規格不要寫廠牌</a:t>
            </a:r>
            <a:endParaRPr lang="en-US" altLang="zh-TW" dirty="0">
              <a:latin typeface="標楷體" panose="03000509000000000000" pitchFamily="65" charset="-120"/>
              <a:ea typeface="標楷體" panose="03000509000000000000" pitchFamily="65" charset="-120"/>
            </a:endParaRPr>
          </a:p>
          <a:p>
            <a:pPr algn="ctr" fontAlgn="auto">
              <a:spcBef>
                <a:spcPts val="0"/>
              </a:spcBef>
              <a:spcAft>
                <a:spcPts val="0"/>
              </a:spcAft>
              <a:defRPr/>
            </a:pPr>
            <a:r>
              <a:rPr lang="en-US" altLang="zh-TW" dirty="0">
                <a:latin typeface="標楷體" panose="03000509000000000000" pitchFamily="65" charset="-120"/>
                <a:ea typeface="標楷體" panose="03000509000000000000" pitchFamily="65" charset="-120"/>
              </a:rPr>
              <a:t>(ex</a:t>
            </a:r>
            <a:r>
              <a:rPr lang="zh-TW" altLang="en-US" dirty="0">
                <a:latin typeface="標楷體" panose="03000509000000000000" pitchFamily="65" charset="-120"/>
                <a:ea typeface="標楷體" panose="03000509000000000000" pitchFamily="65" charset="-120"/>
              </a:rPr>
              <a:t>：</a:t>
            </a:r>
            <a:r>
              <a:rPr lang="en-US" altLang="zh-TW" dirty="0">
                <a:latin typeface="標楷體" panose="03000509000000000000" pitchFamily="65" charset="-120"/>
                <a:ea typeface="標楷體" panose="03000509000000000000" pitchFamily="65" charset="-120"/>
              </a:rPr>
              <a:t>Acer</a:t>
            </a:r>
            <a:r>
              <a:rPr lang="zh-TW" altLang="en-US" dirty="0">
                <a:latin typeface="標楷體" panose="03000509000000000000" pitchFamily="65" charset="-120"/>
                <a:ea typeface="標楷體" panose="03000509000000000000" pitchFamily="65" charset="-120"/>
              </a:rPr>
              <a:t>、奇美</a:t>
            </a:r>
            <a:r>
              <a:rPr lang="en-US" altLang="zh-TW" dirty="0">
                <a:latin typeface="標楷體" panose="03000509000000000000" pitchFamily="65" charset="-120"/>
                <a:ea typeface="標楷體" panose="03000509000000000000" pitchFamily="65" charset="-120"/>
              </a:rPr>
              <a:t>)</a:t>
            </a:r>
          </a:p>
        </p:txBody>
      </p:sp>
      <p:sp>
        <p:nvSpPr>
          <p:cNvPr id="7" name="文字方塊 6"/>
          <p:cNvSpPr txBox="1">
            <a:spLocks noChangeArrowheads="1"/>
          </p:cNvSpPr>
          <p:nvPr/>
        </p:nvSpPr>
        <p:spPr bwMode="auto">
          <a:xfrm>
            <a:off x="558822" y="3717032"/>
            <a:ext cx="8064500" cy="2923877"/>
          </a:xfrm>
          <a:prstGeom prst="rect">
            <a:avLst/>
          </a:prstGeom>
          <a:solidFill>
            <a:srgbClr val="FFFF99"/>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lvl1pPr eaLnBrk="0" hangingPunct="0">
              <a:defRPr kumimoji="1" sz="800">
                <a:solidFill>
                  <a:schemeClr val="tx1"/>
                </a:solidFill>
                <a:latin typeface="Arial" panose="020B0604020202020204" pitchFamily="34" charset="0"/>
                <a:ea typeface="標楷體" panose="03000509000000000000" pitchFamily="65" charset="-120"/>
              </a:defRPr>
            </a:lvl1pPr>
            <a:lvl2pPr marL="742950" indent="-285750" eaLnBrk="0" hangingPunct="0">
              <a:defRPr kumimoji="1" sz="800">
                <a:solidFill>
                  <a:schemeClr val="tx1"/>
                </a:solidFill>
                <a:latin typeface="Arial" panose="020B0604020202020204" pitchFamily="34" charset="0"/>
                <a:ea typeface="標楷體" panose="03000509000000000000" pitchFamily="65" charset="-120"/>
              </a:defRPr>
            </a:lvl2pPr>
            <a:lvl3pPr marL="1143000" indent="-228600" eaLnBrk="0" hangingPunct="0">
              <a:defRPr kumimoji="1" sz="800">
                <a:solidFill>
                  <a:schemeClr val="tx1"/>
                </a:solidFill>
                <a:latin typeface="Arial" panose="020B0604020202020204" pitchFamily="34" charset="0"/>
                <a:ea typeface="標楷體" panose="03000509000000000000" pitchFamily="65" charset="-120"/>
              </a:defRPr>
            </a:lvl3pPr>
            <a:lvl4pPr marL="1600200" indent="-228600" eaLnBrk="0" hangingPunct="0">
              <a:defRPr kumimoji="1" sz="800">
                <a:solidFill>
                  <a:schemeClr val="tx1"/>
                </a:solidFill>
                <a:latin typeface="Arial" panose="020B0604020202020204" pitchFamily="34" charset="0"/>
                <a:ea typeface="標楷體" panose="03000509000000000000" pitchFamily="65" charset="-120"/>
              </a:defRPr>
            </a:lvl4pPr>
            <a:lvl5pPr marL="2057400" indent="-228600" eaLnBrk="0" hangingPunct="0">
              <a:defRPr kumimoji="1" sz="8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9pPr>
          </a:lstStyle>
          <a:p>
            <a:pPr eaLnBrk="1" hangingPunct="1"/>
            <a:r>
              <a:rPr lang="zh-TW" altLang="en-US" sz="2400" dirty="0">
                <a:latin typeface="標楷體" panose="03000509000000000000" pitchFamily="65" charset="-120"/>
              </a:rPr>
              <a:t>採購及驗收作業教育訓練：</a:t>
            </a:r>
            <a:endParaRPr lang="en-US" altLang="zh-TW" sz="2400" dirty="0">
              <a:latin typeface="標楷體" panose="03000509000000000000" pitchFamily="65" charset="-120"/>
            </a:endParaRPr>
          </a:p>
          <a:p>
            <a:r>
              <a:rPr lang="zh-TW" altLang="en-US" sz="2000" b="1" dirty="0">
                <a:hlinkClick r:id="rId3"/>
              </a:rPr>
              <a:t>▲ 採購文件的書寫方式及專案計畫採購驗收作業注意事項</a:t>
            </a:r>
            <a:r>
              <a:rPr lang="en-US" altLang="zh-TW" sz="2000" b="1" dirty="0">
                <a:hlinkClick r:id="rId3"/>
              </a:rPr>
              <a:t>(106</a:t>
            </a:r>
            <a:r>
              <a:rPr lang="zh-TW" altLang="en-US" sz="2000" b="1" dirty="0">
                <a:hlinkClick r:id="rId3"/>
              </a:rPr>
              <a:t>年度</a:t>
            </a:r>
            <a:r>
              <a:rPr lang="en-US" altLang="zh-TW" sz="2000" b="1" dirty="0">
                <a:hlinkClick r:id="rId3"/>
              </a:rPr>
              <a:t>)-</a:t>
            </a:r>
            <a:r>
              <a:rPr lang="zh-TW" altLang="en-US" sz="2000" b="1" dirty="0">
                <a:hlinkClick r:id="rId3"/>
              </a:rPr>
              <a:t>簡報版</a:t>
            </a:r>
          </a:p>
          <a:p>
            <a:r>
              <a:rPr lang="zh-TW" altLang="en-US" sz="2000" b="1" dirty="0">
                <a:hlinkClick r:id="rId3"/>
              </a:rPr>
              <a:t>▲ 如何正確撰寫採購規格</a:t>
            </a:r>
          </a:p>
          <a:p>
            <a:r>
              <a:rPr lang="zh-TW" altLang="en-US" sz="2000" b="1" dirty="0">
                <a:hlinkClick r:id="rId3"/>
              </a:rPr>
              <a:t>▲ 採購工作的武功祕笈</a:t>
            </a:r>
            <a:r>
              <a:rPr lang="en-US" altLang="zh-TW" sz="2000" b="1" dirty="0">
                <a:hlinkClick r:id="rId3"/>
              </a:rPr>
              <a:t>(109.12.09)</a:t>
            </a:r>
          </a:p>
          <a:p>
            <a:r>
              <a:rPr lang="en-US" altLang="zh-TW" sz="2000" b="1" dirty="0">
                <a:hlinkClick r:id="rId3"/>
              </a:rPr>
              <a:t>▲</a:t>
            </a:r>
            <a:r>
              <a:rPr lang="zh-TW" altLang="en-US" sz="2000" b="1" dirty="0">
                <a:hlinkClick r:id="rId3"/>
              </a:rPr>
              <a:t> 解析採購工作課程</a:t>
            </a:r>
            <a:r>
              <a:rPr lang="en-US" altLang="zh-TW" sz="2000" b="1" dirty="0">
                <a:hlinkClick r:id="rId3"/>
              </a:rPr>
              <a:t>(</a:t>
            </a:r>
            <a:r>
              <a:rPr lang="zh-TW" altLang="en-US" sz="2000" b="1" dirty="0">
                <a:hlinkClick r:id="rId3"/>
              </a:rPr>
              <a:t>一</a:t>
            </a:r>
            <a:r>
              <a:rPr lang="en-US" altLang="zh-TW" sz="2000" b="1" dirty="0">
                <a:hlinkClick r:id="rId3"/>
              </a:rPr>
              <a:t>)(110.09.23)</a:t>
            </a:r>
          </a:p>
          <a:p>
            <a:r>
              <a:rPr lang="zh-TW" altLang="en-US" sz="2000" b="1" dirty="0">
                <a:hlinkClick r:id="rId3"/>
              </a:rPr>
              <a:t>▲ 解析採購工作課程</a:t>
            </a:r>
            <a:r>
              <a:rPr lang="en-US" altLang="zh-TW" sz="2000" b="1" dirty="0">
                <a:hlinkClick r:id="rId3"/>
              </a:rPr>
              <a:t>(</a:t>
            </a:r>
            <a:r>
              <a:rPr lang="zh-TW" altLang="en-US" sz="2000" b="1" dirty="0">
                <a:hlinkClick r:id="rId3"/>
              </a:rPr>
              <a:t>二</a:t>
            </a:r>
            <a:r>
              <a:rPr lang="en-US" altLang="zh-TW" sz="2000" b="1" dirty="0">
                <a:hlinkClick r:id="rId3"/>
              </a:rPr>
              <a:t>)(112.03.16)</a:t>
            </a:r>
          </a:p>
          <a:p>
            <a:endParaRPr lang="en-US" altLang="zh-TW" sz="2000" b="1" dirty="0"/>
          </a:p>
          <a:p>
            <a:r>
              <a:rPr lang="en-US" altLang="zh-TW" sz="2000" dirty="0">
                <a:latin typeface="標楷體" panose="03000509000000000000" pitchFamily="65" charset="-120"/>
              </a:rPr>
              <a:t>(</a:t>
            </a:r>
            <a:r>
              <a:rPr lang="zh-TW" altLang="en-US" sz="2000" dirty="0">
                <a:latin typeface="標楷體" panose="03000509000000000000" pitchFamily="65" charset="-120"/>
              </a:rPr>
              <a:t>請至總務處採購組網頁下載</a:t>
            </a:r>
            <a:r>
              <a:rPr lang="en-US" altLang="zh-TW" sz="2000" dirty="0">
                <a:latin typeface="標楷體" panose="03000509000000000000" pitchFamily="65" charset="-120"/>
              </a:rPr>
              <a:t>)</a:t>
            </a:r>
            <a:endParaRPr lang="zh-TW" altLang="en-US" sz="2000" dirty="0">
              <a:latin typeface="標楷體" panose="03000509000000000000" pitchFamily="65" charset="-120"/>
            </a:endParaRPr>
          </a:p>
        </p:txBody>
      </p:sp>
      <p:sp>
        <p:nvSpPr>
          <p:cNvPr id="10" name="內容版面配置區 2"/>
          <p:cNvSpPr txBox="1">
            <a:spLocks/>
          </p:cNvSpPr>
          <p:nvPr/>
        </p:nvSpPr>
        <p:spPr>
          <a:xfrm>
            <a:off x="539552" y="496144"/>
            <a:ext cx="360040" cy="2428800"/>
          </a:xfrm>
          <a:prstGeom prst="rect">
            <a:avLst/>
          </a:prstGeom>
        </p:spPr>
        <p:txBody>
          <a:bodyPr vert="horz" rtlCol="0" anchor="t">
            <a:normAutofit/>
          </a:bodyPr>
          <a:lst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lgn="ctr" fontAlgn="auto">
              <a:spcAft>
                <a:spcPts val="0"/>
              </a:spcAft>
              <a:buFont typeface="Arial" pitchFamily="34" charset="0"/>
              <a:buNone/>
            </a:pPr>
            <a:r>
              <a:rPr kumimoji="1" lang="zh-TW" altLang="en-US" sz="2000" b="1" dirty="0">
                <a:solidFill>
                  <a:srgbClr val="0000FF"/>
                </a:solidFill>
                <a:latin typeface="標楷體" pitchFamily="65" charset="-120"/>
                <a:ea typeface="標楷體" pitchFamily="65" charset="-120"/>
              </a:rPr>
              <a:t>採購申請單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7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群組 3"/>
          <p:cNvGrpSpPr/>
          <p:nvPr/>
        </p:nvGrpSpPr>
        <p:grpSpPr>
          <a:xfrm>
            <a:off x="1340468" y="210879"/>
            <a:ext cx="6807823" cy="6493012"/>
            <a:chOff x="1547664" y="175307"/>
            <a:chExt cx="6807823" cy="6493012"/>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75307"/>
              <a:ext cx="6807823" cy="6493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圖片 11"/>
            <p:cNvPicPr>
              <a:picLocks noChangeAspect="1"/>
            </p:cNvPicPr>
            <p:nvPr/>
          </p:nvPicPr>
          <p:blipFill rotWithShape="1">
            <a:blip r:embed="rId3"/>
            <a:srcRect t="1" b="-2"/>
            <a:stretch/>
          </p:blipFill>
          <p:spPr>
            <a:xfrm>
              <a:off x="2297318" y="2673780"/>
              <a:ext cx="114442" cy="150581"/>
            </a:xfrm>
            <a:prstGeom prst="rect">
              <a:avLst/>
            </a:prstGeom>
          </p:spPr>
        </p:pic>
      </p:grpSp>
      <p:sp>
        <p:nvSpPr>
          <p:cNvPr id="14342" name="投影片編號版面配置區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20B70A24-1769-44B9-A0D5-5DD445972FF7}" type="slidenum">
              <a:rPr lang="en-US" altLang="zh-TW"/>
              <a:pPr>
                <a:defRPr/>
              </a:pPr>
              <a:t>20</a:t>
            </a:fld>
            <a:endParaRPr lang="en-US" altLang="zh-TW"/>
          </a:p>
        </p:txBody>
      </p:sp>
      <p:sp>
        <p:nvSpPr>
          <p:cNvPr id="14340" name="內容版面配置區 3"/>
          <p:cNvSpPr>
            <a:spLocks noGrp="1"/>
          </p:cNvSpPr>
          <p:nvPr>
            <p:ph sz="quarter" idx="4294967295"/>
          </p:nvPr>
        </p:nvSpPr>
        <p:spPr>
          <a:xfrm>
            <a:off x="395759" y="5321300"/>
            <a:ext cx="2232025" cy="1347788"/>
          </a:xfrm>
          <a:prstGeom prst="wedgeRoundRectCallout">
            <a:avLst>
              <a:gd name="adj1" fmla="val -3767"/>
              <a:gd name="adj2" fmla="val -69832"/>
              <a:gd name="adj3" fmla="val 16667"/>
            </a:avLst>
          </a:prstGeom>
          <a:ln/>
        </p:spPr>
        <p:style>
          <a:lnRef idx="3">
            <a:schemeClr val="lt1"/>
          </a:lnRef>
          <a:fillRef idx="1">
            <a:schemeClr val="accent1"/>
          </a:fillRef>
          <a:effectRef idx="1">
            <a:schemeClr val="accent1"/>
          </a:effectRef>
          <a:fontRef idx="minor">
            <a:schemeClr val="lt1"/>
          </a:fontRef>
        </p:style>
        <p:txBody>
          <a:bodyPr anchor="ctr">
            <a:normAutofit/>
          </a:bodyPr>
          <a:lstStyle/>
          <a:p>
            <a:pPr marL="0" indent="0" algn="ctr" fontAlgn="base">
              <a:spcBef>
                <a:spcPct val="0"/>
              </a:spcBef>
              <a:spcAft>
                <a:spcPct val="0"/>
              </a:spcAft>
              <a:buNone/>
            </a:pPr>
            <a:r>
              <a:rPr kumimoji="1" lang="zh-TW" altLang="en-US" sz="1800" u="sng" dirty="0">
                <a:solidFill>
                  <a:schemeClr val="bg1"/>
                </a:solidFill>
                <a:latin typeface="標楷體" panose="03000509000000000000" pitchFamily="65" charset="-120"/>
                <a:ea typeface="標楷體" panose="03000509000000000000" pitchFamily="65" charset="-120"/>
              </a:rPr>
              <a:t>非所得：取據發票、小規模收據</a:t>
            </a:r>
            <a:endParaRPr kumimoji="1" lang="en-US" altLang="zh-TW" sz="1800" u="sng" dirty="0">
              <a:solidFill>
                <a:schemeClr val="bg1"/>
              </a:solidFill>
              <a:latin typeface="標楷體" panose="03000509000000000000" pitchFamily="65" charset="-120"/>
              <a:ea typeface="標楷體" panose="03000509000000000000" pitchFamily="65" charset="-120"/>
            </a:endParaRPr>
          </a:p>
          <a:p>
            <a:pPr marL="0" indent="0" algn="ctr" fontAlgn="base">
              <a:spcBef>
                <a:spcPct val="0"/>
              </a:spcBef>
              <a:spcAft>
                <a:spcPct val="0"/>
              </a:spcAft>
              <a:buNone/>
            </a:pPr>
            <a:r>
              <a:rPr kumimoji="1" lang="zh-TW" altLang="en-US" sz="1800" u="sng" dirty="0">
                <a:solidFill>
                  <a:schemeClr val="bg1"/>
                </a:solidFill>
                <a:latin typeface="標楷體" panose="03000509000000000000" pitchFamily="65" charset="-120"/>
                <a:ea typeface="標楷體" panose="03000509000000000000" pitchFamily="65" charset="-120"/>
              </a:rPr>
              <a:t>所得：支付個人、執行業務者</a:t>
            </a:r>
          </a:p>
        </p:txBody>
      </p:sp>
      <p:sp>
        <p:nvSpPr>
          <p:cNvPr id="7"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pPr fontAlgn="auto">
              <a:spcAft>
                <a:spcPts val="0"/>
              </a:spcAft>
              <a:defRPr/>
            </a:pPr>
            <a:r>
              <a:rPr lang="zh-TW" altLang="en-US" sz="2000" b="1" dirty="0">
                <a:solidFill>
                  <a:schemeClr val="tx1"/>
                </a:solidFill>
                <a:latin typeface="標楷體" pitchFamily="65" charset="-120"/>
                <a:ea typeface="標楷體" pitchFamily="65" charset="-120"/>
              </a:rPr>
              <a:t>三、使用表單</a:t>
            </a:r>
          </a:p>
        </p:txBody>
      </p:sp>
      <p:sp>
        <p:nvSpPr>
          <p:cNvPr id="2" name="矩形 1"/>
          <p:cNvSpPr/>
          <p:nvPr/>
        </p:nvSpPr>
        <p:spPr>
          <a:xfrm>
            <a:off x="6228184" y="2132856"/>
            <a:ext cx="2448272" cy="792088"/>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TW" altLang="en-US" dirty="0">
                <a:solidFill>
                  <a:schemeClr val="tx1"/>
                </a:solidFill>
                <a:latin typeface="標楷體" panose="03000509000000000000" pitchFamily="65" charset="-120"/>
                <a:ea typeface="標楷體" panose="03000509000000000000" pitchFamily="65" charset="-120"/>
              </a:rPr>
              <a:t>說明費用性質</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簡要</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a:t>
            </a:r>
            <a:r>
              <a:rPr lang="zh-TW" altLang="en-US" u="sng" dirty="0">
                <a:solidFill>
                  <a:srgbClr val="FF0000"/>
                </a:solidFill>
                <a:latin typeface="標楷體" panose="03000509000000000000" pitchFamily="65" charset="-120"/>
                <a:ea typeface="標楷體" panose="03000509000000000000" pitchFamily="65" charset="-120"/>
              </a:rPr>
              <a:t>不用</a:t>
            </a:r>
            <a:r>
              <a:rPr lang="zh-TW" altLang="en-US" u="sng" dirty="0">
                <a:solidFill>
                  <a:schemeClr val="tx1"/>
                </a:solidFill>
                <a:latin typeface="標楷體" panose="03000509000000000000" pitchFamily="65" charset="-120"/>
                <a:ea typeface="標楷體" panose="03000509000000000000" pitchFamily="65" charset="-120"/>
              </a:rPr>
              <a:t>寫</a:t>
            </a:r>
            <a:r>
              <a:rPr lang="zh-TW" altLang="en-US" dirty="0">
                <a:solidFill>
                  <a:schemeClr val="tx1"/>
                </a:solidFill>
                <a:latin typeface="標楷體" panose="03000509000000000000" pitchFamily="65" charset="-120"/>
                <a:ea typeface="標楷體" panose="03000509000000000000" pitchFamily="65" charset="-120"/>
              </a:rPr>
              <a:t>「擬」「申請」</a:t>
            </a:r>
          </a:p>
        </p:txBody>
      </p:sp>
      <p:sp>
        <p:nvSpPr>
          <p:cNvPr id="3" name="矩形 2"/>
          <p:cNvSpPr/>
          <p:nvPr/>
        </p:nvSpPr>
        <p:spPr>
          <a:xfrm>
            <a:off x="2252464" y="3457385"/>
            <a:ext cx="4983832" cy="691695"/>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r>
              <a:rPr lang="zh-TW" altLang="en-US" dirty="0">
                <a:solidFill>
                  <a:schemeClr val="tx1"/>
                </a:solidFill>
                <a:latin typeface="標楷體" panose="03000509000000000000" pitchFamily="65" charset="-120"/>
                <a:ea typeface="標楷體" panose="03000509000000000000" pitchFamily="65" charset="-120"/>
              </a:rPr>
              <a:t>說明人事時地物：支出項目、時間、地點、人員、用途、課程名稱、活動名稱</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等。</a:t>
            </a:r>
            <a:endParaRPr lang="en-US" altLang="zh-TW" dirty="0">
              <a:solidFill>
                <a:schemeClr val="tx1"/>
              </a:solidFill>
              <a:latin typeface="標楷體" panose="03000509000000000000" pitchFamily="65" charset="-120"/>
              <a:ea typeface="標楷體" panose="03000509000000000000" pitchFamily="65" charset="-120"/>
            </a:endParaRPr>
          </a:p>
        </p:txBody>
      </p:sp>
      <p:sp>
        <p:nvSpPr>
          <p:cNvPr id="10" name="內容版面配置區 3"/>
          <p:cNvSpPr txBox="1">
            <a:spLocks/>
          </p:cNvSpPr>
          <p:nvPr/>
        </p:nvSpPr>
        <p:spPr>
          <a:xfrm>
            <a:off x="5220072" y="5327551"/>
            <a:ext cx="2473127" cy="1340768"/>
          </a:xfrm>
          <a:prstGeom prst="wedgeRoundRectCallout">
            <a:avLst>
              <a:gd name="adj1" fmla="val -46379"/>
              <a:gd name="adj2" fmla="val -63014"/>
              <a:gd name="adj3" fmla="val 16667"/>
            </a:avLst>
          </a:prstGeom>
        </p:spPr>
        <p:style>
          <a:lnRef idx="3">
            <a:schemeClr val="lt1"/>
          </a:lnRef>
          <a:fillRef idx="1">
            <a:schemeClr val="accent1"/>
          </a:fillRef>
          <a:effectRef idx="1">
            <a:schemeClr val="accent1"/>
          </a:effectRef>
          <a:fontRef idx="minor">
            <a:schemeClr val="lt1"/>
          </a:fontRef>
        </p:style>
        <p:txBody>
          <a:bodyPr vert="horz" rtlCol="0" anchor="ctr">
            <a:normAutofit/>
          </a:bodyPr>
          <a:lstStyle>
            <a:lvl1pPr marL="342900" indent="-342900" algn="l" rtl="0" eaLnBrk="1" latinLnBrk="0" hangingPunct="1">
              <a:spcBef>
                <a:spcPct val="20000"/>
              </a:spcBef>
              <a:buClr>
                <a:schemeClr val="accent1"/>
              </a:buClr>
              <a:buSzPct val="50000"/>
              <a:buFont typeface="Wingdings 2"/>
              <a:buChar char=""/>
              <a:defRPr kumimoji="0" sz="3200" kern="1200">
                <a:solidFill>
                  <a:schemeClr val="lt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lt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lt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lt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lt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lt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lt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lt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lt1"/>
                </a:solidFill>
                <a:latin typeface="+mn-lt"/>
                <a:ea typeface="+mn-ea"/>
                <a:cs typeface="+mn-cs"/>
              </a:defRPr>
            </a:lvl9pPr>
          </a:lstStyle>
          <a:p>
            <a:pPr marL="0" indent="0" algn="ctr" fontAlgn="base">
              <a:spcBef>
                <a:spcPct val="0"/>
              </a:spcBef>
              <a:spcAft>
                <a:spcPct val="0"/>
              </a:spcAft>
              <a:buFont typeface="Wingdings 2"/>
              <a:buNone/>
            </a:pPr>
            <a:r>
              <a:rPr kumimoji="1" lang="zh-TW" altLang="en-US" sz="1800" dirty="0">
                <a:solidFill>
                  <a:schemeClr val="bg1"/>
                </a:solidFill>
                <a:latin typeface="標楷體" panose="03000509000000000000" pitchFamily="65" charset="-120"/>
                <a:ea typeface="標楷體" panose="03000509000000000000" pitchFamily="65" charset="-120"/>
              </a:rPr>
              <a:t>付款方式以</a:t>
            </a:r>
            <a:r>
              <a:rPr kumimoji="1" lang="zh-TW" altLang="en-US" sz="1800" b="1" dirty="0">
                <a:solidFill>
                  <a:srgbClr val="FF0000"/>
                </a:solidFill>
                <a:latin typeface="標楷體" panose="03000509000000000000" pitchFamily="65" charset="-120"/>
                <a:ea typeface="標楷體" panose="03000509000000000000" pitchFamily="65" charset="-120"/>
              </a:rPr>
              <a:t>匯款</a:t>
            </a:r>
            <a:r>
              <a:rPr kumimoji="1" lang="zh-TW" altLang="en-US" sz="1800" dirty="0">
                <a:solidFill>
                  <a:schemeClr val="bg1"/>
                </a:solidFill>
                <a:latin typeface="標楷體" panose="03000509000000000000" pitchFamily="65" charset="-120"/>
                <a:ea typeface="標楷體" panose="03000509000000000000" pitchFamily="65" charset="-120"/>
              </a:rPr>
              <a:t>為主</a:t>
            </a:r>
            <a:endParaRPr kumimoji="1" lang="en-US" altLang="zh-TW" sz="1800" dirty="0">
              <a:solidFill>
                <a:schemeClr val="bg1"/>
              </a:solidFill>
              <a:latin typeface="標楷體" panose="03000509000000000000" pitchFamily="65" charset="-120"/>
              <a:ea typeface="標楷體" panose="03000509000000000000" pitchFamily="65" charset="-120"/>
            </a:endParaRPr>
          </a:p>
          <a:p>
            <a:pPr marL="0" indent="0" algn="ctr" fontAlgn="base">
              <a:spcBef>
                <a:spcPct val="0"/>
              </a:spcBef>
              <a:spcAft>
                <a:spcPct val="0"/>
              </a:spcAft>
              <a:buFont typeface="Wingdings 2"/>
              <a:buNone/>
            </a:pPr>
            <a:r>
              <a:rPr kumimoji="1" lang="en-US" altLang="zh-TW" sz="1800" dirty="0">
                <a:solidFill>
                  <a:schemeClr val="bg1"/>
                </a:solidFill>
                <a:latin typeface="標楷體" panose="03000509000000000000" pitchFamily="65" charset="-120"/>
                <a:ea typeface="標楷體" panose="03000509000000000000" pitchFamily="65" charset="-120"/>
              </a:rPr>
              <a:t>(</a:t>
            </a:r>
            <a:r>
              <a:rPr kumimoji="1" lang="zh-TW" altLang="en-US" sz="1800" dirty="0">
                <a:solidFill>
                  <a:schemeClr val="bg1"/>
                </a:solidFill>
                <a:latin typeface="標楷體" panose="03000509000000000000" pitchFamily="65" charset="-120"/>
                <a:ea typeface="標楷體" panose="03000509000000000000" pitchFamily="65" charset="-120"/>
              </a:rPr>
              <a:t>特殊原因選擇其他的請備註說明並蓋章</a:t>
            </a:r>
            <a:r>
              <a:rPr kumimoji="1" lang="en-US" altLang="zh-TW" sz="1800" dirty="0">
                <a:solidFill>
                  <a:schemeClr val="bg1"/>
                </a:solidFill>
                <a:latin typeface="標楷體" panose="03000509000000000000" pitchFamily="65" charset="-120"/>
                <a:ea typeface="標楷體" panose="03000509000000000000" pitchFamily="65" charset="-120"/>
              </a:rPr>
              <a:t>)</a:t>
            </a:r>
            <a:endParaRPr kumimoji="1" lang="zh-TW" altLang="en-US" sz="1800" dirty="0">
              <a:solidFill>
                <a:schemeClr val="bg1"/>
              </a:solidFill>
              <a:latin typeface="標楷體" panose="03000509000000000000" pitchFamily="65" charset="-120"/>
              <a:ea typeface="標楷體" panose="03000509000000000000" pitchFamily="65" charset="-120"/>
            </a:endParaRPr>
          </a:p>
        </p:txBody>
      </p:sp>
      <p:sp>
        <p:nvSpPr>
          <p:cNvPr id="13" name="內容版面配置區 2"/>
          <p:cNvSpPr txBox="1">
            <a:spLocks/>
          </p:cNvSpPr>
          <p:nvPr/>
        </p:nvSpPr>
        <p:spPr>
          <a:xfrm>
            <a:off x="539552" y="496144"/>
            <a:ext cx="360040" cy="2428800"/>
          </a:xfrm>
          <a:prstGeom prst="rect">
            <a:avLst/>
          </a:prstGeom>
        </p:spPr>
        <p:txBody>
          <a:bodyPr vert="horz" rtlCol="0" anchor="t">
            <a:normAutofit/>
          </a:bodyPr>
          <a:lst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lgn="ctr">
              <a:buNone/>
            </a:pPr>
            <a:r>
              <a:rPr kumimoji="1" lang="zh-TW" altLang="en-US" sz="2000" b="1" dirty="0">
                <a:solidFill>
                  <a:srgbClr val="0000FF"/>
                </a:solidFill>
                <a:latin typeface="標楷體" pitchFamily="65" charset="-120"/>
                <a:ea typeface="標楷體" pitchFamily="65" charset="-120"/>
              </a:rPr>
              <a:t>費用支出申請單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40">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340">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34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uiExpand="1" build="p" animBg="1"/>
      <p:bldP spid="2" grpId="0" animBg="1"/>
      <p:bldP spid="3"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30" name="Picture 6" descr="C:\Users\hkUser\AppData\Local\LINE\Cache\tmp\14902612172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8046" y="2589512"/>
            <a:ext cx="6638925" cy="38004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hkUser\AppData\Local\LINE\Cache\tmp\14902611450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9419" y="764704"/>
            <a:ext cx="6562725" cy="5076825"/>
          </a:xfrm>
          <a:prstGeom prst="rect">
            <a:avLst/>
          </a:prstGeom>
          <a:noFill/>
          <a:extLst>
            <a:ext uri="{909E8E84-426E-40DD-AFC4-6F175D3DCCD1}">
              <a14:hiddenFill xmlns:a14="http://schemas.microsoft.com/office/drawing/2010/main">
                <a:solidFill>
                  <a:srgbClr val="FFFFFF"/>
                </a:solidFill>
              </a14:hiddenFill>
            </a:ext>
          </a:extLst>
        </p:spPr>
      </p:pic>
      <p:sp>
        <p:nvSpPr>
          <p:cNvPr id="4"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pPr fontAlgn="auto">
              <a:spcAft>
                <a:spcPts val="0"/>
              </a:spcAft>
              <a:defRPr/>
            </a:pPr>
            <a:r>
              <a:rPr lang="zh-TW" altLang="en-US" sz="2000" b="1" dirty="0">
                <a:solidFill>
                  <a:schemeClr val="tx1"/>
                </a:solidFill>
                <a:latin typeface="標楷體" pitchFamily="65" charset="-120"/>
                <a:ea typeface="標楷體" pitchFamily="65" charset="-120"/>
              </a:rPr>
              <a:t>三、使用表單</a:t>
            </a:r>
          </a:p>
        </p:txBody>
      </p:sp>
      <p:sp>
        <p:nvSpPr>
          <p:cNvPr id="11" name="AutoShape 9"/>
          <p:cNvSpPr>
            <a:spLocks noChangeArrowheads="1"/>
          </p:cNvSpPr>
          <p:nvPr/>
        </p:nvSpPr>
        <p:spPr bwMode="auto">
          <a:xfrm>
            <a:off x="3304270" y="1763687"/>
            <a:ext cx="1800200" cy="890884"/>
          </a:xfrm>
          <a:prstGeom prst="wedgeRoundRectCallout">
            <a:avLst>
              <a:gd name="adj1" fmla="val -75797"/>
              <a:gd name="adj2" fmla="val 85499"/>
              <a:gd name="adj3" fmla="val 16667"/>
            </a:avLst>
          </a:prstGeom>
          <a:ln>
            <a:headEnd/>
            <a:tailEnd/>
          </a:ln>
          <a:ex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schemeClr val="bg1"/>
                </a:solidFill>
                <a:latin typeface="標楷體" pitchFamily="65" charset="-120"/>
                <a:ea typeface="標楷體" pitchFamily="65" charset="-120"/>
              </a:rPr>
              <a:t>出差地區及出差地點皆須填寫</a:t>
            </a:r>
            <a:endParaRPr kumimoji="0" lang="zh-TW" altLang="en-US" sz="1600" b="1" dirty="0">
              <a:solidFill>
                <a:schemeClr val="bg1"/>
              </a:solidFill>
            </a:endParaRPr>
          </a:p>
        </p:txBody>
      </p:sp>
      <p:sp>
        <p:nvSpPr>
          <p:cNvPr id="12" name="AutoShape 9"/>
          <p:cNvSpPr>
            <a:spLocks noChangeArrowheads="1"/>
          </p:cNvSpPr>
          <p:nvPr/>
        </p:nvSpPr>
        <p:spPr bwMode="auto">
          <a:xfrm>
            <a:off x="2800214" y="3381600"/>
            <a:ext cx="2448272" cy="842963"/>
          </a:xfrm>
          <a:prstGeom prst="wedgeRoundRectCallout">
            <a:avLst>
              <a:gd name="adj1" fmla="val -48706"/>
              <a:gd name="adj2" fmla="val 88271"/>
              <a:gd name="adj3" fmla="val 16667"/>
            </a:avLst>
          </a:prstGeom>
          <a:ln>
            <a:headEnd/>
            <a:tailEnd/>
          </a:ln>
          <a:ex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schemeClr val="bg1"/>
                </a:solidFill>
                <a:latin typeface="標楷體" pitchFamily="65" charset="-120"/>
                <a:ea typeface="標楷體" pitchFamily="65" charset="-120"/>
              </a:rPr>
              <a:t>因公出差時，皆以學校為出差來回之起訖點</a:t>
            </a:r>
          </a:p>
        </p:txBody>
      </p:sp>
      <p:sp>
        <p:nvSpPr>
          <p:cNvPr id="13" name="矩形 12"/>
          <p:cNvSpPr/>
          <p:nvPr/>
        </p:nvSpPr>
        <p:spPr>
          <a:xfrm>
            <a:off x="1432062" y="2654571"/>
            <a:ext cx="1296144" cy="366989"/>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14" name="矩形 13"/>
          <p:cNvSpPr/>
          <p:nvPr/>
        </p:nvSpPr>
        <p:spPr>
          <a:xfrm>
            <a:off x="1432062" y="3101547"/>
            <a:ext cx="1512168" cy="366989"/>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15" name="矩形 14"/>
          <p:cNvSpPr/>
          <p:nvPr/>
        </p:nvSpPr>
        <p:spPr>
          <a:xfrm>
            <a:off x="1321210" y="4361884"/>
            <a:ext cx="1607840" cy="72578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16" name="文字方塊 15"/>
          <p:cNvSpPr txBox="1">
            <a:spLocks noChangeArrowheads="1"/>
          </p:cNvSpPr>
          <p:nvPr/>
        </p:nvSpPr>
        <p:spPr bwMode="auto">
          <a:xfrm>
            <a:off x="1187624" y="908720"/>
            <a:ext cx="6702609" cy="830997"/>
          </a:xfrm>
          <a:prstGeom prst="rect">
            <a:avLst/>
          </a:prstGeom>
          <a:solidFill>
            <a:srgbClr val="FFFF99"/>
          </a:solidFill>
          <a:ln w="38100">
            <a:solidFill>
              <a:schemeClr val="tx1"/>
            </a:solidFill>
            <a:miter lim="800000"/>
            <a:headEnd/>
            <a:tailEnd/>
          </a:ln>
        </p:spPr>
        <p:txBody>
          <a:bodyPr wrap="square">
            <a:spAutoFit/>
          </a:bodyPr>
          <a:lstStyle>
            <a:lvl1pPr eaLnBrk="0" hangingPunct="0">
              <a:defRPr kumimoji="1" sz="800">
                <a:solidFill>
                  <a:schemeClr val="tx1"/>
                </a:solidFill>
                <a:latin typeface="Arial" panose="020B0604020202020204" pitchFamily="34" charset="0"/>
                <a:ea typeface="標楷體" panose="03000509000000000000" pitchFamily="65" charset="-120"/>
              </a:defRPr>
            </a:lvl1pPr>
            <a:lvl2pPr marL="742950" indent="-285750" eaLnBrk="0" hangingPunct="0">
              <a:defRPr kumimoji="1" sz="800">
                <a:solidFill>
                  <a:schemeClr val="tx1"/>
                </a:solidFill>
                <a:latin typeface="Arial" panose="020B0604020202020204" pitchFamily="34" charset="0"/>
                <a:ea typeface="標楷體" panose="03000509000000000000" pitchFamily="65" charset="-120"/>
              </a:defRPr>
            </a:lvl2pPr>
            <a:lvl3pPr marL="1143000" indent="-228600" eaLnBrk="0" hangingPunct="0">
              <a:defRPr kumimoji="1" sz="800">
                <a:solidFill>
                  <a:schemeClr val="tx1"/>
                </a:solidFill>
                <a:latin typeface="Arial" panose="020B0604020202020204" pitchFamily="34" charset="0"/>
                <a:ea typeface="標楷體" panose="03000509000000000000" pitchFamily="65" charset="-120"/>
              </a:defRPr>
            </a:lvl3pPr>
            <a:lvl4pPr marL="1600200" indent="-228600" eaLnBrk="0" hangingPunct="0">
              <a:defRPr kumimoji="1" sz="800">
                <a:solidFill>
                  <a:schemeClr val="tx1"/>
                </a:solidFill>
                <a:latin typeface="Arial" panose="020B0604020202020204" pitchFamily="34" charset="0"/>
                <a:ea typeface="標楷體" panose="03000509000000000000" pitchFamily="65" charset="-120"/>
              </a:defRPr>
            </a:lvl4pPr>
            <a:lvl5pPr marL="2057400" indent="-228600" eaLnBrk="0" hangingPunct="0">
              <a:defRPr kumimoji="1" sz="8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9pPr>
          </a:lstStyle>
          <a:p>
            <a:pPr eaLnBrk="1" hangingPunct="1"/>
            <a:r>
              <a:rPr kumimoji="0" lang="zh-TW" altLang="en-US" sz="1600" b="1" dirty="0">
                <a:solidFill>
                  <a:srgbClr val="FF0000"/>
                </a:solidFill>
                <a:latin typeface="標楷體" pitchFamily="65" charset="-120"/>
              </a:rPr>
              <a:t>*出差前請詳讀相關辦法</a:t>
            </a:r>
            <a:endParaRPr kumimoji="0" lang="en-US" altLang="zh-TW" sz="1600" b="1" dirty="0">
              <a:solidFill>
                <a:srgbClr val="FF0000"/>
              </a:solidFill>
              <a:latin typeface="標楷體" pitchFamily="65" charset="-120"/>
            </a:endParaRPr>
          </a:p>
          <a:p>
            <a:pPr eaLnBrk="1" hangingPunct="1"/>
            <a:r>
              <a:rPr lang="zh-TW" altLang="en-US" sz="1600" dirty="0">
                <a:latin typeface="標楷體" panose="03000509000000000000" pitchFamily="65" charset="-120"/>
              </a:rPr>
              <a:t>*出差回來上系統點差旅單：校務資訊系統點單→人事→ </a:t>
            </a:r>
            <a:r>
              <a:rPr lang="en-US" altLang="zh-TW" sz="1600" dirty="0">
                <a:latin typeface="標楷體" panose="03000509000000000000" pitchFamily="65" charset="-120"/>
              </a:rPr>
              <a:t>D08</a:t>
            </a:r>
            <a:r>
              <a:rPr lang="zh-TW" altLang="en-US" sz="1600" dirty="0">
                <a:latin typeface="標楷體" panose="03000509000000000000" pitchFamily="65" charset="-120"/>
              </a:rPr>
              <a:t>差假管理系統→ 個人各項申請單→ 出差旅費報告表</a:t>
            </a:r>
            <a:endParaRPr lang="zh-TW" altLang="en-US" sz="1400" dirty="0">
              <a:latin typeface="標楷體" panose="03000509000000000000" pitchFamily="65" charset="-120"/>
            </a:endParaRPr>
          </a:p>
        </p:txBody>
      </p:sp>
      <p:sp>
        <p:nvSpPr>
          <p:cNvPr id="18" name="AutoShape 9"/>
          <p:cNvSpPr>
            <a:spLocks noChangeArrowheads="1"/>
          </p:cNvSpPr>
          <p:nvPr/>
        </p:nvSpPr>
        <p:spPr bwMode="auto">
          <a:xfrm>
            <a:off x="6873105" y="629979"/>
            <a:ext cx="1944761" cy="830997"/>
          </a:xfrm>
          <a:prstGeom prst="rect">
            <a:avLst/>
          </a:prstGeom>
          <a:solidFill>
            <a:srgbClr val="FFFF99"/>
          </a:solidFill>
          <a:ln w="38100">
            <a:solidFill>
              <a:schemeClr val="tx1"/>
            </a:solidFill>
            <a:miter lim="800000"/>
            <a:headEnd/>
            <a:tailEnd/>
          </a:ln>
          <a:extLst/>
        </p:spPr>
        <p:txBody>
          <a:bodyPr wrap="square">
            <a:spAutoFit/>
          </a:bodyPr>
          <a:lstStyle/>
          <a:p>
            <a:r>
              <a:rPr kumimoji="0" lang="zh-TW" altLang="en-US" sz="1600" b="1" dirty="0">
                <a:solidFill>
                  <a:srgbClr val="FF0000"/>
                </a:solidFill>
                <a:latin typeface="標楷體" pitchFamily="65" charset="-120"/>
                <a:ea typeface="標楷體" panose="03000509000000000000" pitchFamily="65" charset="-120"/>
              </a:rPr>
              <a:t>自行開車得按同路段客運票價報支</a:t>
            </a:r>
            <a:r>
              <a:rPr kumimoji="0" lang="en-US" altLang="zh-TW" sz="1600" b="1" dirty="0">
                <a:solidFill>
                  <a:srgbClr val="FF0000"/>
                </a:solidFill>
                <a:latin typeface="標楷體" pitchFamily="65" charset="-120"/>
                <a:ea typeface="標楷體" panose="03000509000000000000" pitchFamily="65" charset="-120"/>
              </a:rPr>
              <a:t>(</a:t>
            </a:r>
            <a:r>
              <a:rPr kumimoji="0" lang="zh-TW" altLang="en-US" sz="1600" b="1" dirty="0">
                <a:solidFill>
                  <a:srgbClr val="FF0000"/>
                </a:solidFill>
                <a:latin typeface="標楷體" pitchFamily="65" charset="-120"/>
                <a:ea typeface="標楷體" panose="03000509000000000000" pitchFamily="65" charset="-120"/>
              </a:rPr>
              <a:t>須附票價表</a:t>
            </a:r>
            <a:r>
              <a:rPr kumimoji="0" lang="en-US" altLang="zh-TW" sz="1600" b="1" dirty="0">
                <a:solidFill>
                  <a:srgbClr val="FF0000"/>
                </a:solidFill>
                <a:latin typeface="標楷體" pitchFamily="65" charset="-120"/>
                <a:ea typeface="標楷體" panose="03000509000000000000" pitchFamily="65" charset="-120"/>
              </a:rPr>
              <a:t>)</a:t>
            </a:r>
          </a:p>
        </p:txBody>
      </p:sp>
      <p:sp>
        <p:nvSpPr>
          <p:cNvPr id="22" name="投影片編號版面配置區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A79B9613-C31B-483A-9C80-915471BF0E97}" type="slidenum">
              <a:rPr lang="en-US" altLang="zh-TW"/>
              <a:pPr>
                <a:defRPr/>
              </a:pPr>
              <a:t>21</a:t>
            </a:fld>
            <a:endParaRPr lang="en-US" altLang="zh-TW" dirty="0"/>
          </a:p>
        </p:txBody>
      </p:sp>
      <p:sp>
        <p:nvSpPr>
          <p:cNvPr id="20" name="AutoShape 9"/>
          <p:cNvSpPr>
            <a:spLocks noChangeArrowheads="1"/>
          </p:cNvSpPr>
          <p:nvPr/>
        </p:nvSpPr>
        <p:spPr bwMode="auto">
          <a:xfrm>
            <a:off x="6712123" y="3371306"/>
            <a:ext cx="1462521" cy="828674"/>
          </a:xfrm>
          <a:prstGeom prst="wedgeRoundRectCallout">
            <a:avLst>
              <a:gd name="adj1" fmla="val 1871"/>
              <a:gd name="adj2" fmla="val 67932"/>
              <a:gd name="adj3" fmla="val 16667"/>
            </a:avLst>
          </a:prstGeom>
          <a:ln>
            <a:headEnd/>
            <a:tailEnd/>
          </a:ln>
          <a:ex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schemeClr val="bg1"/>
                </a:solidFill>
                <a:latin typeface="標楷體" pitchFamily="65" charset="-120"/>
                <a:ea typeface="標楷體" pitchFamily="65" charset="-120"/>
              </a:rPr>
              <a:t>提早或延後返回請備註</a:t>
            </a:r>
          </a:p>
        </p:txBody>
      </p:sp>
      <p:sp>
        <p:nvSpPr>
          <p:cNvPr id="21" name="矩形 20"/>
          <p:cNvSpPr/>
          <p:nvPr/>
        </p:nvSpPr>
        <p:spPr>
          <a:xfrm>
            <a:off x="6824265" y="4361042"/>
            <a:ext cx="1065969" cy="1197948"/>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23" name="文字方塊 22"/>
          <p:cNvSpPr txBox="1">
            <a:spLocks noChangeArrowheads="1"/>
          </p:cNvSpPr>
          <p:nvPr/>
        </p:nvSpPr>
        <p:spPr bwMode="auto">
          <a:xfrm>
            <a:off x="1187625" y="4221088"/>
            <a:ext cx="6702609" cy="2215991"/>
          </a:xfrm>
          <a:prstGeom prst="rect">
            <a:avLst/>
          </a:prstGeom>
          <a:solidFill>
            <a:srgbClr val="FFFF99"/>
          </a:solidFill>
          <a:ln w="38100">
            <a:solidFill>
              <a:schemeClr val="tx1"/>
            </a:solidFill>
            <a:miter lim="800000"/>
            <a:headEnd/>
            <a:tailEnd/>
          </a:ln>
        </p:spPr>
        <p:txBody>
          <a:bodyPr wrap="square">
            <a:spAutoFit/>
          </a:bodyPr>
          <a:lstStyle>
            <a:lvl1pPr eaLnBrk="0" hangingPunct="0">
              <a:defRPr kumimoji="1" sz="800">
                <a:solidFill>
                  <a:schemeClr val="tx1"/>
                </a:solidFill>
                <a:latin typeface="Arial" panose="020B0604020202020204" pitchFamily="34" charset="0"/>
                <a:ea typeface="標楷體" panose="03000509000000000000" pitchFamily="65" charset="-120"/>
              </a:defRPr>
            </a:lvl1pPr>
            <a:lvl2pPr marL="742950" indent="-285750" eaLnBrk="0" hangingPunct="0">
              <a:defRPr kumimoji="1" sz="800">
                <a:solidFill>
                  <a:schemeClr val="tx1"/>
                </a:solidFill>
                <a:latin typeface="Arial" panose="020B0604020202020204" pitchFamily="34" charset="0"/>
                <a:ea typeface="標楷體" panose="03000509000000000000" pitchFamily="65" charset="-120"/>
              </a:defRPr>
            </a:lvl2pPr>
            <a:lvl3pPr marL="1143000" indent="-228600" eaLnBrk="0" hangingPunct="0">
              <a:defRPr kumimoji="1" sz="800">
                <a:solidFill>
                  <a:schemeClr val="tx1"/>
                </a:solidFill>
                <a:latin typeface="Arial" panose="020B0604020202020204" pitchFamily="34" charset="0"/>
                <a:ea typeface="標楷體" panose="03000509000000000000" pitchFamily="65" charset="-120"/>
              </a:defRPr>
            </a:lvl3pPr>
            <a:lvl4pPr marL="1600200" indent="-228600" eaLnBrk="0" hangingPunct="0">
              <a:defRPr kumimoji="1" sz="800">
                <a:solidFill>
                  <a:schemeClr val="tx1"/>
                </a:solidFill>
                <a:latin typeface="Arial" panose="020B0604020202020204" pitchFamily="34" charset="0"/>
                <a:ea typeface="標楷體" panose="03000509000000000000" pitchFamily="65" charset="-120"/>
              </a:defRPr>
            </a:lvl4pPr>
            <a:lvl5pPr marL="2057400" indent="-228600" eaLnBrk="0" hangingPunct="0">
              <a:defRPr kumimoji="1" sz="8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9pPr>
          </a:lstStyle>
          <a:p>
            <a:pPr fontAlgn="auto">
              <a:spcBef>
                <a:spcPts val="0"/>
              </a:spcBef>
              <a:spcAft>
                <a:spcPts val="1000"/>
              </a:spcAft>
              <a:defRPr/>
            </a:pPr>
            <a:r>
              <a:rPr kumimoji="0" lang="en-US" altLang="zh-TW" sz="1600" b="1" dirty="0">
                <a:latin typeface="標楷體" pitchFamily="65" charset="-120"/>
              </a:rPr>
              <a:t>1.</a:t>
            </a:r>
            <a:r>
              <a:rPr kumimoji="0" lang="zh-TW" altLang="en-US" sz="1600" b="1" dirty="0">
                <a:latin typeface="標楷體" pitchFamily="65" charset="-120"/>
              </a:rPr>
              <a:t>應於</a:t>
            </a:r>
            <a:r>
              <a:rPr kumimoji="0" lang="zh-TW" altLang="en-US" sz="1600" b="1" dirty="0">
                <a:solidFill>
                  <a:srgbClr val="0000FF"/>
                </a:solidFill>
                <a:latin typeface="標楷體" pitchFamily="65" charset="-120"/>
              </a:rPr>
              <a:t>出差前</a:t>
            </a:r>
            <a:r>
              <a:rPr kumimoji="0" lang="zh-TW" altLang="en-US" sz="1600" b="1" dirty="0">
                <a:latin typeface="標楷體" pitchFamily="65" charset="-120"/>
              </a:rPr>
              <a:t>上網填具</a:t>
            </a:r>
            <a:r>
              <a:rPr kumimoji="0" lang="zh-TW" altLang="en-US" sz="1600" b="1" dirty="0">
                <a:solidFill>
                  <a:srgbClr val="0000FF"/>
                </a:solidFill>
                <a:latin typeface="標楷體" pitchFamily="65" charset="-120"/>
              </a:rPr>
              <a:t>請假</a:t>
            </a:r>
            <a:r>
              <a:rPr kumimoji="0" lang="zh-TW" altLang="en-US" sz="1600" b="1" dirty="0">
                <a:latin typeface="標楷體" pitchFamily="65" charset="-120"/>
              </a:rPr>
              <a:t>申請單，臨時奉派出差，至遲應於銷假上班後首日起算</a:t>
            </a:r>
            <a:r>
              <a:rPr kumimoji="0" lang="en-US" altLang="zh-TW" sz="1600" b="1" dirty="0">
                <a:latin typeface="標楷體" pitchFamily="65" charset="-120"/>
              </a:rPr>
              <a:t>7</a:t>
            </a:r>
            <a:r>
              <a:rPr kumimoji="0" lang="zh-TW" altLang="en-US" sz="1600" b="1" dirty="0">
                <a:latin typeface="標楷體" pitchFamily="65" charset="-120"/>
              </a:rPr>
              <a:t>日內提出請假程序；</a:t>
            </a:r>
            <a:r>
              <a:rPr kumimoji="0" lang="zh-TW" altLang="en-US" sz="1600" b="1" dirty="0">
                <a:solidFill>
                  <a:srgbClr val="FF0000"/>
                </a:solidFill>
                <a:latin typeface="標楷體" pitchFamily="65" charset="-120"/>
              </a:rPr>
              <a:t>出差後</a:t>
            </a:r>
            <a:r>
              <a:rPr kumimoji="0" lang="zh-TW" altLang="en-US" sz="1600" b="1" dirty="0">
                <a:latin typeface="標楷體" pitchFamily="65" charset="-120"/>
              </a:rPr>
              <a:t>應於</a:t>
            </a:r>
            <a:r>
              <a:rPr kumimoji="0" lang="en-US" altLang="zh-TW" sz="1600" b="1" dirty="0">
                <a:solidFill>
                  <a:srgbClr val="FF0000"/>
                </a:solidFill>
                <a:latin typeface="標楷體" pitchFamily="65" charset="-120"/>
              </a:rPr>
              <a:t>30</a:t>
            </a:r>
            <a:r>
              <a:rPr kumimoji="0" lang="zh-TW" altLang="en-US" sz="1600" b="1" dirty="0">
                <a:solidFill>
                  <a:srgbClr val="FF0000"/>
                </a:solidFill>
                <a:latin typeface="標楷體" pitchFamily="65" charset="-120"/>
              </a:rPr>
              <a:t>日內</a:t>
            </a:r>
            <a:r>
              <a:rPr kumimoji="0" lang="zh-TW" altLang="en-US" sz="1600" b="1" dirty="0">
                <a:latin typeface="標楷體" pitchFamily="65" charset="-120"/>
              </a:rPr>
              <a:t>，填報本校「出差旅費報告表」</a:t>
            </a:r>
            <a:r>
              <a:rPr kumimoji="0" lang="zh-TW" altLang="en-US" sz="1600" b="1" dirty="0">
                <a:solidFill>
                  <a:srgbClr val="FF0000"/>
                </a:solidFill>
                <a:latin typeface="標楷體" pitchFamily="65" charset="-120"/>
              </a:rPr>
              <a:t>報支旅費</a:t>
            </a:r>
            <a:r>
              <a:rPr kumimoji="0" lang="zh-TW" altLang="en-US" sz="1600" b="1" dirty="0">
                <a:latin typeface="標楷體" pitchFamily="65" charset="-120"/>
              </a:rPr>
              <a:t>。</a:t>
            </a:r>
            <a:r>
              <a:rPr kumimoji="0" lang="zh-TW" altLang="en-US" sz="1600" b="1" u="sng" dirty="0">
                <a:solidFill>
                  <a:srgbClr val="FF0000"/>
                </a:solidFill>
                <a:latin typeface="標楷體" pitchFamily="65" charset="-120"/>
              </a:rPr>
              <a:t>逾期不予受理</a:t>
            </a:r>
            <a:r>
              <a:rPr kumimoji="0" lang="zh-TW" altLang="en-US" sz="1600" b="1" dirty="0">
                <a:latin typeface="標楷體" pitchFamily="65" charset="-120"/>
              </a:rPr>
              <a:t>。</a:t>
            </a:r>
            <a:endParaRPr kumimoji="0" lang="en-US" altLang="zh-TW" sz="1600" b="1" dirty="0">
              <a:latin typeface="標楷體" pitchFamily="65" charset="-120"/>
            </a:endParaRPr>
          </a:p>
          <a:p>
            <a:pPr fontAlgn="auto">
              <a:spcBef>
                <a:spcPts val="0"/>
              </a:spcBef>
              <a:spcAft>
                <a:spcPts val="0"/>
              </a:spcAft>
              <a:defRPr/>
            </a:pPr>
            <a:r>
              <a:rPr lang="en-US" altLang="zh-TW" sz="1600" b="1" dirty="0">
                <a:latin typeface="標楷體" panose="03000509000000000000" pitchFamily="65" charset="-120"/>
              </a:rPr>
              <a:t>2.</a:t>
            </a:r>
            <a:r>
              <a:rPr lang="zh-TW" altLang="en-US" sz="1600" b="1" dirty="0">
                <a:latin typeface="標楷體" panose="03000509000000000000" pitchFamily="65" charset="-120"/>
              </a:rPr>
              <a:t>依國內出差旅費報支要點</a:t>
            </a:r>
            <a:r>
              <a:rPr lang="zh-TW" altLang="en-US" sz="1600" b="1" u="sng" dirty="0">
                <a:latin typeface="標楷體" panose="03000509000000000000" pitchFamily="65" charset="-120"/>
              </a:rPr>
              <a:t>第</a:t>
            </a:r>
            <a:r>
              <a:rPr lang="en-US" altLang="zh-TW" sz="1600" b="1" u="sng" dirty="0">
                <a:latin typeface="標楷體" panose="03000509000000000000" pitchFamily="65" charset="-120"/>
              </a:rPr>
              <a:t>12</a:t>
            </a:r>
            <a:r>
              <a:rPr lang="zh-TW" altLang="en-US" sz="1600" b="1" u="sng" dirty="0">
                <a:latin typeface="標楷體" panose="03000509000000000000" pitchFamily="65" charset="-120"/>
              </a:rPr>
              <a:t>條規定</a:t>
            </a:r>
            <a:r>
              <a:rPr lang="zh-TW" altLang="en-US" sz="1600" b="1" dirty="0">
                <a:latin typeface="標楷體" panose="03000509000000000000" pitchFamily="65" charset="-120"/>
              </a:rPr>
              <a:t>：「旅費應按出差</a:t>
            </a:r>
            <a:r>
              <a:rPr lang="zh-TW" altLang="en-US" sz="1600" b="1" u="sng" dirty="0">
                <a:latin typeface="標楷體" panose="03000509000000000000" pitchFamily="65" charset="-120"/>
              </a:rPr>
              <a:t>必經之順路</a:t>
            </a:r>
            <a:r>
              <a:rPr lang="zh-TW" altLang="en-US" sz="1600" b="1" dirty="0">
                <a:latin typeface="標楷體" panose="03000509000000000000" pitchFamily="65" charset="-120"/>
              </a:rPr>
              <a:t>計算之。但有特殊情形無法順路，並經機關核准者，所增加之費用始得報支」。例如：出差地點為</a:t>
            </a:r>
            <a:r>
              <a:rPr lang="zh-TW" altLang="en-US" sz="1600" b="1" dirty="0">
                <a:solidFill>
                  <a:srgbClr val="0000FF"/>
                </a:solidFill>
                <a:latin typeface="標楷體" panose="03000509000000000000" pitchFamily="65" charset="-120"/>
              </a:rPr>
              <a:t>台灣科技大學</a:t>
            </a:r>
            <a:r>
              <a:rPr lang="zh-TW" altLang="en-US" sz="1600" b="1" dirty="0">
                <a:latin typeface="標楷體" panose="03000509000000000000" pitchFamily="65" charset="-120"/>
              </a:rPr>
              <a:t>，搭乘高鐵交通費應以</a:t>
            </a:r>
            <a:r>
              <a:rPr lang="zh-TW" altLang="en-US" sz="1600" b="1" dirty="0">
                <a:solidFill>
                  <a:srgbClr val="0000FF"/>
                </a:solidFill>
                <a:latin typeface="標楷體" panose="03000509000000000000" pitchFamily="65" charset="-120"/>
              </a:rPr>
              <a:t>台中</a:t>
            </a:r>
            <a:r>
              <a:rPr lang="en-US" altLang="zh-TW" sz="1600" b="1" dirty="0">
                <a:solidFill>
                  <a:srgbClr val="0000FF"/>
                </a:solidFill>
                <a:latin typeface="標楷體" panose="03000509000000000000" pitchFamily="65" charset="-120"/>
              </a:rPr>
              <a:t>-</a:t>
            </a:r>
            <a:r>
              <a:rPr lang="zh-TW" altLang="en-US" sz="1600" b="1" dirty="0">
                <a:solidFill>
                  <a:srgbClr val="0000FF"/>
                </a:solidFill>
                <a:latin typeface="標楷體" panose="03000509000000000000" pitchFamily="65" charset="-120"/>
              </a:rPr>
              <a:t>台北站</a:t>
            </a:r>
            <a:r>
              <a:rPr lang="zh-TW" altLang="en-US" sz="1600" b="1" dirty="0">
                <a:latin typeface="標楷體" panose="03000509000000000000" pitchFamily="65" charset="-120"/>
              </a:rPr>
              <a:t>為計算標準，</a:t>
            </a:r>
            <a:r>
              <a:rPr lang="zh-TW" altLang="en-US" sz="1600" b="1" dirty="0">
                <a:solidFill>
                  <a:srgbClr val="FF0000"/>
                </a:solidFill>
                <a:latin typeface="標楷體" panose="03000509000000000000" pitchFamily="65" charset="-120"/>
              </a:rPr>
              <a:t>不得</a:t>
            </a:r>
            <a:r>
              <a:rPr lang="zh-TW" altLang="en-US" sz="1600" b="1" dirty="0">
                <a:latin typeface="標楷體" panose="03000509000000000000" pitchFamily="65" charset="-120"/>
              </a:rPr>
              <a:t>以</a:t>
            </a:r>
            <a:r>
              <a:rPr lang="zh-TW" altLang="en-US" sz="1600" b="1" dirty="0">
                <a:solidFill>
                  <a:srgbClr val="FF0000"/>
                </a:solidFill>
                <a:latin typeface="標楷體" panose="03000509000000000000" pitchFamily="65" charset="-120"/>
              </a:rPr>
              <a:t>台中</a:t>
            </a:r>
            <a:r>
              <a:rPr lang="en-US" altLang="zh-TW" sz="1600" b="1" dirty="0">
                <a:solidFill>
                  <a:srgbClr val="FF0000"/>
                </a:solidFill>
                <a:latin typeface="標楷體" panose="03000509000000000000" pitchFamily="65" charset="-120"/>
              </a:rPr>
              <a:t>-</a:t>
            </a:r>
            <a:r>
              <a:rPr lang="zh-TW" altLang="en-US" sz="1600" b="1" dirty="0">
                <a:solidFill>
                  <a:srgbClr val="FF0000"/>
                </a:solidFill>
                <a:latin typeface="標楷體" panose="03000509000000000000" pitchFamily="65" charset="-120"/>
              </a:rPr>
              <a:t>南港站</a:t>
            </a:r>
            <a:r>
              <a:rPr lang="zh-TW" altLang="en-US" sz="1600" b="1" dirty="0">
                <a:latin typeface="標楷體" panose="03000509000000000000" pitchFamily="65" charset="-120"/>
              </a:rPr>
              <a:t>票價報支，惟若有特殊事由，請主持人必須於差旅申請單</a:t>
            </a:r>
            <a:r>
              <a:rPr lang="zh-TW" altLang="en-US" sz="1600" b="1" dirty="0">
                <a:solidFill>
                  <a:srgbClr val="0000FF"/>
                </a:solidFill>
                <a:latin typeface="標楷體" panose="03000509000000000000" pitchFamily="65" charset="-120"/>
              </a:rPr>
              <a:t>加註說明</a:t>
            </a:r>
            <a:r>
              <a:rPr lang="zh-TW" altLang="en-US" sz="1600" b="1" dirty="0">
                <a:latin typeface="標楷體" panose="03000509000000000000" pitchFamily="65" charset="-120"/>
              </a:rPr>
              <a:t>，始得報支。</a:t>
            </a:r>
            <a:endParaRPr kumimoji="0" lang="zh-TW" altLang="en-US" sz="1600" b="1" dirty="0">
              <a:latin typeface="標楷體" pitchFamily="65" charset="-120"/>
            </a:endParaRPr>
          </a:p>
        </p:txBody>
      </p:sp>
      <p:sp>
        <p:nvSpPr>
          <p:cNvPr id="17" name="內容版面配置區 2"/>
          <p:cNvSpPr txBox="1">
            <a:spLocks/>
          </p:cNvSpPr>
          <p:nvPr/>
        </p:nvSpPr>
        <p:spPr>
          <a:xfrm>
            <a:off x="539552" y="496144"/>
            <a:ext cx="360040" cy="2428800"/>
          </a:xfrm>
          <a:prstGeom prst="rect">
            <a:avLst/>
          </a:prstGeom>
        </p:spPr>
        <p:txBody>
          <a:bodyPr vert="horz" rtlCol="0" anchor="t">
            <a:normAutofit/>
          </a:bodyPr>
          <a:lst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lgn="ctr">
              <a:buNone/>
            </a:pPr>
            <a:r>
              <a:rPr kumimoji="1" lang="zh-TW" altLang="en-US" sz="2000" b="1" dirty="0">
                <a:solidFill>
                  <a:srgbClr val="0000FF"/>
                </a:solidFill>
                <a:latin typeface="標楷體" pitchFamily="65" charset="-120"/>
                <a:ea typeface="標楷體" pitchFamily="65" charset="-120"/>
              </a:rPr>
              <a:t>出差旅費報告表</a:t>
            </a:r>
          </a:p>
        </p:txBody>
      </p:sp>
    </p:spTree>
    <p:extLst>
      <p:ext uri="{BB962C8B-B14F-4D97-AF65-F5344CB8AC3E}">
        <p14:creationId xmlns:p14="http://schemas.microsoft.com/office/powerpoint/2010/main" val="324019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 presetClass="exit"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hidden"/>
                                      </p:to>
                                    </p:set>
                                  </p:childTnLst>
                                </p:cTn>
                              </p:par>
                              <p:par>
                                <p:cTn id="10" presetID="10"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xit" presetSubtype="0" fill="hold" grpId="1" nodeType="withEffect">
                                  <p:stCondLst>
                                    <p:cond delay="0"/>
                                  </p:stCondLst>
                                  <p:childTnLst>
                                    <p:animEffect transition="out" filter="fad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3" grpId="0" animBg="1"/>
      <p:bldP spid="13" grpId="1" animBg="1"/>
      <p:bldP spid="14" grpId="0" animBg="1"/>
      <p:bldP spid="14" grpId="1" animBg="1"/>
      <p:bldP spid="15" grpId="0" animBg="1"/>
      <p:bldP spid="16" grpId="0" animBg="1"/>
      <p:bldP spid="18" grpId="0" animBg="1"/>
      <p:bldP spid="20" grpId="0" animBg="1"/>
      <p:bldP spid="21" grpId="0" animBg="1"/>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投影片編號版面配置區 4"/>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19651214-B4A3-4CA6-8928-F7BCA336EDA8}" type="slidenum">
              <a:rPr lang="en-US" altLang="zh-TW"/>
              <a:pPr>
                <a:defRPr/>
              </a:pPr>
              <a:t>22</a:t>
            </a:fld>
            <a:endParaRPr lang="en-US" altLang="zh-TW"/>
          </a:p>
        </p:txBody>
      </p:sp>
      <p:sp>
        <p:nvSpPr>
          <p:cNvPr id="2" name="標題 1"/>
          <p:cNvSpPr>
            <a:spLocks noGrp="1"/>
          </p:cNvSpPr>
          <p:nvPr>
            <p:ph type="title" idx="4294967295"/>
          </p:nvPr>
        </p:nvSpPr>
        <p:spPr>
          <a:xfrm>
            <a:off x="5195888" y="836613"/>
            <a:ext cx="3948112" cy="990600"/>
          </a:xfrm>
        </p:spPr>
        <p:txBody>
          <a:bodyPr rtlCol="0">
            <a:normAutofit/>
          </a:bodyPr>
          <a:lstStyle/>
          <a:p>
            <a:pPr eaLnBrk="1" fontAlgn="auto" hangingPunct="1">
              <a:spcAft>
                <a:spcPts val="0"/>
              </a:spcAft>
              <a:defRPr/>
            </a:pPr>
            <a:r>
              <a:rPr kumimoji="1" lang="zh-TW" altLang="en-US" sz="2000" b="1" spc="-100" dirty="0">
                <a:solidFill>
                  <a:srgbClr val="0000FF"/>
                </a:solidFill>
                <a:latin typeface="標楷體" pitchFamily="65" charset="-120"/>
                <a:ea typeface="標楷體" pitchFamily="65" charset="-120"/>
              </a:rPr>
              <a:t>憑證份數</a:t>
            </a:r>
          </a:p>
        </p:txBody>
      </p:sp>
      <p:graphicFrame>
        <p:nvGraphicFramePr>
          <p:cNvPr id="4" name="資料庫圖表 9"/>
          <p:cNvGraphicFramePr/>
          <p:nvPr>
            <p:extLst/>
          </p:nvPr>
        </p:nvGraphicFramePr>
        <p:xfrm>
          <a:off x="425252" y="1572196"/>
          <a:ext cx="8352928"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pPr fontAlgn="auto">
              <a:spcAft>
                <a:spcPts val="0"/>
              </a:spcAft>
              <a:defRPr/>
            </a:pPr>
            <a:r>
              <a:rPr lang="zh-TW" altLang="en-US" sz="2000" b="1" dirty="0">
                <a:solidFill>
                  <a:schemeClr val="tx1"/>
                </a:solidFill>
                <a:latin typeface="標楷體" pitchFamily="65" charset="-120"/>
                <a:ea typeface="標楷體" pitchFamily="65" charset="-120"/>
              </a:rPr>
              <a:t>三、使用表單</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8" name="投影片編號版面配置區 10"/>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A65BEEB8-5608-4774-A9C2-2C8E0E6F80A3}" type="slidenum">
              <a:rPr lang="en-US" altLang="zh-TW"/>
              <a:pPr>
                <a:defRPr/>
              </a:pPr>
              <a:t>23</a:t>
            </a:fld>
            <a:endParaRPr lang="en-US" altLang="zh-TW"/>
          </a:p>
        </p:txBody>
      </p:sp>
      <p:graphicFrame>
        <p:nvGraphicFramePr>
          <p:cNvPr id="8" name="資料庫圖表 11"/>
          <p:cNvGraphicFramePr/>
          <p:nvPr/>
        </p:nvGraphicFramePr>
        <p:xfrm>
          <a:off x="406372" y="1563722"/>
          <a:ext cx="8208912" cy="3096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436" name="Rectangle 36"/>
          <p:cNvSpPr>
            <a:spLocks noChangeArrowheads="1"/>
          </p:cNvSpPr>
          <p:nvPr/>
        </p:nvSpPr>
        <p:spPr bwMode="auto">
          <a:xfrm>
            <a:off x="357188" y="4753005"/>
            <a:ext cx="86090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Cambria" pitchFamily="18" charset="0"/>
                <a:ea typeface="新細明體" pitchFamily="18" charset="-120"/>
              </a:defRPr>
            </a:lvl1pPr>
            <a:lvl2pPr eaLnBrk="0" hangingPunct="0">
              <a:defRPr kumimoji="1">
                <a:solidFill>
                  <a:schemeClr val="tx1"/>
                </a:solidFill>
                <a:latin typeface="Cambria" pitchFamily="18" charset="0"/>
                <a:ea typeface="新細明體" pitchFamily="18" charset="-120"/>
              </a:defRPr>
            </a:lvl2pPr>
            <a:lvl3pPr marL="1143000" indent="-228600" eaLnBrk="0" hangingPunct="0">
              <a:defRPr kumimoji="1">
                <a:solidFill>
                  <a:schemeClr val="tx1"/>
                </a:solidFill>
                <a:latin typeface="Cambria" pitchFamily="18" charset="0"/>
                <a:ea typeface="新細明體" pitchFamily="18" charset="-120"/>
              </a:defRPr>
            </a:lvl3pPr>
            <a:lvl4pPr marL="1600200" indent="-228600" eaLnBrk="0" hangingPunct="0">
              <a:defRPr kumimoji="1">
                <a:solidFill>
                  <a:schemeClr val="tx1"/>
                </a:solidFill>
                <a:latin typeface="Cambria" pitchFamily="18" charset="0"/>
                <a:ea typeface="新細明體" pitchFamily="18" charset="-120"/>
              </a:defRPr>
            </a:lvl4pPr>
            <a:lvl5pPr marL="2057400" indent="-228600" eaLnBrk="0" hangingPunct="0">
              <a:defRPr kumimoji="1">
                <a:solidFill>
                  <a:schemeClr val="tx1"/>
                </a:solidFill>
                <a:latin typeface="Cambr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mbr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mbr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mbr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mbria" pitchFamily="18" charset="0"/>
                <a:ea typeface="新細明體" pitchFamily="18" charset="-120"/>
              </a:defRPr>
            </a:lvl9pPr>
          </a:lstStyle>
          <a:p>
            <a:pPr eaLnBrk="1" hangingPunct="1"/>
            <a:r>
              <a:rPr kumimoji="0" lang="zh-TW" altLang="en-US" b="1" dirty="0">
                <a:latin typeface="標楷體" pitchFamily="65" charset="-120"/>
                <a:ea typeface="標楷體" pitchFamily="65" charset="-120"/>
                <a:cs typeface="BiauKai"/>
              </a:rPr>
              <a:t>注意</a:t>
            </a:r>
            <a:r>
              <a:rPr kumimoji="0" lang="en-US" altLang="zh-TW" b="1" dirty="0">
                <a:latin typeface="標楷體" pitchFamily="65" charset="-120"/>
                <a:ea typeface="標楷體" pitchFamily="65" charset="-120"/>
                <a:cs typeface="BiauKai"/>
              </a:rPr>
              <a:t>:</a:t>
            </a:r>
          </a:p>
          <a:p>
            <a:pPr eaLnBrk="1" hangingPunct="1"/>
            <a:r>
              <a:rPr kumimoji="0" lang="en-US" altLang="zh-TW" b="1" dirty="0">
                <a:latin typeface="標楷體" pitchFamily="65" charset="-120"/>
                <a:ea typeface="標楷體" pitchFamily="65" charset="-120"/>
                <a:cs typeface="BiauKai"/>
              </a:rPr>
              <a:t>1.</a:t>
            </a:r>
            <a:r>
              <a:rPr kumimoji="0" lang="zh-TW" altLang="en-US" b="1" dirty="0">
                <a:latin typeface="標楷體" pitchFamily="65" charset="-120"/>
                <a:ea typeface="標楷體" pitchFamily="65" charset="-120"/>
                <a:cs typeface="BiauKai"/>
              </a:rPr>
              <a:t>黏貼憑證用紙上</a:t>
            </a:r>
            <a:r>
              <a:rPr kumimoji="0" lang="zh-TW" altLang="en-US" b="1" u="sng" dirty="0">
                <a:latin typeface="標楷體" pitchFamily="65" charset="-120"/>
                <a:ea typeface="標楷體" pitchFamily="65" charset="-120"/>
                <a:cs typeface="BiauKai"/>
              </a:rPr>
              <a:t>請款人</a:t>
            </a:r>
            <a:r>
              <a:rPr kumimoji="0" lang="zh-TW" altLang="en-US" b="1" dirty="0">
                <a:latin typeface="標楷體" pitchFamily="65" charset="-120"/>
                <a:ea typeface="標楷體" pitchFamily="65" charset="-120"/>
                <a:cs typeface="BiauKai"/>
              </a:rPr>
              <a:t>及</a:t>
            </a:r>
            <a:r>
              <a:rPr kumimoji="0" lang="zh-TW" altLang="en-US" b="1" u="sng" dirty="0">
                <a:latin typeface="標楷體" pitchFamily="65" charset="-120"/>
                <a:ea typeface="標楷體" pitchFamily="65" charset="-120"/>
                <a:cs typeface="BiauKai"/>
              </a:rPr>
              <a:t>單位主管</a:t>
            </a:r>
            <a:r>
              <a:rPr kumimoji="0" lang="zh-TW" altLang="en-US" b="1" dirty="0">
                <a:latin typeface="標楷體" pitchFamily="65" charset="-120"/>
                <a:ea typeface="標楷體" pitchFamily="65" charset="-120"/>
                <a:cs typeface="BiauKai"/>
              </a:rPr>
              <a:t>務必簽註合理日期</a:t>
            </a:r>
            <a:r>
              <a:rPr kumimoji="0" lang="en-US" altLang="zh-TW" b="1" dirty="0">
                <a:latin typeface="標楷體" pitchFamily="65" charset="-120"/>
                <a:ea typeface="標楷體" pitchFamily="65" charset="-120"/>
                <a:cs typeface="BiauKai"/>
              </a:rPr>
              <a:t>(</a:t>
            </a:r>
            <a:r>
              <a:rPr kumimoji="0" lang="zh-TW" altLang="en-US" b="1" dirty="0">
                <a:latin typeface="標楷體" pitchFamily="65" charset="-120"/>
                <a:ea typeface="標楷體" pitchFamily="65" charset="-120"/>
                <a:cs typeface="BiauKai"/>
              </a:rPr>
              <a:t>流程日及發票日之後</a:t>
            </a:r>
            <a:r>
              <a:rPr kumimoji="0" lang="en-US" altLang="zh-TW" b="1" dirty="0">
                <a:latin typeface="標楷體" pitchFamily="65" charset="-120"/>
                <a:ea typeface="標楷體" pitchFamily="65" charset="-120"/>
                <a:cs typeface="BiauKai"/>
              </a:rPr>
              <a:t>)</a:t>
            </a:r>
            <a:r>
              <a:rPr kumimoji="0" lang="zh-TW" altLang="en-US" b="1" dirty="0">
                <a:latin typeface="標楷體" pitchFamily="65" charset="-120"/>
                <a:ea typeface="標楷體" pitchFamily="65" charset="-120"/>
                <a:cs typeface="BiauKai"/>
              </a:rPr>
              <a:t>。</a:t>
            </a:r>
            <a:endParaRPr kumimoji="0" lang="en-US" altLang="zh-TW" b="1" dirty="0">
              <a:latin typeface="標楷體" pitchFamily="65" charset="-120"/>
              <a:ea typeface="標楷體" pitchFamily="65" charset="-120"/>
              <a:cs typeface="BiauKai"/>
            </a:endParaRPr>
          </a:p>
          <a:p>
            <a:pPr eaLnBrk="1" hangingPunct="1"/>
            <a:r>
              <a:rPr kumimoji="0" lang="en-US" altLang="zh-TW" b="1" dirty="0">
                <a:latin typeface="標楷體" pitchFamily="65" charset="-120"/>
                <a:ea typeface="標楷體" pitchFamily="65" charset="-120"/>
                <a:cs typeface="BiauKai"/>
              </a:rPr>
              <a:t>2.</a:t>
            </a:r>
            <a:r>
              <a:rPr kumimoji="0" lang="zh-TW" altLang="en-US" b="1" dirty="0">
                <a:latin typeface="標楷體" pitchFamily="65" charset="-120"/>
                <a:ea typeface="標楷體" pitchFamily="65" charset="-120"/>
                <a:cs typeface="BiauKai"/>
              </a:rPr>
              <a:t>黏貼憑證用紙上的用途說明欄應依照實際申請項目填寫。</a:t>
            </a:r>
            <a:endParaRPr kumimoji="0" lang="en-US" altLang="zh-TW" b="1" dirty="0">
              <a:latin typeface="標楷體" pitchFamily="65" charset="-120"/>
              <a:ea typeface="標楷體" pitchFamily="65" charset="-120"/>
              <a:cs typeface="BiauKai"/>
            </a:endParaRPr>
          </a:p>
          <a:p>
            <a:pPr lvl="1" eaLnBrk="1" hangingPunct="1"/>
            <a:r>
              <a:rPr kumimoji="0" lang="en-US" altLang="zh-TW" b="1" dirty="0">
                <a:latin typeface="標楷體" pitchFamily="65" charset="-120"/>
                <a:ea typeface="標楷體" pitchFamily="65" charset="-120"/>
                <a:cs typeface="BiauKai"/>
              </a:rPr>
              <a:t>EX.(1)</a:t>
            </a:r>
            <a:r>
              <a:rPr kumimoji="0" lang="zh-TW" altLang="en-US" b="1" dirty="0">
                <a:latin typeface="標楷體" pitchFamily="65" charset="-120"/>
                <a:ea typeface="標楷體" pitchFamily="65" charset="-120"/>
                <a:cs typeface="BiauKai"/>
              </a:rPr>
              <a:t>原計畫編列項目為工作費、工讀費，該份申請單只申請工讀費，</a:t>
            </a:r>
            <a:endParaRPr kumimoji="0" lang="en-US" altLang="zh-TW" b="1" dirty="0">
              <a:latin typeface="標楷體" pitchFamily="65" charset="-120"/>
              <a:ea typeface="標楷體" pitchFamily="65" charset="-120"/>
              <a:cs typeface="BiauKai"/>
            </a:endParaRPr>
          </a:p>
          <a:p>
            <a:pPr lvl="1" eaLnBrk="1" hangingPunct="1"/>
            <a:r>
              <a:rPr kumimoji="0" lang="zh-TW" altLang="en-US" b="1" dirty="0">
                <a:latin typeface="標楷體" pitchFamily="65" charset="-120"/>
                <a:ea typeface="標楷體" pitchFamily="65" charset="-120"/>
                <a:cs typeface="BiauKai"/>
              </a:rPr>
              <a:t>      用途說明欄要刪除工作費字樣。</a:t>
            </a:r>
            <a:endParaRPr kumimoji="0" lang="en-US" altLang="zh-TW" b="1" dirty="0">
              <a:latin typeface="標楷體" pitchFamily="65" charset="-120"/>
              <a:ea typeface="標楷體" pitchFamily="65" charset="-120"/>
              <a:cs typeface="BiauKai"/>
            </a:endParaRPr>
          </a:p>
          <a:p>
            <a:pPr lvl="1" eaLnBrk="1" hangingPunct="1"/>
            <a:r>
              <a:rPr kumimoji="0" lang="en-US" altLang="zh-TW" b="1" dirty="0">
                <a:latin typeface="標楷體" pitchFamily="65" charset="-120"/>
                <a:ea typeface="標楷體" pitchFamily="65" charset="-120"/>
                <a:cs typeface="BiauKai"/>
              </a:rPr>
              <a:t>EX.(2)</a:t>
            </a:r>
            <a:r>
              <a:rPr kumimoji="0" lang="zh-TW" altLang="en-US" b="1" dirty="0">
                <a:latin typeface="標楷體" pitchFamily="65" charset="-120"/>
                <a:ea typeface="標楷體" pitchFamily="65" charset="-120"/>
                <a:cs typeface="BiauKai"/>
              </a:rPr>
              <a:t>原計畫編列項目為耗材、物品及雜項費用，申請要依照實際申請</a:t>
            </a:r>
            <a:endParaRPr kumimoji="0" lang="en-US" altLang="zh-TW" b="1" dirty="0">
              <a:latin typeface="標楷體" pitchFamily="65" charset="-120"/>
              <a:ea typeface="標楷體" pitchFamily="65" charset="-120"/>
              <a:cs typeface="BiauKai"/>
            </a:endParaRPr>
          </a:p>
          <a:p>
            <a:pPr lvl="1" eaLnBrk="1" hangingPunct="1"/>
            <a:r>
              <a:rPr kumimoji="0" lang="zh-TW" altLang="en-US" b="1" dirty="0">
                <a:latin typeface="標楷體" pitchFamily="65" charset="-120"/>
                <a:ea typeface="標楷體" pitchFamily="65" charset="-120"/>
                <a:cs typeface="BiauKai"/>
              </a:rPr>
              <a:t>      項目填寫，例如碳粉匣、文具用品、郵資。</a:t>
            </a:r>
            <a:endParaRPr kumimoji="0" lang="zh-TW" altLang="en-US" sz="2000" b="1" dirty="0">
              <a:latin typeface="BiauKai"/>
              <a:ea typeface="BiauKai"/>
              <a:cs typeface="BiauKai"/>
            </a:endParaRPr>
          </a:p>
        </p:txBody>
      </p:sp>
      <p:sp>
        <p:nvSpPr>
          <p:cNvPr id="9"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pPr fontAlgn="auto">
              <a:spcAft>
                <a:spcPts val="0"/>
              </a:spcAft>
              <a:defRPr/>
            </a:pPr>
            <a:r>
              <a:rPr lang="zh-TW" altLang="en-US" sz="2000" b="1" dirty="0">
                <a:solidFill>
                  <a:schemeClr val="tx1"/>
                </a:solidFill>
                <a:latin typeface="標楷體" pitchFamily="65" charset="-120"/>
                <a:ea typeface="標楷體" pitchFamily="65" charset="-120"/>
              </a:rPr>
              <a:t>三、使用表單</a:t>
            </a:r>
          </a:p>
        </p:txBody>
      </p:sp>
      <p:sp>
        <p:nvSpPr>
          <p:cNvPr id="2" name="內容版面配置區 2"/>
          <p:cNvSpPr txBox="1">
            <a:spLocks/>
          </p:cNvSpPr>
          <p:nvPr/>
        </p:nvSpPr>
        <p:spPr bwMode="auto">
          <a:xfrm>
            <a:off x="295275" y="1201738"/>
            <a:ext cx="84201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Cambria" pitchFamily="18" charset="0"/>
                <a:ea typeface="新細明體" pitchFamily="18" charset="-120"/>
              </a:defRPr>
            </a:lvl1pPr>
            <a:lvl2pPr marL="742950" indent="-285750" eaLnBrk="0" hangingPunct="0">
              <a:defRPr kumimoji="1">
                <a:solidFill>
                  <a:schemeClr val="tx1"/>
                </a:solidFill>
                <a:latin typeface="Cambria" pitchFamily="18" charset="0"/>
                <a:ea typeface="新細明體" pitchFamily="18" charset="-120"/>
              </a:defRPr>
            </a:lvl2pPr>
            <a:lvl3pPr marL="1143000" indent="-228600" eaLnBrk="0" hangingPunct="0">
              <a:defRPr kumimoji="1">
                <a:solidFill>
                  <a:schemeClr val="tx1"/>
                </a:solidFill>
                <a:latin typeface="Cambria" pitchFamily="18" charset="0"/>
                <a:ea typeface="新細明體" pitchFamily="18" charset="-120"/>
              </a:defRPr>
            </a:lvl3pPr>
            <a:lvl4pPr marL="1600200" indent="-228600" eaLnBrk="0" hangingPunct="0">
              <a:defRPr kumimoji="1">
                <a:solidFill>
                  <a:schemeClr val="tx1"/>
                </a:solidFill>
                <a:latin typeface="Cambria" pitchFamily="18" charset="0"/>
                <a:ea typeface="新細明體" pitchFamily="18" charset="-120"/>
              </a:defRPr>
            </a:lvl4pPr>
            <a:lvl5pPr marL="2057400" indent="-228600" eaLnBrk="0" hangingPunct="0">
              <a:defRPr kumimoji="1">
                <a:solidFill>
                  <a:schemeClr val="tx1"/>
                </a:solidFill>
                <a:latin typeface="Cambr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mbr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mbr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mbr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mbria" pitchFamily="18" charset="0"/>
                <a:ea typeface="新細明體" pitchFamily="18" charset="-120"/>
              </a:defRPr>
            </a:lvl9pPr>
          </a:lstStyle>
          <a:p>
            <a:pPr algn="ctr" eaLnBrk="1" hangingPunct="1">
              <a:spcBef>
                <a:spcPct val="20000"/>
              </a:spcBef>
              <a:buClr>
                <a:schemeClr val="accent1"/>
              </a:buClr>
              <a:buSzPct val="50000"/>
              <a:buFont typeface="Arial" pitchFamily="34" charset="0"/>
              <a:buNone/>
            </a:pPr>
            <a:r>
              <a:rPr lang="zh-TW" altLang="en-US" sz="2000" b="1">
                <a:solidFill>
                  <a:srgbClr val="0000FF"/>
                </a:solidFill>
                <a:latin typeface="標楷體" pitchFamily="65" charset="-120"/>
                <a:ea typeface="標楷體" pitchFamily="65" charset="-120"/>
              </a:rPr>
              <a:t>  黏貼憑證用紙</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32656"/>
            <a:ext cx="4651796" cy="6352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8" y="614363"/>
            <a:ext cx="8085137" cy="562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2411760" y="6165304"/>
            <a:ext cx="1080120" cy="52012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3644280" y="6165304"/>
            <a:ext cx="1080120" cy="52012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4067944" y="4149080"/>
            <a:ext cx="1008112" cy="26006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971600" y="5645181"/>
            <a:ext cx="1080120" cy="52012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2553274" y="5723515"/>
            <a:ext cx="1080120" cy="52012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2788568" y="5085184"/>
            <a:ext cx="1008112" cy="26006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2026" y="765191"/>
            <a:ext cx="3343275" cy="562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矩形 11"/>
          <p:cNvSpPr/>
          <p:nvPr/>
        </p:nvSpPr>
        <p:spPr>
          <a:xfrm>
            <a:off x="5940152" y="2204864"/>
            <a:ext cx="1008112" cy="26006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 name="直線單箭頭接點 5"/>
          <p:cNvCxnSpPr>
            <a:endCxn id="8" idx="0"/>
          </p:cNvCxnSpPr>
          <p:nvPr/>
        </p:nvCxnSpPr>
        <p:spPr>
          <a:xfrm flipH="1">
            <a:off x="1511660" y="2464925"/>
            <a:ext cx="4212468" cy="318025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1331640" y="476672"/>
            <a:ext cx="6474614" cy="523220"/>
          </a:xfrm>
          <a:prstGeom prst="rect">
            <a:avLst/>
          </a:prstGeom>
          <a:solidFill>
            <a:srgbClr val="99CCFF"/>
          </a:solidFill>
          <a:ln w="38100">
            <a:solidFill>
              <a:schemeClr val="tx1"/>
            </a:solidFill>
            <a:miter lim="800000"/>
            <a:headEnd/>
            <a:tailEnd/>
          </a:ln>
        </p:spPr>
        <p:txBody>
          <a:bodyPr wrap="square">
            <a:spAutoFit/>
          </a:bodyPr>
          <a:lstStyle/>
          <a:p>
            <a:r>
              <a:rPr lang="zh-TW" altLang="en-US" sz="2800" dirty="0">
                <a:solidFill>
                  <a:schemeClr val="tx1"/>
                </a:solidFill>
                <a:latin typeface="標楷體" panose="03000509000000000000" pitchFamily="65" charset="-120"/>
                <a:ea typeface="標楷體" panose="03000509000000000000" pitchFamily="65" charset="-120"/>
              </a:rPr>
              <a:t>表單簽核處除蓋章外，還需</a:t>
            </a:r>
            <a:r>
              <a:rPr lang="zh-TW" altLang="en-US" sz="2800" dirty="0">
                <a:solidFill>
                  <a:srgbClr val="FF0000"/>
                </a:solidFill>
                <a:latin typeface="標楷體" panose="03000509000000000000" pitchFamily="65" charset="-120"/>
                <a:ea typeface="標楷體" panose="03000509000000000000" pitchFamily="65" charset="-120"/>
              </a:rPr>
              <a:t>個別</a:t>
            </a:r>
            <a:r>
              <a:rPr lang="zh-TW" altLang="en-US" sz="2800" dirty="0">
                <a:solidFill>
                  <a:schemeClr val="tx1"/>
                </a:solidFill>
                <a:latin typeface="標楷體" panose="03000509000000000000" pitchFamily="65" charset="-120"/>
                <a:ea typeface="標楷體" panose="03000509000000000000" pitchFamily="65" charset="-120"/>
              </a:rPr>
              <a:t>押日期</a:t>
            </a:r>
          </a:p>
        </p:txBody>
      </p:sp>
      <p:sp>
        <p:nvSpPr>
          <p:cNvPr id="17" name="投影片編號版面配置區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5EE38F3A-08C7-4D4B-B3D5-7622A2647906}" type="slidenum">
              <a:rPr lang="en-US" altLang="zh-TW"/>
              <a:pPr>
                <a:defRPr/>
              </a:pPr>
              <a:t>24</a:t>
            </a:fld>
            <a:endParaRPr lang="en-US" altLang="zh-TW"/>
          </a:p>
        </p:txBody>
      </p:sp>
      <p:grpSp>
        <p:nvGrpSpPr>
          <p:cNvPr id="16" name="群組 15"/>
          <p:cNvGrpSpPr/>
          <p:nvPr/>
        </p:nvGrpSpPr>
        <p:grpSpPr>
          <a:xfrm>
            <a:off x="4814411" y="3889044"/>
            <a:ext cx="2933070" cy="2592385"/>
            <a:chOff x="4814411" y="3889044"/>
            <a:chExt cx="2933070" cy="2592385"/>
          </a:xfrm>
        </p:grpSpPr>
        <p:sp>
          <p:nvSpPr>
            <p:cNvPr id="18" name="矩形 2"/>
            <p:cNvSpPr/>
            <p:nvPr/>
          </p:nvSpPr>
          <p:spPr>
            <a:xfrm rot="249741">
              <a:off x="4814411" y="3889044"/>
              <a:ext cx="2933070" cy="2592385"/>
            </a:xfrm>
            <a:custGeom>
              <a:avLst/>
              <a:gdLst>
                <a:gd name="connsiteX0" fmla="*/ 0 w 2980067"/>
                <a:gd name="connsiteY0" fmla="*/ 0 h 2589634"/>
                <a:gd name="connsiteX1" fmla="*/ 2980067 w 2980067"/>
                <a:gd name="connsiteY1" fmla="*/ 0 h 2589634"/>
                <a:gd name="connsiteX2" fmla="*/ 2980067 w 2980067"/>
                <a:gd name="connsiteY2" fmla="*/ 2589634 h 2589634"/>
                <a:gd name="connsiteX3" fmla="*/ 0 w 2980067"/>
                <a:gd name="connsiteY3" fmla="*/ 2589634 h 2589634"/>
                <a:gd name="connsiteX4" fmla="*/ 0 w 2980067"/>
                <a:gd name="connsiteY4" fmla="*/ 0 h 2589634"/>
                <a:gd name="connsiteX0" fmla="*/ 0 w 2980067"/>
                <a:gd name="connsiteY0" fmla="*/ 0 h 2589634"/>
                <a:gd name="connsiteX1" fmla="*/ 2980067 w 2980067"/>
                <a:gd name="connsiteY1" fmla="*/ 0 h 2589634"/>
                <a:gd name="connsiteX2" fmla="*/ 2933070 w 2980067"/>
                <a:gd name="connsiteY2" fmla="*/ 2243790 h 2589634"/>
                <a:gd name="connsiteX3" fmla="*/ 0 w 2980067"/>
                <a:gd name="connsiteY3" fmla="*/ 2589634 h 2589634"/>
                <a:gd name="connsiteX4" fmla="*/ 0 w 2980067"/>
                <a:gd name="connsiteY4" fmla="*/ 0 h 2589634"/>
                <a:gd name="connsiteX0" fmla="*/ 35936 w 2980067"/>
                <a:gd name="connsiteY0" fmla="*/ 193845 h 2589634"/>
                <a:gd name="connsiteX1" fmla="*/ 2980067 w 2980067"/>
                <a:gd name="connsiteY1" fmla="*/ 0 h 2589634"/>
                <a:gd name="connsiteX2" fmla="*/ 2933070 w 2980067"/>
                <a:gd name="connsiteY2" fmla="*/ 2243790 h 2589634"/>
                <a:gd name="connsiteX3" fmla="*/ 0 w 2980067"/>
                <a:gd name="connsiteY3" fmla="*/ 2589634 h 2589634"/>
                <a:gd name="connsiteX4" fmla="*/ 35936 w 2980067"/>
                <a:gd name="connsiteY4" fmla="*/ 193845 h 2589634"/>
                <a:gd name="connsiteX0" fmla="*/ 35936 w 2933070"/>
                <a:gd name="connsiteY0" fmla="*/ 196596 h 2592385"/>
                <a:gd name="connsiteX1" fmla="*/ 2717919 w 2933070"/>
                <a:gd name="connsiteY1" fmla="*/ 0 h 2592385"/>
                <a:gd name="connsiteX2" fmla="*/ 2933070 w 2933070"/>
                <a:gd name="connsiteY2" fmla="*/ 2246541 h 2592385"/>
                <a:gd name="connsiteX3" fmla="*/ 0 w 2933070"/>
                <a:gd name="connsiteY3" fmla="*/ 2592385 h 2592385"/>
                <a:gd name="connsiteX4" fmla="*/ 35936 w 2933070"/>
                <a:gd name="connsiteY4" fmla="*/ 196596 h 2592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3070" h="2592385">
                  <a:moveTo>
                    <a:pt x="35936" y="196596"/>
                  </a:moveTo>
                  <a:lnTo>
                    <a:pt x="2717919" y="0"/>
                  </a:lnTo>
                  <a:lnTo>
                    <a:pt x="2933070" y="2246541"/>
                  </a:lnTo>
                  <a:lnTo>
                    <a:pt x="0" y="2592385"/>
                  </a:lnTo>
                  <a:lnTo>
                    <a:pt x="35936" y="196596"/>
                  </a:lnTo>
                  <a:close/>
                </a:path>
              </a:pathLst>
            </a:custGeom>
            <a:solidFill>
              <a:schemeClr val="bg1">
                <a:lumMod val="50000"/>
              </a:schemeClr>
            </a:solidFill>
            <a:ln>
              <a:solidFill>
                <a:schemeClr val="bg1">
                  <a:lumMod val="50000"/>
                </a:schemeClr>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文字方塊 18"/>
            <p:cNvSpPr txBox="1"/>
            <p:nvPr/>
          </p:nvSpPr>
          <p:spPr>
            <a:xfrm>
              <a:off x="5220073" y="4068042"/>
              <a:ext cx="2232247" cy="1886197"/>
            </a:xfrm>
            <a:prstGeom prst="rect">
              <a:avLst/>
            </a:prstGeom>
            <a:gradFill flip="none" rotWithShape="1">
              <a:gsLst>
                <a:gs pos="0">
                  <a:srgbClr val="FFFF00"/>
                </a:gs>
                <a:gs pos="93000">
                  <a:srgbClr val="F0EBD5"/>
                </a:gs>
                <a:gs pos="36000">
                  <a:srgbClr val="FFFF99"/>
                </a:gs>
              </a:gsLst>
              <a:lin ang="6600000" scaled="0"/>
              <a:tileRect/>
            </a:gradFill>
            <a:effectLst>
              <a:softEdge rad="63500"/>
            </a:effectLst>
          </p:spPr>
          <p:txBody>
            <a:bodyPr wrap="square" rtlCol="0" anchor="ctr">
              <a:noAutofit/>
            </a:bodyPr>
            <a:lstStyle/>
            <a:p>
              <a:endParaRPr lang="zh-TW" altLang="en-US" sz="2400" dirty="0">
                <a:latin typeface="標楷體" panose="03000509000000000000" pitchFamily="65" charset="-120"/>
                <a:ea typeface="標楷體" panose="03000509000000000000" pitchFamily="65" charset="-120"/>
              </a:endParaRPr>
            </a:p>
          </p:txBody>
        </p:sp>
      </p:grpSp>
      <p:sp>
        <p:nvSpPr>
          <p:cNvPr id="14" name="文字方塊 13"/>
          <p:cNvSpPr txBox="1"/>
          <p:nvPr/>
        </p:nvSpPr>
        <p:spPr>
          <a:xfrm>
            <a:off x="5220073" y="4257338"/>
            <a:ext cx="2329736" cy="1631216"/>
          </a:xfrm>
          <a:prstGeom prst="rect">
            <a:avLst/>
          </a:prstGeom>
          <a:noFill/>
        </p:spPr>
        <p:txBody>
          <a:bodyPr wrap="square" rtlCol="0">
            <a:spAutoFit/>
          </a:bodyPr>
          <a:lstStyle/>
          <a:p>
            <a:r>
              <a:rPr lang="zh-TW" altLang="en-US" sz="2000" dirty="0">
                <a:latin typeface="標楷體" panose="03000509000000000000" pitchFamily="65" charset="-120"/>
                <a:ea typeface="標楷體" panose="03000509000000000000" pitchFamily="65" charset="-120"/>
              </a:rPr>
              <a:t>取得發票後貼上</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黏貼憑證用紙，故</a:t>
            </a:r>
            <a:endParaRPr lang="en-US" altLang="zh-TW" sz="2000" dirty="0">
              <a:latin typeface="標楷體" panose="03000509000000000000" pitchFamily="65" charset="-120"/>
              <a:ea typeface="標楷體" panose="03000509000000000000" pitchFamily="65" charset="-120"/>
            </a:endParaRPr>
          </a:p>
          <a:p>
            <a:r>
              <a:rPr lang="zh-TW" altLang="en-US" sz="2000" u="sng" dirty="0">
                <a:solidFill>
                  <a:srgbClr val="FF0000"/>
                </a:solidFill>
                <a:latin typeface="標楷體" panose="03000509000000000000" pitchFamily="65" charset="-120"/>
                <a:ea typeface="標楷體" panose="03000509000000000000" pitchFamily="65" charset="-120"/>
              </a:rPr>
              <a:t>黏貼憑證用紙日期</a:t>
            </a:r>
            <a:endParaRPr lang="en-US" altLang="zh-TW" sz="2000" u="sng" dirty="0">
              <a:solidFill>
                <a:srgbClr val="FF0000"/>
              </a:solidFill>
              <a:latin typeface="標楷體" panose="03000509000000000000" pitchFamily="65" charset="-120"/>
              <a:ea typeface="標楷體" panose="03000509000000000000" pitchFamily="65" charset="-120"/>
            </a:endParaRPr>
          </a:p>
          <a:p>
            <a:r>
              <a:rPr lang="zh-TW" altLang="en-US" sz="2000" dirty="0">
                <a:solidFill>
                  <a:srgbClr val="0000FF"/>
                </a:solidFill>
                <a:latin typeface="標楷體" panose="03000509000000000000" pitchFamily="65" charset="-120"/>
                <a:ea typeface="標楷體" panose="03000509000000000000" pitchFamily="65" charset="-120"/>
              </a:rPr>
              <a:t>晚於</a:t>
            </a:r>
            <a:endParaRPr lang="en-US" altLang="zh-TW" sz="2000" u="sng" dirty="0">
              <a:solidFill>
                <a:srgbClr val="FF0000"/>
              </a:solidFill>
              <a:latin typeface="標楷體" panose="03000509000000000000" pitchFamily="65" charset="-120"/>
              <a:ea typeface="標楷體" panose="03000509000000000000" pitchFamily="65" charset="-120"/>
            </a:endParaRPr>
          </a:p>
          <a:p>
            <a:r>
              <a:rPr lang="zh-TW" altLang="en-US" sz="2000" u="sng" dirty="0">
                <a:solidFill>
                  <a:srgbClr val="FF0000"/>
                </a:solidFill>
                <a:latin typeface="標楷體" panose="03000509000000000000" pitchFamily="65" charset="-120"/>
                <a:ea typeface="標楷體" panose="03000509000000000000" pitchFamily="65" charset="-120"/>
              </a:rPr>
              <a:t>發票</a:t>
            </a:r>
            <a:r>
              <a:rPr lang="en-US" altLang="zh-TW" sz="2000" u="sng" dirty="0">
                <a:solidFill>
                  <a:srgbClr val="FF0000"/>
                </a:solidFill>
                <a:latin typeface="標楷體" panose="03000509000000000000" pitchFamily="65" charset="-120"/>
                <a:ea typeface="標楷體" panose="03000509000000000000" pitchFamily="65" charset="-120"/>
              </a:rPr>
              <a:t>.</a:t>
            </a:r>
            <a:r>
              <a:rPr lang="zh-TW" altLang="en-US" sz="2000" u="sng" dirty="0">
                <a:solidFill>
                  <a:srgbClr val="FF0000"/>
                </a:solidFill>
                <a:latin typeface="標楷體" panose="03000509000000000000" pitchFamily="65" charset="-120"/>
                <a:ea typeface="標楷體" panose="03000509000000000000" pitchFamily="65" charset="-120"/>
              </a:rPr>
              <a:t>收據日期</a:t>
            </a:r>
            <a:endParaRPr lang="zh-TW" altLang="en-US" sz="2000" dirty="0"/>
          </a:p>
        </p:txBody>
      </p:sp>
      <p:sp>
        <p:nvSpPr>
          <p:cNvPr id="15" name="文字方塊 14"/>
          <p:cNvSpPr txBox="1"/>
          <p:nvPr/>
        </p:nvSpPr>
        <p:spPr>
          <a:xfrm>
            <a:off x="5401290" y="4264625"/>
            <a:ext cx="1869812" cy="1015663"/>
          </a:xfrm>
          <a:prstGeom prst="rect">
            <a:avLst/>
          </a:prstGeom>
          <a:noFill/>
        </p:spPr>
        <p:txBody>
          <a:bodyPr wrap="square" rtlCol="0">
            <a:spAutoFit/>
          </a:bodyPr>
          <a:lstStyle/>
          <a:p>
            <a:r>
              <a:rPr lang="zh-TW" altLang="en-US" sz="2000" dirty="0">
                <a:latin typeface="標楷體" panose="03000509000000000000" pitchFamily="65" charset="-120"/>
                <a:ea typeface="標楷體" panose="03000509000000000000" pitchFamily="65" charset="-120"/>
              </a:rPr>
              <a:t>先有發票</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後有黏貼憑證用紙</a:t>
            </a:r>
            <a:endParaRPr lang="en-US" altLang="zh-TW" sz="2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04300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2"/>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5"/>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4"/>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6147"/>
                                        </p:tgtEl>
                                        <p:attrNameLst>
                                          <p:attrName>style.visibility</p:attrName>
                                        </p:attrNameLst>
                                      </p:cBhvr>
                                      <p:to>
                                        <p:strVal val="visible"/>
                                      </p:to>
                                    </p:set>
                                  </p:childTnLst>
                                </p:cTn>
                              </p:par>
                              <p:par>
                                <p:cTn id="28" presetID="1" presetClass="exit" presetSubtype="0" fill="hold" nodeType="withEffect">
                                  <p:stCondLst>
                                    <p:cond delay="0"/>
                                  </p:stCondLst>
                                  <p:childTnLst>
                                    <p:set>
                                      <p:cBhvr>
                                        <p:cTn id="29" dur="1" fill="hold">
                                          <p:stCondLst>
                                            <p:cond delay="0"/>
                                          </p:stCondLst>
                                        </p:cTn>
                                        <p:tgtEl>
                                          <p:spTgt spid="6146"/>
                                        </p:tgtEl>
                                        <p:attrNameLst>
                                          <p:attrName>style.visibility</p:attrName>
                                        </p:attrNameLst>
                                      </p:cBhvr>
                                      <p:to>
                                        <p:strVal val="hidden"/>
                                      </p:to>
                                    </p:set>
                                  </p:childTnLst>
                                </p:cTn>
                              </p:par>
                            </p:childTnLst>
                          </p:cTn>
                        </p:par>
                        <p:par>
                          <p:cTn id="30" fill="hold">
                            <p:stCondLst>
                              <p:cond delay="0"/>
                            </p:stCondLst>
                            <p:childTnLst>
                              <p:par>
                                <p:cTn id="31" presetID="10" presetClass="entr" presetSubtype="0" fill="hold" nodeType="afterEffect">
                                  <p:stCondLst>
                                    <p:cond delay="0"/>
                                  </p:stCondLst>
                                  <p:childTnLst>
                                    <p:set>
                                      <p:cBhvr>
                                        <p:cTn id="32" dur="1" fill="hold">
                                          <p:stCondLst>
                                            <p:cond delay="0"/>
                                          </p:stCondLst>
                                        </p:cTn>
                                        <p:tgtEl>
                                          <p:spTgt spid="6148"/>
                                        </p:tgtEl>
                                        <p:attrNameLst>
                                          <p:attrName>style.visibility</p:attrName>
                                        </p:attrNameLst>
                                      </p:cBhvr>
                                      <p:to>
                                        <p:strVal val="visible"/>
                                      </p:to>
                                    </p:set>
                                    <p:animEffect transition="in" filter="fade">
                                      <p:cBhvr>
                                        <p:cTn id="33" dur="500"/>
                                        <p:tgtEl>
                                          <p:spTgt spid="614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par>
                                <p:cTn id="47" presetID="1" presetClass="exit" presetSubtype="0" fill="hold" grpId="1" nodeType="withEffect">
                                  <p:stCondLst>
                                    <p:cond delay="0"/>
                                  </p:stCondLst>
                                  <p:childTnLst>
                                    <p:set>
                                      <p:cBhvr>
                                        <p:cTn id="48" dur="1" fill="hold">
                                          <p:stCondLst>
                                            <p:cond delay="0"/>
                                          </p:stCondLst>
                                        </p:cTn>
                                        <p:tgtEl>
                                          <p:spTgt spid="15"/>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childTnLst>
                          </p:cTn>
                        </p:par>
                        <p:par>
                          <p:cTn id="54" fill="hold">
                            <p:stCondLst>
                              <p:cond delay="500"/>
                            </p:stCondLst>
                            <p:childTnLst>
                              <p:par>
                                <p:cTn id="55" presetID="22" presetClass="entr" presetSubtype="2" fill="hold"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right)">
                                      <p:cBhvr>
                                        <p:cTn id="57" dur="500"/>
                                        <p:tgtEl>
                                          <p:spTgt spid="6"/>
                                        </p:tgtEl>
                                      </p:cBhvr>
                                    </p:animEffect>
                                  </p:childTnLst>
                                </p:cTn>
                              </p:par>
                            </p:childTnLst>
                          </p:cTn>
                        </p:par>
                        <p:par>
                          <p:cTn id="58" fill="hold">
                            <p:stCondLst>
                              <p:cond delay="1000"/>
                            </p:stCondLst>
                            <p:childTnLst>
                              <p:par>
                                <p:cTn id="59" presetID="10" presetClass="entr" presetSubtype="0"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500"/>
                                        <p:tgtEl>
                                          <p:spTgt spid="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500"/>
                                        <p:tgtEl>
                                          <p:spTgt spid="1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P spid="4" grpId="1" animBg="1"/>
      <p:bldP spid="5" grpId="0" animBg="1"/>
      <p:bldP spid="5" grpId="1" animBg="1"/>
      <p:bldP spid="8" grpId="0" animBg="1"/>
      <p:bldP spid="9" grpId="0" animBg="1"/>
      <p:bldP spid="10" grpId="0" animBg="1"/>
      <p:bldP spid="12" grpId="0" animBg="1"/>
      <p:bldP spid="14" grpId="0"/>
      <p:bldP spid="15" grpId="0"/>
      <p:bldP spid="15" grpId="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6632"/>
            <a:ext cx="4472675" cy="6624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圖片 3"/>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Lst>
          </a:blip>
          <a:stretch>
            <a:fillRect/>
          </a:stretch>
        </p:blipFill>
        <p:spPr>
          <a:xfrm>
            <a:off x="4283968" y="1724968"/>
            <a:ext cx="4721626" cy="2597103"/>
          </a:xfrm>
          <a:prstGeom prst="rect">
            <a:avLst/>
          </a:prstGeom>
        </p:spPr>
      </p:pic>
      <p:sp>
        <p:nvSpPr>
          <p:cNvPr id="5" name="矩形 4"/>
          <p:cNvSpPr/>
          <p:nvPr/>
        </p:nvSpPr>
        <p:spPr>
          <a:xfrm>
            <a:off x="950876" y="200834"/>
            <a:ext cx="7221524" cy="461665"/>
          </a:xfrm>
          <a:prstGeom prst="rect">
            <a:avLst/>
          </a:prstGeom>
          <a:solidFill>
            <a:srgbClr val="99CCFF"/>
          </a:solidFill>
          <a:ln w="38100">
            <a:solidFill>
              <a:schemeClr val="tx1"/>
            </a:solidFill>
            <a:miter lim="800000"/>
            <a:headEnd/>
            <a:tailEnd/>
          </a:ln>
        </p:spPr>
        <p:txBody>
          <a:bodyPr wrap="square">
            <a:spAutoFit/>
          </a:bodyPr>
          <a:lstStyle/>
          <a:p>
            <a:r>
              <a:rPr lang="zh-TW" altLang="en-US" sz="2400" dirty="0">
                <a:latin typeface="標楷體" panose="03000509000000000000" pitchFamily="65" charset="-120"/>
                <a:ea typeface="標楷體" panose="03000509000000000000" pitchFamily="65" charset="-120"/>
              </a:rPr>
              <a:t>依序簽核→跑完流程後才可訂貨→ 取得發票並核銷</a:t>
            </a:r>
          </a:p>
        </p:txBody>
      </p:sp>
      <p:sp>
        <p:nvSpPr>
          <p:cNvPr id="6" name="矩形 5"/>
          <p:cNvSpPr/>
          <p:nvPr/>
        </p:nvSpPr>
        <p:spPr>
          <a:xfrm flipH="1" flipV="1">
            <a:off x="3419872" y="6124677"/>
            <a:ext cx="756927" cy="38467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flipH="1" flipV="1">
            <a:off x="7048871" y="1988840"/>
            <a:ext cx="706465" cy="28803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 name="直線單箭頭接點 7"/>
          <p:cNvCxnSpPr>
            <a:endCxn id="7" idx="3"/>
          </p:cNvCxnSpPr>
          <p:nvPr/>
        </p:nvCxnSpPr>
        <p:spPr>
          <a:xfrm flipV="1">
            <a:off x="4176799" y="2132856"/>
            <a:ext cx="2872072" cy="399182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410816" y="6132870"/>
            <a:ext cx="1080120" cy="52012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22"/>
          <p:cNvSpPr/>
          <p:nvPr/>
        </p:nvSpPr>
        <p:spPr>
          <a:xfrm>
            <a:off x="1490936" y="4797153"/>
            <a:ext cx="704800" cy="3600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矩形 23"/>
          <p:cNvSpPr/>
          <p:nvPr/>
        </p:nvSpPr>
        <p:spPr>
          <a:xfrm>
            <a:off x="1360240" y="3866897"/>
            <a:ext cx="1008112" cy="26006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24"/>
          <p:cNvSpPr/>
          <p:nvPr/>
        </p:nvSpPr>
        <p:spPr>
          <a:xfrm>
            <a:off x="2555776" y="4589513"/>
            <a:ext cx="704800" cy="3600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矩形 25"/>
          <p:cNvSpPr/>
          <p:nvPr/>
        </p:nvSpPr>
        <p:spPr>
          <a:xfrm>
            <a:off x="2386945" y="6124677"/>
            <a:ext cx="704800" cy="3600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7" name="群組 26"/>
          <p:cNvGrpSpPr/>
          <p:nvPr/>
        </p:nvGrpSpPr>
        <p:grpSpPr>
          <a:xfrm>
            <a:off x="4774329" y="3839108"/>
            <a:ext cx="2933070" cy="2592385"/>
            <a:chOff x="4814411" y="3889044"/>
            <a:chExt cx="2933070" cy="2592385"/>
          </a:xfrm>
        </p:grpSpPr>
        <p:sp>
          <p:nvSpPr>
            <p:cNvPr id="28" name="矩形 2"/>
            <p:cNvSpPr/>
            <p:nvPr/>
          </p:nvSpPr>
          <p:spPr>
            <a:xfrm rot="249741">
              <a:off x="4814411" y="3889044"/>
              <a:ext cx="2933070" cy="2592385"/>
            </a:xfrm>
            <a:custGeom>
              <a:avLst/>
              <a:gdLst>
                <a:gd name="connsiteX0" fmla="*/ 0 w 2980067"/>
                <a:gd name="connsiteY0" fmla="*/ 0 h 2589634"/>
                <a:gd name="connsiteX1" fmla="*/ 2980067 w 2980067"/>
                <a:gd name="connsiteY1" fmla="*/ 0 h 2589634"/>
                <a:gd name="connsiteX2" fmla="*/ 2980067 w 2980067"/>
                <a:gd name="connsiteY2" fmla="*/ 2589634 h 2589634"/>
                <a:gd name="connsiteX3" fmla="*/ 0 w 2980067"/>
                <a:gd name="connsiteY3" fmla="*/ 2589634 h 2589634"/>
                <a:gd name="connsiteX4" fmla="*/ 0 w 2980067"/>
                <a:gd name="connsiteY4" fmla="*/ 0 h 2589634"/>
                <a:gd name="connsiteX0" fmla="*/ 0 w 2980067"/>
                <a:gd name="connsiteY0" fmla="*/ 0 h 2589634"/>
                <a:gd name="connsiteX1" fmla="*/ 2980067 w 2980067"/>
                <a:gd name="connsiteY1" fmla="*/ 0 h 2589634"/>
                <a:gd name="connsiteX2" fmla="*/ 2933070 w 2980067"/>
                <a:gd name="connsiteY2" fmla="*/ 2243790 h 2589634"/>
                <a:gd name="connsiteX3" fmla="*/ 0 w 2980067"/>
                <a:gd name="connsiteY3" fmla="*/ 2589634 h 2589634"/>
                <a:gd name="connsiteX4" fmla="*/ 0 w 2980067"/>
                <a:gd name="connsiteY4" fmla="*/ 0 h 2589634"/>
                <a:gd name="connsiteX0" fmla="*/ 35936 w 2980067"/>
                <a:gd name="connsiteY0" fmla="*/ 193845 h 2589634"/>
                <a:gd name="connsiteX1" fmla="*/ 2980067 w 2980067"/>
                <a:gd name="connsiteY1" fmla="*/ 0 h 2589634"/>
                <a:gd name="connsiteX2" fmla="*/ 2933070 w 2980067"/>
                <a:gd name="connsiteY2" fmla="*/ 2243790 h 2589634"/>
                <a:gd name="connsiteX3" fmla="*/ 0 w 2980067"/>
                <a:gd name="connsiteY3" fmla="*/ 2589634 h 2589634"/>
                <a:gd name="connsiteX4" fmla="*/ 35936 w 2980067"/>
                <a:gd name="connsiteY4" fmla="*/ 193845 h 2589634"/>
                <a:gd name="connsiteX0" fmla="*/ 35936 w 2933070"/>
                <a:gd name="connsiteY0" fmla="*/ 196596 h 2592385"/>
                <a:gd name="connsiteX1" fmla="*/ 2717919 w 2933070"/>
                <a:gd name="connsiteY1" fmla="*/ 0 h 2592385"/>
                <a:gd name="connsiteX2" fmla="*/ 2933070 w 2933070"/>
                <a:gd name="connsiteY2" fmla="*/ 2246541 h 2592385"/>
                <a:gd name="connsiteX3" fmla="*/ 0 w 2933070"/>
                <a:gd name="connsiteY3" fmla="*/ 2592385 h 2592385"/>
                <a:gd name="connsiteX4" fmla="*/ 35936 w 2933070"/>
                <a:gd name="connsiteY4" fmla="*/ 196596 h 2592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3070" h="2592385">
                  <a:moveTo>
                    <a:pt x="35936" y="196596"/>
                  </a:moveTo>
                  <a:lnTo>
                    <a:pt x="2717919" y="0"/>
                  </a:lnTo>
                  <a:lnTo>
                    <a:pt x="2933070" y="2246541"/>
                  </a:lnTo>
                  <a:lnTo>
                    <a:pt x="0" y="2592385"/>
                  </a:lnTo>
                  <a:lnTo>
                    <a:pt x="35936" y="196596"/>
                  </a:lnTo>
                  <a:close/>
                </a:path>
              </a:pathLst>
            </a:custGeom>
            <a:solidFill>
              <a:schemeClr val="bg1">
                <a:lumMod val="50000"/>
              </a:schemeClr>
            </a:solidFill>
            <a:ln>
              <a:solidFill>
                <a:schemeClr val="bg1">
                  <a:lumMod val="50000"/>
                </a:schemeClr>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文字方塊 28"/>
            <p:cNvSpPr txBox="1"/>
            <p:nvPr/>
          </p:nvSpPr>
          <p:spPr>
            <a:xfrm>
              <a:off x="5220073" y="4068042"/>
              <a:ext cx="2232247" cy="1886197"/>
            </a:xfrm>
            <a:prstGeom prst="rect">
              <a:avLst/>
            </a:prstGeom>
            <a:gradFill flip="none" rotWithShape="1">
              <a:gsLst>
                <a:gs pos="0">
                  <a:srgbClr val="FFFF00"/>
                </a:gs>
                <a:gs pos="93000">
                  <a:srgbClr val="F0EBD5"/>
                </a:gs>
                <a:gs pos="36000">
                  <a:srgbClr val="FFFF99"/>
                </a:gs>
              </a:gsLst>
              <a:lin ang="6600000" scaled="0"/>
              <a:tileRect/>
            </a:gradFill>
            <a:effectLst>
              <a:softEdge rad="63500"/>
            </a:effectLst>
          </p:spPr>
          <p:txBody>
            <a:bodyPr wrap="square" rtlCol="0" anchor="ctr">
              <a:noAutofit/>
            </a:bodyPr>
            <a:lstStyle/>
            <a:p>
              <a:endParaRPr lang="zh-TW" altLang="en-US" sz="2400" dirty="0">
                <a:latin typeface="標楷體" panose="03000509000000000000" pitchFamily="65" charset="-120"/>
                <a:ea typeface="標楷體" panose="03000509000000000000" pitchFamily="65" charset="-120"/>
              </a:endParaRPr>
            </a:p>
          </p:txBody>
        </p:sp>
      </p:grpSp>
      <p:sp>
        <p:nvSpPr>
          <p:cNvPr id="30" name="文字方塊 29"/>
          <p:cNvSpPr txBox="1"/>
          <p:nvPr/>
        </p:nvSpPr>
        <p:spPr>
          <a:xfrm>
            <a:off x="5328084" y="4128767"/>
            <a:ext cx="2016224" cy="1938992"/>
          </a:xfrm>
          <a:prstGeom prst="rect">
            <a:avLst/>
          </a:prstGeom>
          <a:noFill/>
        </p:spPr>
        <p:txBody>
          <a:bodyPr wrap="square" rtlCol="0">
            <a:spAutoFit/>
          </a:bodyPr>
          <a:lstStyle/>
          <a:p>
            <a:r>
              <a:rPr lang="zh-TW" altLang="en-US" sz="2000" dirty="0">
                <a:latin typeface="標楷體" panose="03000509000000000000" pitchFamily="65" charset="-120"/>
                <a:ea typeface="標楷體" panose="03000509000000000000" pitchFamily="65" charset="-120"/>
              </a:rPr>
              <a:t>流程都跑完後</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取得發票，故</a:t>
            </a:r>
            <a:endParaRPr lang="en-US" altLang="zh-TW" sz="2000" dirty="0">
              <a:latin typeface="標楷體" panose="03000509000000000000" pitchFamily="65" charset="-120"/>
              <a:ea typeface="標楷體" panose="03000509000000000000" pitchFamily="65" charset="-120"/>
            </a:endParaRPr>
          </a:p>
          <a:p>
            <a:r>
              <a:rPr lang="zh-TW" altLang="en-US" sz="2000" u="sng" dirty="0">
                <a:solidFill>
                  <a:srgbClr val="FF0000"/>
                </a:solidFill>
                <a:latin typeface="標楷體" panose="03000509000000000000" pitchFamily="65" charset="-120"/>
                <a:ea typeface="標楷體" panose="03000509000000000000" pitchFamily="65" charset="-120"/>
              </a:rPr>
              <a:t>發票及收據日期</a:t>
            </a:r>
            <a:r>
              <a:rPr lang="zh-TW" altLang="en-US" sz="2000" dirty="0">
                <a:solidFill>
                  <a:srgbClr val="0000FF"/>
                </a:solidFill>
                <a:latin typeface="標楷體" panose="03000509000000000000" pitchFamily="65" charset="-120"/>
                <a:ea typeface="標楷體" panose="03000509000000000000" pitchFamily="65" charset="-120"/>
              </a:rPr>
              <a:t>晚於</a:t>
            </a:r>
            <a:endParaRPr lang="en-US" altLang="zh-TW" sz="2000" dirty="0">
              <a:solidFill>
                <a:srgbClr val="0000FF"/>
              </a:solidFill>
              <a:latin typeface="標楷體" panose="03000509000000000000" pitchFamily="65" charset="-120"/>
              <a:ea typeface="標楷體" panose="03000509000000000000" pitchFamily="65" charset="-120"/>
            </a:endParaRPr>
          </a:p>
          <a:p>
            <a:r>
              <a:rPr lang="zh-TW" altLang="en-US" sz="2000" u="sng" dirty="0">
                <a:solidFill>
                  <a:srgbClr val="FF0000"/>
                </a:solidFill>
                <a:latin typeface="標楷體" panose="03000509000000000000" pitchFamily="65" charset="-120"/>
                <a:ea typeface="標楷體" panose="03000509000000000000" pitchFamily="65" charset="-120"/>
              </a:rPr>
              <a:t>流程簽核日期</a:t>
            </a:r>
            <a:endParaRPr lang="en-US" altLang="zh-TW" sz="2000" u="sng" dirty="0">
              <a:solidFill>
                <a:srgbClr val="FF0000"/>
              </a:solidFill>
              <a:latin typeface="標楷體" panose="03000509000000000000" pitchFamily="65" charset="-120"/>
              <a:ea typeface="標楷體" panose="03000509000000000000" pitchFamily="65" charset="-120"/>
            </a:endParaRPr>
          </a:p>
          <a:p>
            <a:endParaRPr lang="zh-TW" altLang="en-US" sz="2000" dirty="0"/>
          </a:p>
        </p:txBody>
      </p:sp>
      <p:sp>
        <p:nvSpPr>
          <p:cNvPr id="31" name="文字方塊 30"/>
          <p:cNvSpPr txBox="1"/>
          <p:nvPr/>
        </p:nvSpPr>
        <p:spPr>
          <a:xfrm>
            <a:off x="5401290" y="4264625"/>
            <a:ext cx="1869812" cy="707886"/>
          </a:xfrm>
          <a:prstGeom prst="rect">
            <a:avLst/>
          </a:prstGeom>
          <a:noFill/>
        </p:spPr>
        <p:txBody>
          <a:bodyPr wrap="square" rtlCol="0">
            <a:spAutoFit/>
          </a:bodyPr>
          <a:lstStyle/>
          <a:p>
            <a:r>
              <a:rPr lang="zh-TW" altLang="en-US" sz="2000" dirty="0">
                <a:latin typeface="標楷體" panose="03000509000000000000" pitchFamily="65" charset="-120"/>
                <a:ea typeface="標楷體" panose="03000509000000000000" pitchFamily="65" charset="-120"/>
              </a:rPr>
              <a:t>先跑流程</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後有發票</a:t>
            </a:r>
            <a:endParaRPr lang="en-US" altLang="zh-TW" sz="2000" dirty="0">
              <a:latin typeface="標楷體" panose="03000509000000000000" pitchFamily="65" charset="-120"/>
              <a:ea typeface="標楷體" panose="03000509000000000000" pitchFamily="65" charset="-120"/>
            </a:endParaRPr>
          </a:p>
        </p:txBody>
      </p:sp>
      <p:sp>
        <p:nvSpPr>
          <p:cNvPr id="18" name="投影片編號版面配置區 1"/>
          <p:cNvSpPr>
            <a:spLocks noGrp="1"/>
          </p:cNvSpPr>
          <p:nvPr>
            <p:ph type="sldNum" sz="quarter" idx="12"/>
          </p:nvPr>
        </p:nvSpPr>
        <p:spPr bwMode="auto">
          <a:xfrm>
            <a:off x="6553200" y="6309320"/>
            <a:ext cx="2133600" cy="365125"/>
          </a:xfrm>
          <a:ln>
            <a:miter lim="800000"/>
            <a:headEnd/>
            <a:tailEnd/>
          </a:ln>
        </p:spPr>
        <p:txBody>
          <a:bodyPr wrap="square" numCol="1" anchorCtr="0" compatLnSpc="1">
            <a:prstTxWarp prst="textNoShape">
              <a:avLst/>
            </a:prstTxWarp>
          </a:bodyPr>
          <a:lstStyle/>
          <a:p>
            <a:pPr>
              <a:defRPr/>
            </a:pPr>
            <a:fld id="{23A6D43A-892A-498A-8B18-30A2B7B07CC7}" type="slidenum">
              <a:rPr lang="en-US" altLang="zh-TW"/>
              <a:pPr>
                <a:defRPr/>
              </a:pPr>
              <a:t>25</a:t>
            </a:fld>
            <a:endParaRPr lang="en-US" altLang="zh-TW" dirty="0"/>
          </a:p>
        </p:txBody>
      </p:sp>
    </p:spTree>
    <p:extLst>
      <p:ext uri="{BB962C8B-B14F-4D97-AF65-F5344CB8AC3E}">
        <p14:creationId xmlns:p14="http://schemas.microsoft.com/office/powerpoint/2010/main" val="206049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500"/>
                                        <p:tgtEl>
                                          <p:spTgt spid="4"/>
                                        </p:tgtEl>
                                      </p:cBhvr>
                                    </p:animEffec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childTnLst>
                          </p:cTn>
                        </p:par>
                        <p:par>
                          <p:cTn id="55" fill="hold">
                            <p:stCondLst>
                              <p:cond delay="1000"/>
                            </p:stCondLst>
                            <p:childTnLst>
                              <p:par>
                                <p:cTn id="56" presetID="10" presetClass="entr" presetSubtype="0"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50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500"/>
                                        <p:tgtEl>
                                          <p:spTgt spid="30"/>
                                        </p:tgtEl>
                                      </p:cBhvr>
                                    </p:animEffect>
                                  </p:childTnLst>
                                </p:cTn>
                              </p:par>
                              <p:par>
                                <p:cTn id="64" presetID="1" presetClass="exit" presetSubtype="0" fill="hold" grpId="1" nodeType="withEffect">
                                  <p:stCondLst>
                                    <p:cond delay="0"/>
                                  </p:stCondLst>
                                  <p:childTnLst>
                                    <p:set>
                                      <p:cBhvr>
                                        <p:cTn id="65" dur="1" fill="hold">
                                          <p:stCondLst>
                                            <p:cond delay="0"/>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2" grpId="0" animBg="1"/>
      <p:bldP spid="23" grpId="0" animBg="1"/>
      <p:bldP spid="24" grpId="0" animBg="1"/>
      <p:bldP spid="25" grpId="0" animBg="1"/>
      <p:bldP spid="26" grpId="0" animBg="1"/>
      <p:bldP spid="30" grpId="0"/>
      <p:bldP spid="31" grpId="0"/>
      <p:bldP spid="31" grpId="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直排文字版面配置區 1"/>
          <p:cNvSpPr>
            <a:spLocks noGrp="1"/>
          </p:cNvSpPr>
          <p:nvPr>
            <p:ph type="body" idx="1"/>
          </p:nvPr>
        </p:nvSpPr>
        <p:spPr>
          <a:xfrm>
            <a:off x="457200" y="980728"/>
            <a:ext cx="4040188" cy="639762"/>
          </a:xfrm>
        </p:spPr>
        <p:txBody>
          <a:bodyPr vert="horz"/>
          <a:lstStyle/>
          <a:p>
            <a:r>
              <a:rPr lang="zh-TW" altLang="en-US" dirty="0"/>
              <a:t>發票</a:t>
            </a:r>
          </a:p>
        </p:txBody>
      </p:sp>
      <p:sp>
        <p:nvSpPr>
          <p:cNvPr id="6" name="文字版面配置區 5"/>
          <p:cNvSpPr>
            <a:spLocks noGrp="1"/>
          </p:cNvSpPr>
          <p:nvPr>
            <p:ph type="body" sz="quarter" idx="3"/>
          </p:nvPr>
        </p:nvSpPr>
        <p:spPr>
          <a:xfrm>
            <a:off x="4645025" y="980728"/>
            <a:ext cx="4041775" cy="639762"/>
          </a:xfrm>
        </p:spPr>
        <p:txBody>
          <a:bodyPr/>
          <a:lstStyle/>
          <a:p>
            <a:r>
              <a:rPr lang="zh-TW" altLang="en-US" dirty="0"/>
              <a:t>佐附文件</a:t>
            </a:r>
          </a:p>
        </p:txBody>
      </p:sp>
      <p:sp>
        <p:nvSpPr>
          <p:cNvPr id="37924" name="投影片編號版面配置區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5EE38F3A-08C7-4D4B-B3D5-7622A2647906}" type="slidenum">
              <a:rPr lang="en-US" altLang="zh-TW"/>
              <a:pPr>
                <a:defRPr/>
              </a:pPr>
              <a:t>26</a:t>
            </a:fld>
            <a:endParaRPr lang="en-US" altLang="zh-TW"/>
          </a:p>
        </p:txBody>
      </p:sp>
      <p:sp>
        <p:nvSpPr>
          <p:cNvPr id="32773" name="Rectangle 9"/>
          <p:cNvSpPr>
            <a:spLocks noChangeArrowheads="1"/>
          </p:cNvSpPr>
          <p:nvPr/>
        </p:nvSpPr>
        <p:spPr bwMode="auto">
          <a:xfrm>
            <a:off x="323850" y="1268413"/>
            <a:ext cx="84963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Cambria" pitchFamily="18" charset="0"/>
                <a:ea typeface="新細明體" pitchFamily="18" charset="-120"/>
              </a:defRPr>
            </a:lvl1pPr>
            <a:lvl2pPr marL="742950" indent="-285750" eaLnBrk="0" hangingPunct="0">
              <a:defRPr kumimoji="1">
                <a:solidFill>
                  <a:schemeClr val="tx1"/>
                </a:solidFill>
                <a:latin typeface="Cambria" pitchFamily="18" charset="0"/>
                <a:ea typeface="新細明體" pitchFamily="18" charset="-120"/>
              </a:defRPr>
            </a:lvl2pPr>
            <a:lvl3pPr marL="1143000" indent="-228600" eaLnBrk="0" hangingPunct="0">
              <a:defRPr kumimoji="1">
                <a:solidFill>
                  <a:schemeClr val="tx1"/>
                </a:solidFill>
                <a:latin typeface="Cambria" pitchFamily="18" charset="0"/>
                <a:ea typeface="新細明體" pitchFamily="18" charset="-120"/>
              </a:defRPr>
            </a:lvl3pPr>
            <a:lvl4pPr marL="1600200" indent="-228600" eaLnBrk="0" hangingPunct="0">
              <a:defRPr kumimoji="1">
                <a:solidFill>
                  <a:schemeClr val="tx1"/>
                </a:solidFill>
                <a:latin typeface="Cambria" pitchFamily="18" charset="0"/>
                <a:ea typeface="新細明體" pitchFamily="18" charset="-120"/>
              </a:defRPr>
            </a:lvl4pPr>
            <a:lvl5pPr marL="2057400" indent="-228600" eaLnBrk="0" hangingPunct="0">
              <a:defRPr kumimoji="1">
                <a:solidFill>
                  <a:schemeClr val="tx1"/>
                </a:solidFill>
                <a:latin typeface="Cambr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mbr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mbr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mbr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mbria" pitchFamily="18" charset="0"/>
                <a:ea typeface="新細明體" pitchFamily="18" charset="-120"/>
              </a:defRPr>
            </a:lvl9pPr>
          </a:lstStyle>
          <a:p>
            <a:pPr eaLnBrk="1" hangingPunct="1"/>
            <a:endParaRPr kumimoji="0" lang="en-US" altLang="zh-TW" sz="2800" b="1">
              <a:solidFill>
                <a:srgbClr val="339933"/>
              </a:solidFill>
              <a:ea typeface="微軟正黑體" pitchFamily="34" charset="-120"/>
            </a:endParaRPr>
          </a:p>
          <a:p>
            <a:pPr eaLnBrk="1" hangingPunct="1"/>
            <a:endParaRPr kumimoji="0" lang="zh-TW" altLang="en-US" sz="2800" b="1">
              <a:solidFill>
                <a:srgbClr val="339933"/>
              </a:solidFill>
              <a:ea typeface="微軟正黑體" pitchFamily="34" charset="-120"/>
            </a:endParaRPr>
          </a:p>
          <a:p>
            <a:pPr eaLnBrk="1" hangingPunct="1"/>
            <a:r>
              <a:rPr kumimoji="0" lang="zh-TW" altLang="en-US" sz="2400" b="1">
                <a:solidFill>
                  <a:srgbClr val="0000FF"/>
                </a:solidFill>
                <a:latin typeface="標楷體" pitchFamily="65" charset="-120"/>
                <a:ea typeface="微軟正黑體" pitchFamily="34" charset="-120"/>
              </a:rPr>
              <a:t>  </a:t>
            </a:r>
            <a:endParaRPr kumimoji="0" lang="zh-TW" altLang="en-US" sz="2000" b="1">
              <a:solidFill>
                <a:srgbClr val="0000FF"/>
              </a:solidFill>
              <a:latin typeface="標楷體" pitchFamily="65" charset="-120"/>
              <a:ea typeface="微軟正黑體" pitchFamily="34" charset="-120"/>
            </a:endParaRPr>
          </a:p>
        </p:txBody>
      </p:sp>
      <p:sp>
        <p:nvSpPr>
          <p:cNvPr id="32774" name="投影片編號版面配置區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mbria" pitchFamily="18" charset="0"/>
                <a:ea typeface="新細明體" pitchFamily="18" charset="-120"/>
              </a:defRPr>
            </a:lvl1pPr>
            <a:lvl2pPr marL="742950" indent="-285750" eaLnBrk="0" hangingPunct="0">
              <a:defRPr kumimoji="1">
                <a:solidFill>
                  <a:schemeClr val="tx1"/>
                </a:solidFill>
                <a:latin typeface="Cambria" pitchFamily="18" charset="0"/>
                <a:ea typeface="新細明體" pitchFamily="18" charset="-120"/>
              </a:defRPr>
            </a:lvl2pPr>
            <a:lvl3pPr marL="1143000" indent="-228600" eaLnBrk="0" hangingPunct="0">
              <a:defRPr kumimoji="1">
                <a:solidFill>
                  <a:schemeClr val="tx1"/>
                </a:solidFill>
                <a:latin typeface="Cambria" pitchFamily="18" charset="0"/>
                <a:ea typeface="新細明體" pitchFamily="18" charset="-120"/>
              </a:defRPr>
            </a:lvl3pPr>
            <a:lvl4pPr marL="1600200" indent="-228600" eaLnBrk="0" hangingPunct="0">
              <a:defRPr kumimoji="1">
                <a:solidFill>
                  <a:schemeClr val="tx1"/>
                </a:solidFill>
                <a:latin typeface="Cambria" pitchFamily="18" charset="0"/>
                <a:ea typeface="新細明體" pitchFamily="18" charset="-120"/>
              </a:defRPr>
            </a:lvl4pPr>
            <a:lvl5pPr marL="2057400" indent="-228600" eaLnBrk="0" hangingPunct="0">
              <a:defRPr kumimoji="1">
                <a:solidFill>
                  <a:schemeClr val="tx1"/>
                </a:solidFill>
                <a:latin typeface="Cambr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mbr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mbr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mbr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mbria" pitchFamily="18" charset="0"/>
                <a:ea typeface="新細明體" pitchFamily="18" charset="-120"/>
              </a:defRPr>
            </a:lvl9pPr>
          </a:lstStyle>
          <a:p>
            <a:pPr algn="r" eaLnBrk="1" hangingPunct="1"/>
            <a:endParaRPr kumimoji="0" lang="en-US" altLang="zh-TW" sz="2400">
              <a:solidFill>
                <a:srgbClr val="002060"/>
              </a:solidFill>
              <a:latin typeface="Arial" pitchFamily="34" charset="0"/>
            </a:endParaRPr>
          </a:p>
        </p:txBody>
      </p:sp>
      <p:sp>
        <p:nvSpPr>
          <p:cNvPr id="18"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pPr fontAlgn="auto">
              <a:spcAft>
                <a:spcPts val="0"/>
              </a:spcAft>
              <a:defRPr/>
            </a:pPr>
            <a:r>
              <a:rPr lang="zh-TW" altLang="en-US" sz="2000" b="1" dirty="0">
                <a:solidFill>
                  <a:schemeClr val="tx1"/>
                </a:solidFill>
                <a:latin typeface="標楷體" pitchFamily="65" charset="-120"/>
                <a:ea typeface="標楷體" pitchFamily="65" charset="-120"/>
              </a:rPr>
              <a:t>四、憑證說明</a:t>
            </a:r>
          </a:p>
        </p:txBody>
      </p:sp>
      <p:graphicFrame>
        <p:nvGraphicFramePr>
          <p:cNvPr id="4" name="表格 3"/>
          <p:cNvGraphicFramePr>
            <a:graphicFrameLocks noGrp="1"/>
          </p:cNvGraphicFramePr>
          <p:nvPr>
            <p:extLst>
              <p:ext uri="{D42A27DB-BD31-4B8C-83A1-F6EECF244321}">
                <p14:modId xmlns:p14="http://schemas.microsoft.com/office/powerpoint/2010/main" val="4051757142"/>
              </p:ext>
            </p:extLst>
          </p:nvPr>
        </p:nvGraphicFramePr>
        <p:xfrm>
          <a:off x="432215" y="1653264"/>
          <a:ext cx="3995769" cy="4428914"/>
        </p:xfrm>
        <a:graphic>
          <a:graphicData uri="http://schemas.openxmlformats.org/drawingml/2006/table">
            <a:tbl>
              <a:tblPr bandRow="1">
                <a:tableStyleId>{5C22544A-7EE6-4342-B048-85BDC9FD1C3A}</a:tableStyleId>
              </a:tblPr>
              <a:tblGrid>
                <a:gridCol w="307331">
                  <a:extLst>
                    <a:ext uri="{9D8B030D-6E8A-4147-A177-3AD203B41FA5}">
                      <a16:colId xmlns:a16="http://schemas.microsoft.com/office/drawing/2014/main" val="20000"/>
                    </a:ext>
                  </a:extLst>
                </a:gridCol>
                <a:gridCol w="3688438">
                  <a:extLst>
                    <a:ext uri="{9D8B030D-6E8A-4147-A177-3AD203B41FA5}">
                      <a16:colId xmlns:a16="http://schemas.microsoft.com/office/drawing/2014/main" val="20001"/>
                    </a:ext>
                  </a:extLst>
                </a:gridCol>
              </a:tblGrid>
              <a:tr h="595108">
                <a:tc>
                  <a:txBody>
                    <a:bodyPr/>
                    <a:lstStyle/>
                    <a:p>
                      <a:pPr algn="l"/>
                      <a:r>
                        <a:rPr lang="zh-TW" altLang="en-US" sz="1400" dirty="0">
                          <a:latin typeface="標楷體" panose="03000509000000000000" pitchFamily="65" charset="-120"/>
                          <a:ea typeface="標楷體" panose="03000509000000000000" pitchFamily="65" charset="-120"/>
                        </a:rPr>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strike="noStrike" dirty="0">
                          <a:effectLst/>
                          <a:latin typeface="標楷體" panose="03000509000000000000" pitchFamily="65" charset="-120"/>
                          <a:ea typeface="標楷體" panose="03000509000000000000" pitchFamily="65" charset="-120"/>
                        </a:rPr>
                        <a:t>發票之買受人抬頭須為</a:t>
                      </a:r>
                      <a:r>
                        <a:rPr lang="en-US" altLang="zh-TW" sz="1400" u="none" strike="noStrike" dirty="0">
                          <a:effectLst/>
                          <a:latin typeface="標楷體" panose="03000509000000000000" pitchFamily="65" charset="-120"/>
                          <a:ea typeface="標楷體" panose="03000509000000000000" pitchFamily="65" charset="-120"/>
                        </a:rPr>
                        <a:t>(</a:t>
                      </a:r>
                      <a:r>
                        <a:rPr lang="zh-TW" altLang="en-US" sz="1400" u="none" strike="noStrike" dirty="0">
                          <a:effectLst/>
                          <a:latin typeface="標楷體" panose="03000509000000000000" pitchFamily="65" charset="-120"/>
                          <a:ea typeface="標楷體" panose="03000509000000000000" pitchFamily="65" charset="-120"/>
                        </a:rPr>
                        <a:t>弘光科技大學</a:t>
                      </a:r>
                      <a:r>
                        <a:rPr lang="en-US" altLang="zh-TW" sz="1400" u="none" strike="noStrike" dirty="0">
                          <a:effectLst/>
                          <a:latin typeface="標楷體" panose="03000509000000000000" pitchFamily="65" charset="-120"/>
                          <a:ea typeface="標楷體" panose="03000509000000000000" pitchFamily="65" charset="-120"/>
                        </a:rPr>
                        <a:t>)</a:t>
                      </a:r>
                      <a:r>
                        <a:rPr lang="zh-TW" altLang="en-US" sz="1400" u="none" strike="noStrike" dirty="0">
                          <a:effectLst/>
                          <a:latin typeface="標楷體" panose="03000509000000000000" pitchFamily="65" charset="-120"/>
                          <a:ea typeface="標楷體" panose="03000509000000000000" pitchFamily="65" charset="-120"/>
                        </a:rPr>
                        <a:t>、統編</a:t>
                      </a:r>
                      <a:r>
                        <a:rPr lang="en-US" altLang="zh-TW" sz="1400" u="none" strike="noStrike" dirty="0">
                          <a:effectLst/>
                          <a:latin typeface="標楷體" panose="03000509000000000000" pitchFamily="65" charset="-120"/>
                          <a:ea typeface="標楷體" panose="03000509000000000000" pitchFamily="65" charset="-120"/>
                        </a:rPr>
                        <a:t>(56503102)</a:t>
                      </a:r>
                      <a:r>
                        <a:rPr lang="zh-TW" altLang="en-US" sz="1400" u="none" strike="noStrike" dirty="0">
                          <a:effectLst/>
                          <a:latin typeface="標楷體" panose="03000509000000000000" pitchFamily="65" charset="-120"/>
                          <a:ea typeface="標楷體" panose="03000509000000000000" pitchFamily="65" charset="-120"/>
                        </a:rPr>
                        <a:t>。 </a:t>
                      </a:r>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10000"/>
                  </a:ext>
                </a:extLst>
              </a:tr>
              <a:tr h="5638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dirty="0">
                          <a:latin typeface="標楷體" panose="03000509000000000000" pitchFamily="65" charset="-120"/>
                          <a:ea typeface="標楷體" panose="03000509000000000000" pitchFamily="65" charset="-120"/>
                        </a:rPr>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strike="noStrike" dirty="0">
                          <a:effectLst/>
                          <a:latin typeface="標楷體" panose="03000509000000000000" pitchFamily="65" charset="-120"/>
                          <a:ea typeface="標楷體" panose="03000509000000000000" pitchFamily="65" charset="-120"/>
                        </a:rPr>
                        <a:t>發票之開立日期須完整表達</a:t>
                      </a:r>
                      <a:r>
                        <a:rPr lang="en-US" altLang="zh-TW" sz="1400" u="none" strike="noStrike" dirty="0">
                          <a:effectLst/>
                          <a:latin typeface="標楷體" panose="03000509000000000000" pitchFamily="65" charset="-120"/>
                          <a:ea typeface="標楷體" panose="03000509000000000000" pitchFamily="65" charset="-120"/>
                        </a:rPr>
                        <a:t>(</a:t>
                      </a:r>
                      <a:r>
                        <a:rPr lang="zh-TW" altLang="en-US" sz="1400" u="none" strike="noStrike" dirty="0">
                          <a:effectLst/>
                          <a:latin typeface="標楷體" panose="03000509000000000000" pitchFamily="65" charset="-120"/>
                          <a:ea typeface="標楷體" panose="03000509000000000000" pitchFamily="65" charset="-120"/>
                        </a:rPr>
                        <a:t>例</a:t>
                      </a:r>
                      <a:r>
                        <a:rPr lang="en-US" altLang="zh-TW" sz="1400" u="none" strike="noStrike" dirty="0">
                          <a:effectLst/>
                          <a:latin typeface="標楷體" panose="03000509000000000000" pitchFamily="65" charset="-120"/>
                          <a:ea typeface="標楷體" panose="03000509000000000000" pitchFamily="65" charset="-120"/>
                        </a:rPr>
                        <a:t>:112</a:t>
                      </a:r>
                      <a:r>
                        <a:rPr lang="zh-TW" altLang="en-US" sz="1400" u="none" strike="noStrike" dirty="0">
                          <a:effectLst/>
                          <a:latin typeface="標楷體" panose="03000509000000000000" pitchFamily="65" charset="-120"/>
                          <a:ea typeface="標楷體" panose="03000509000000000000" pitchFamily="65" charset="-120"/>
                        </a:rPr>
                        <a:t>年</a:t>
                      </a:r>
                      <a:r>
                        <a:rPr lang="en-US" altLang="zh-TW" sz="1400" u="none" strike="noStrike" dirty="0">
                          <a:effectLst/>
                          <a:latin typeface="標楷體" panose="03000509000000000000" pitchFamily="65" charset="-120"/>
                          <a:ea typeface="標楷體" panose="03000509000000000000" pitchFamily="65" charset="-120"/>
                        </a:rPr>
                        <a:t>1</a:t>
                      </a:r>
                      <a:r>
                        <a:rPr lang="zh-TW" altLang="en-US" sz="1400" u="none" strike="noStrike" dirty="0">
                          <a:effectLst/>
                          <a:latin typeface="標楷體" panose="03000509000000000000" pitchFamily="65" charset="-120"/>
                          <a:ea typeface="標楷體" panose="03000509000000000000" pitchFamily="65" charset="-120"/>
                        </a:rPr>
                        <a:t>月</a:t>
                      </a:r>
                      <a:r>
                        <a:rPr lang="en-US" altLang="zh-TW" sz="1400" u="none" strike="noStrike" dirty="0">
                          <a:effectLst/>
                          <a:latin typeface="標楷體" panose="03000509000000000000" pitchFamily="65" charset="-120"/>
                          <a:ea typeface="標楷體" panose="03000509000000000000" pitchFamily="65" charset="-120"/>
                        </a:rPr>
                        <a:t>1 </a:t>
                      </a:r>
                      <a:r>
                        <a:rPr lang="zh-TW" altLang="en-US" sz="1400" u="none" strike="noStrike" dirty="0">
                          <a:effectLst/>
                          <a:latin typeface="標楷體" panose="03000509000000000000" pitchFamily="65" charset="-120"/>
                          <a:ea typeface="標楷體" panose="03000509000000000000" pitchFamily="65" charset="-120"/>
                        </a:rPr>
                        <a:t>日</a:t>
                      </a:r>
                      <a:r>
                        <a:rPr lang="en-US" altLang="zh-TW" sz="1400" u="none" strike="noStrike" dirty="0">
                          <a:effectLst/>
                          <a:latin typeface="標楷體" panose="03000509000000000000" pitchFamily="65" charset="-120"/>
                          <a:ea typeface="標楷體" panose="03000509000000000000" pitchFamily="65" charset="-120"/>
                        </a:rPr>
                        <a:t>)</a:t>
                      </a:r>
                      <a:r>
                        <a:rPr lang="zh-TW" altLang="en-US" sz="1400" u="none" strike="noStrike" dirty="0">
                          <a:effectLst/>
                          <a:latin typeface="標楷體" panose="03000509000000000000" pitchFamily="65" charset="-120"/>
                          <a:ea typeface="標楷體" panose="03000509000000000000" pitchFamily="65" charset="-120"/>
                        </a:rPr>
                        <a:t>。 </a:t>
                      </a:r>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10001"/>
                  </a:ext>
                </a:extLst>
              </a:tr>
              <a:tr h="8386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dirty="0">
                          <a:latin typeface="標楷體" panose="03000509000000000000" pitchFamily="65" charset="-120"/>
                          <a:ea typeface="標楷體" panose="03000509000000000000" pitchFamily="65" charset="-120"/>
                        </a:rPr>
                        <a:t>□</a:t>
                      </a:r>
                    </a:p>
                  </a:txBody>
                  <a:tcPr anchor="ctr"/>
                </a:tc>
                <a:tc>
                  <a:txBody>
                    <a:bodyPr/>
                    <a:lstStyle/>
                    <a:p>
                      <a:pPr algn="l"/>
                      <a:r>
                        <a:rPr lang="zh-TW" altLang="en-US" sz="1400" u="none" strike="noStrike" dirty="0">
                          <a:effectLst/>
                          <a:latin typeface="標楷體" panose="03000509000000000000" pitchFamily="65" charset="-120"/>
                          <a:ea typeface="標楷體" panose="03000509000000000000" pitchFamily="65" charset="-120"/>
                        </a:rPr>
                        <a:t>發票之採購名稱</a:t>
                      </a:r>
                      <a:r>
                        <a:rPr lang="en-US" altLang="zh-TW" sz="1400" u="none" strike="noStrike" dirty="0">
                          <a:effectLst/>
                          <a:latin typeface="標楷體" panose="03000509000000000000" pitchFamily="65" charset="-120"/>
                          <a:ea typeface="標楷體" panose="03000509000000000000" pitchFamily="65" charset="-120"/>
                        </a:rPr>
                        <a:t>(</a:t>
                      </a:r>
                      <a:r>
                        <a:rPr lang="zh-TW" altLang="en-US" sz="1400" u="none" strike="noStrike" dirty="0">
                          <a:effectLst/>
                          <a:latin typeface="標楷體" panose="03000509000000000000" pitchFamily="65" charset="-120"/>
                          <a:ea typeface="標楷體" panose="03000509000000000000" pitchFamily="65" charset="-120"/>
                        </a:rPr>
                        <a:t>中文品名</a:t>
                      </a:r>
                      <a:r>
                        <a:rPr lang="en-US" altLang="zh-TW" sz="1400" u="none" strike="noStrike" dirty="0">
                          <a:effectLst/>
                          <a:latin typeface="標楷體" panose="03000509000000000000" pitchFamily="65" charset="-120"/>
                          <a:ea typeface="標楷體" panose="03000509000000000000" pitchFamily="65" charset="-120"/>
                        </a:rPr>
                        <a:t>)</a:t>
                      </a:r>
                      <a:r>
                        <a:rPr lang="zh-TW" altLang="en-US" sz="1400" u="none" strike="noStrike" dirty="0">
                          <a:effectLst/>
                          <a:latin typeface="標楷體" panose="03000509000000000000" pitchFamily="65" charset="-120"/>
                          <a:ea typeface="標楷體" panose="03000509000000000000" pitchFamily="65" charset="-120"/>
                        </a:rPr>
                        <a:t>、數量、單價、總價及國字大寫金額須完整表達。 </a:t>
                      </a:r>
                      <a:br>
                        <a:rPr lang="zh-TW" altLang="en-US" sz="1400" u="none" strike="noStrike" dirty="0">
                          <a:effectLst/>
                          <a:latin typeface="標楷體" panose="03000509000000000000" pitchFamily="65" charset="-120"/>
                          <a:ea typeface="標楷體" panose="03000509000000000000" pitchFamily="65" charset="-120"/>
                        </a:rPr>
                      </a:br>
                      <a:r>
                        <a:rPr lang="zh-TW" altLang="en-US" sz="1400" u="none" strike="noStrike" dirty="0">
                          <a:effectLst/>
                          <a:latin typeface="標楷體" panose="03000509000000000000" pitchFamily="65" charset="-120"/>
                          <a:ea typeface="標楷體" panose="03000509000000000000" pitchFamily="65" charset="-120"/>
                        </a:rPr>
                        <a:t>數量「一式</a:t>
                      </a:r>
                      <a:r>
                        <a:rPr lang="en-US" altLang="zh-TW" sz="1400" u="none" strike="noStrike" dirty="0">
                          <a:effectLst/>
                          <a:latin typeface="標楷體" panose="03000509000000000000" pitchFamily="65" charset="-120"/>
                          <a:ea typeface="標楷體" panose="03000509000000000000" pitchFamily="65" charset="-120"/>
                        </a:rPr>
                        <a:t>/</a:t>
                      </a:r>
                      <a:r>
                        <a:rPr lang="zh-TW" altLang="en-US" sz="1400" u="none" strike="noStrike" dirty="0">
                          <a:effectLst/>
                          <a:latin typeface="標楷體" panose="03000509000000000000" pitchFamily="65" charset="-120"/>
                          <a:ea typeface="標楷體" panose="03000509000000000000" pitchFamily="65" charset="-120"/>
                        </a:rPr>
                        <a:t>一批</a:t>
                      </a:r>
                      <a:r>
                        <a:rPr lang="en-US" altLang="zh-TW" sz="1400" u="none" strike="noStrike" dirty="0">
                          <a:effectLst/>
                          <a:latin typeface="標楷體" panose="03000509000000000000" pitchFamily="65" charset="-120"/>
                          <a:ea typeface="標楷體" panose="03000509000000000000" pitchFamily="65" charset="-120"/>
                        </a:rPr>
                        <a:t>/</a:t>
                      </a:r>
                      <a:r>
                        <a:rPr lang="zh-TW" altLang="en-US" sz="1400" u="none" strike="noStrike" dirty="0">
                          <a:effectLst/>
                          <a:latin typeface="標楷體" panose="03000509000000000000" pitchFamily="65" charset="-120"/>
                          <a:ea typeface="標楷體" panose="03000509000000000000" pitchFamily="65" charset="-120"/>
                        </a:rPr>
                        <a:t>一套」需另附明細蓋騎縫章。</a:t>
                      </a:r>
                      <a:endParaRPr lang="zh-TW" altLang="en-US" sz="1400" dirty="0">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10002"/>
                  </a:ext>
                </a:extLst>
              </a:tr>
              <a:tr h="7141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dirty="0">
                          <a:latin typeface="標楷體" panose="03000509000000000000" pitchFamily="65" charset="-120"/>
                          <a:ea typeface="標楷體" panose="03000509000000000000" pitchFamily="65" charset="-120"/>
                        </a:rPr>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strike="noStrike" dirty="0">
                          <a:effectLst/>
                          <a:latin typeface="標楷體" panose="03000509000000000000" pitchFamily="65" charset="-120"/>
                          <a:ea typeface="標楷體" panose="03000509000000000000" pitchFamily="65" charset="-120"/>
                        </a:rPr>
                        <a:t>若發票僅列日期、貨品代號、數量、金額者，應由經手人加註貨品中文名稱並簽</a:t>
                      </a:r>
                      <a:r>
                        <a:rPr lang="en-US" altLang="zh-TW" sz="1400" u="none" strike="noStrike" dirty="0">
                          <a:effectLst/>
                          <a:latin typeface="標楷體" panose="03000509000000000000" pitchFamily="65" charset="-120"/>
                          <a:ea typeface="標楷體" panose="03000509000000000000" pitchFamily="65" charset="-120"/>
                        </a:rPr>
                        <a:t>/</a:t>
                      </a:r>
                      <a:r>
                        <a:rPr lang="zh-TW" altLang="en-US" sz="1400" u="none" strike="noStrike" dirty="0">
                          <a:effectLst/>
                          <a:latin typeface="標楷體" panose="03000509000000000000" pitchFamily="65" charset="-120"/>
                          <a:ea typeface="標楷體" panose="03000509000000000000" pitchFamily="65" charset="-120"/>
                        </a:rPr>
                        <a:t>章。 </a:t>
                      </a:r>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10003"/>
                  </a:ext>
                </a:extLst>
              </a:tr>
              <a:tr h="11739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dirty="0">
                          <a:latin typeface="標楷體" panose="03000509000000000000" pitchFamily="65" charset="-120"/>
                          <a:ea typeface="標楷體" panose="03000509000000000000" pitchFamily="65" charset="-120"/>
                        </a:rPr>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strike="noStrike" dirty="0">
                          <a:effectLst/>
                          <a:latin typeface="標楷體" panose="03000509000000000000" pitchFamily="65" charset="-120"/>
                          <a:ea typeface="標楷體" panose="03000509000000000000" pitchFamily="65" charset="-120"/>
                        </a:rPr>
                        <a:t>收銀機或計算機器開具之發票，應輸入弘光科技大學之統一編號</a:t>
                      </a:r>
                      <a:r>
                        <a:rPr lang="en-US" altLang="zh-TW" sz="1400" u="none" strike="noStrike" dirty="0">
                          <a:effectLst/>
                          <a:latin typeface="標楷體" panose="03000509000000000000" pitchFamily="65" charset="-120"/>
                          <a:ea typeface="標楷體" panose="03000509000000000000" pitchFamily="65" charset="-120"/>
                        </a:rPr>
                        <a:t>(56503102)</a:t>
                      </a:r>
                      <a:r>
                        <a:rPr lang="zh-TW" altLang="en-US" sz="1400" u="none" strike="noStrike" dirty="0">
                          <a:effectLst/>
                          <a:latin typeface="標楷體" panose="03000509000000000000" pitchFamily="65" charset="-120"/>
                          <a:ea typeface="標楷體" panose="03000509000000000000" pitchFamily="65" charset="-120"/>
                        </a:rPr>
                        <a:t>。 若未輸入統一編號者，應請營業人加註弘光科技大學之統一編號</a:t>
                      </a:r>
                      <a:r>
                        <a:rPr lang="en-US" altLang="zh-TW" sz="1400" u="none" strike="noStrike" dirty="0">
                          <a:effectLst/>
                          <a:latin typeface="標楷體" panose="03000509000000000000" pitchFamily="65" charset="-120"/>
                          <a:ea typeface="標楷體" panose="03000509000000000000" pitchFamily="65" charset="-120"/>
                        </a:rPr>
                        <a:t>(56503102)</a:t>
                      </a:r>
                      <a:r>
                        <a:rPr lang="zh-TW" altLang="en-US" sz="1400" u="none" strike="noStrike" dirty="0">
                          <a:effectLst/>
                          <a:latin typeface="標楷體" panose="03000509000000000000" pitchFamily="65" charset="-120"/>
                          <a:ea typeface="標楷體" panose="03000509000000000000" pitchFamily="65" charset="-120"/>
                        </a:rPr>
                        <a:t>後，加蓋統一發票專用章。</a:t>
                      </a:r>
                      <a:endParaRPr lang="zh-TW" altLang="en-US" sz="1400" dirty="0">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10004"/>
                  </a:ext>
                </a:extLst>
              </a:tr>
              <a:tr h="4369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dirty="0">
                          <a:latin typeface="標楷體" panose="03000509000000000000" pitchFamily="65" charset="-120"/>
                          <a:ea typeface="標楷體" panose="03000509000000000000" pitchFamily="65" charset="-120"/>
                        </a:rPr>
                        <a:t>□</a:t>
                      </a:r>
                    </a:p>
                  </a:txBody>
                  <a:tcPr anchor="ctr"/>
                </a:tc>
                <a:tc>
                  <a:txBody>
                    <a:bodyPr/>
                    <a:lstStyle/>
                    <a:p>
                      <a:pPr algn="l" fontAlgn="ctr"/>
                      <a:r>
                        <a:rPr lang="zh-TW" altLang="en-US" sz="1400" u="none" strike="noStrike" dirty="0">
                          <a:effectLst/>
                          <a:latin typeface="標楷體" panose="03000509000000000000" pitchFamily="65" charset="-120"/>
                          <a:ea typeface="標楷體" panose="03000509000000000000" pitchFamily="65" charset="-120"/>
                        </a:rPr>
                        <a:t>電子式發票需影印一份或寫上字軌</a:t>
                      </a:r>
                      <a:r>
                        <a:rPr lang="en-US" altLang="zh-TW" sz="1400" u="none" strike="noStrike" dirty="0">
                          <a:effectLst/>
                          <a:latin typeface="標楷體" panose="03000509000000000000" pitchFamily="65" charset="-120"/>
                          <a:ea typeface="標楷體" panose="03000509000000000000" pitchFamily="65" charset="-120"/>
                        </a:rPr>
                        <a:t>(</a:t>
                      </a:r>
                      <a:r>
                        <a:rPr lang="zh-TW" altLang="en-US" sz="1400" u="none" strike="noStrike" dirty="0">
                          <a:effectLst/>
                          <a:latin typeface="標楷體" panose="03000509000000000000" pitchFamily="65" charset="-120"/>
                          <a:ea typeface="標楷體" panose="03000509000000000000" pitchFamily="65" charset="-120"/>
                        </a:rPr>
                        <a:t>發票號碼</a:t>
                      </a:r>
                      <a:r>
                        <a:rPr lang="en-US" altLang="zh-TW" sz="1400" u="none" strike="noStrike" dirty="0">
                          <a:effectLst/>
                          <a:latin typeface="標楷體" panose="03000509000000000000" pitchFamily="65" charset="-120"/>
                          <a:ea typeface="標楷體" panose="03000509000000000000" pitchFamily="65" charset="-120"/>
                        </a:rPr>
                        <a:t>)</a:t>
                      </a:r>
                      <a:r>
                        <a:rPr lang="zh-TW" altLang="en-US" sz="1400" u="none" strike="noStrike" dirty="0">
                          <a:effectLst/>
                          <a:latin typeface="標楷體" panose="03000509000000000000" pitchFamily="65" charset="-120"/>
                          <a:ea typeface="標楷體" panose="03000509000000000000" pitchFamily="65" charset="-120"/>
                        </a:rPr>
                        <a:t>。</a:t>
                      </a:r>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extLst>
                  <a:ext uri="{0D108BD9-81ED-4DB2-BD59-A6C34878D82A}">
                    <a16:rowId xmlns:a16="http://schemas.microsoft.com/office/drawing/2014/main" val="10005"/>
                  </a:ext>
                </a:extLst>
              </a:tr>
            </a:tbl>
          </a:graphicData>
        </a:graphic>
      </p:graphicFrame>
      <p:graphicFrame>
        <p:nvGraphicFramePr>
          <p:cNvPr id="23" name="表格 22"/>
          <p:cNvGraphicFramePr>
            <a:graphicFrameLocks noGrp="1"/>
          </p:cNvGraphicFramePr>
          <p:nvPr>
            <p:extLst>
              <p:ext uri="{D42A27DB-BD31-4B8C-83A1-F6EECF244321}">
                <p14:modId xmlns:p14="http://schemas.microsoft.com/office/powerpoint/2010/main" val="3304822644"/>
              </p:ext>
            </p:extLst>
          </p:nvPr>
        </p:nvGraphicFramePr>
        <p:xfrm>
          <a:off x="4691031" y="1700808"/>
          <a:ext cx="3995769" cy="4191494"/>
        </p:xfrm>
        <a:graphic>
          <a:graphicData uri="http://schemas.openxmlformats.org/drawingml/2006/table">
            <a:tbl>
              <a:tblPr bandRow="1">
                <a:tableStyleId>{5C22544A-7EE6-4342-B048-85BDC9FD1C3A}</a:tableStyleId>
              </a:tblPr>
              <a:tblGrid>
                <a:gridCol w="307331">
                  <a:extLst>
                    <a:ext uri="{9D8B030D-6E8A-4147-A177-3AD203B41FA5}">
                      <a16:colId xmlns:a16="http://schemas.microsoft.com/office/drawing/2014/main" val="20000"/>
                    </a:ext>
                  </a:extLst>
                </a:gridCol>
                <a:gridCol w="3688438">
                  <a:extLst>
                    <a:ext uri="{9D8B030D-6E8A-4147-A177-3AD203B41FA5}">
                      <a16:colId xmlns:a16="http://schemas.microsoft.com/office/drawing/2014/main" val="20001"/>
                    </a:ext>
                  </a:extLst>
                </a:gridCol>
              </a:tblGrid>
              <a:tr h="379139">
                <a:tc>
                  <a:txBody>
                    <a:bodyPr/>
                    <a:lstStyle/>
                    <a:p>
                      <a:pPr algn="l"/>
                      <a:r>
                        <a:rPr lang="zh-TW" altLang="en-US" sz="1400" dirty="0">
                          <a:latin typeface="標楷體" panose="03000509000000000000" pitchFamily="65" charset="-120"/>
                          <a:ea typeface="標楷體" panose="03000509000000000000" pitchFamily="65" charset="-120"/>
                        </a:rPr>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b="1" dirty="0">
                          <a:solidFill>
                            <a:srgbClr val="FF0000"/>
                          </a:solidFill>
                          <a:latin typeface="標楷體" pitchFamily="65" charset="-120"/>
                          <a:ea typeface="標楷體" pitchFamily="65" charset="-120"/>
                        </a:rPr>
                        <a:t>表單簽核處除蓋章外，還需押日期</a:t>
                      </a:r>
                      <a:r>
                        <a:rPr lang="en-US" altLang="zh-TW" sz="1400" b="1" dirty="0">
                          <a:solidFill>
                            <a:srgbClr val="FF0000"/>
                          </a:solidFill>
                          <a:latin typeface="標楷體" pitchFamily="65" charset="-120"/>
                          <a:ea typeface="標楷體" pitchFamily="65" charset="-120"/>
                        </a:rPr>
                        <a:t>(</a:t>
                      </a:r>
                      <a:r>
                        <a:rPr lang="zh-TW" altLang="en-US" sz="1400" b="1" dirty="0">
                          <a:solidFill>
                            <a:srgbClr val="FF0000"/>
                          </a:solidFill>
                          <a:latin typeface="標楷體" pitchFamily="65" charset="-120"/>
                          <a:ea typeface="標楷體" pitchFamily="65" charset="-120"/>
                        </a:rPr>
                        <a:t>每位</a:t>
                      </a:r>
                      <a:r>
                        <a:rPr lang="en-US" altLang="zh-TW" sz="1400" b="1" dirty="0">
                          <a:solidFill>
                            <a:srgbClr val="FF0000"/>
                          </a:solidFill>
                          <a:latin typeface="標楷體" pitchFamily="65" charset="-120"/>
                          <a:ea typeface="標楷體" pitchFamily="65" charset="-120"/>
                        </a:rPr>
                        <a:t>)</a:t>
                      </a:r>
                      <a:r>
                        <a:rPr lang="zh-TW" altLang="en-US" sz="1400" b="1" dirty="0">
                          <a:solidFill>
                            <a:srgbClr val="FF0000"/>
                          </a:solidFill>
                          <a:latin typeface="標楷體" panose="03000509000000000000" pitchFamily="65" charset="-120"/>
                          <a:ea typeface="標楷體" panose="03000509000000000000" pitchFamily="65" charset="-120"/>
                        </a:rPr>
                        <a:t>。</a:t>
                      </a:r>
                    </a:p>
                  </a:txBody>
                  <a:tcPr anchor="ctr"/>
                </a:tc>
                <a:extLst>
                  <a:ext uri="{0D108BD9-81ED-4DB2-BD59-A6C34878D82A}">
                    <a16:rowId xmlns:a16="http://schemas.microsoft.com/office/drawing/2014/main" val="10000"/>
                  </a:ext>
                </a:extLst>
              </a:tr>
              <a:tr h="3791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dirty="0">
                          <a:latin typeface="標楷體" panose="03000509000000000000" pitchFamily="65" charset="-120"/>
                          <a:ea typeface="標楷體" panose="03000509000000000000" pitchFamily="65" charset="-120"/>
                        </a:rPr>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dirty="0">
                          <a:latin typeface="標楷體" panose="03000509000000000000" pitchFamily="65" charset="-120"/>
                          <a:ea typeface="標楷體" panose="03000509000000000000" pitchFamily="65" charset="-120"/>
                        </a:rPr>
                        <a:t>出席費請附會議簽到表。</a:t>
                      </a:r>
                    </a:p>
                  </a:txBody>
                  <a:tcPr anchor="ctr"/>
                </a:tc>
                <a:extLst>
                  <a:ext uri="{0D108BD9-81ED-4DB2-BD59-A6C34878D82A}">
                    <a16:rowId xmlns:a16="http://schemas.microsoft.com/office/drawing/2014/main" val="10001"/>
                  </a:ext>
                </a:extLst>
              </a:tr>
              <a:tr h="3791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dirty="0">
                          <a:latin typeface="標楷體" panose="03000509000000000000" pitchFamily="65" charset="-120"/>
                          <a:ea typeface="標楷體" panose="03000509000000000000" pitchFamily="65" charset="-120"/>
                        </a:rPr>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影印費</a:t>
                      </a:r>
                      <a:r>
                        <a:rPr lang="en-US" altLang="zh-TW" sz="1400" b="0" i="0" u="none" strike="noStrike" dirty="0">
                          <a:solidFill>
                            <a:srgbClr val="000000"/>
                          </a:solidFill>
                          <a:effectLst/>
                          <a:latin typeface="標楷體" panose="03000509000000000000" pitchFamily="65" charset="-120"/>
                          <a:ea typeface="標楷體" panose="03000509000000000000" pitchFamily="65" charset="-120"/>
                        </a:rPr>
                        <a:t>2,000</a:t>
                      </a: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以上附代表性樣張</a:t>
                      </a:r>
                      <a:r>
                        <a:rPr lang="zh-TW" altLang="en-US" sz="1400" dirty="0">
                          <a:latin typeface="標楷體" panose="03000509000000000000" pitchFamily="65" charset="-120"/>
                          <a:ea typeface="標楷體" panose="03000509000000000000" pitchFamily="65" charset="-120"/>
                        </a:rPr>
                        <a:t>。</a:t>
                      </a:r>
                    </a:p>
                  </a:txBody>
                  <a:tcPr anchor="ctr"/>
                </a:tc>
                <a:extLst>
                  <a:ext uri="{0D108BD9-81ED-4DB2-BD59-A6C34878D82A}">
                    <a16:rowId xmlns:a16="http://schemas.microsoft.com/office/drawing/2014/main" val="10002"/>
                  </a:ext>
                </a:extLst>
              </a:tr>
              <a:tr h="3791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dirty="0">
                          <a:latin typeface="標楷體" panose="03000509000000000000" pitchFamily="65" charset="-120"/>
                          <a:ea typeface="標楷體" panose="03000509000000000000" pitchFamily="65" charset="-120"/>
                        </a:rPr>
                        <a:t>□</a:t>
                      </a:r>
                    </a:p>
                  </a:txBody>
                  <a:tcPr anchor="ctr"/>
                </a:tc>
                <a:tc>
                  <a:txBody>
                    <a:bodyPr/>
                    <a:lstStyle/>
                    <a:p>
                      <a:r>
                        <a:rPr lang="zh-TW" altLang="en-US" sz="1400" kern="1200" dirty="0">
                          <a:latin typeface="標楷體" pitchFamily="65" charset="-120"/>
                          <a:ea typeface="標楷體" pitchFamily="65" charset="-120"/>
                        </a:rPr>
                        <a:t>雇主二代補充保費已採線上核銷作業，須檢附</a:t>
                      </a:r>
                      <a:r>
                        <a:rPr lang="zh-TW" altLang="en-US" sz="1400" b="1" kern="1200" dirty="0">
                          <a:solidFill>
                            <a:srgbClr val="FF0000"/>
                          </a:solidFill>
                          <a:latin typeface="標楷體" pitchFamily="65" charset="-120"/>
                          <a:ea typeface="標楷體" pitchFamily="65" charset="-120"/>
                        </a:rPr>
                        <a:t>計畫補充保費申報明細</a:t>
                      </a:r>
                      <a:r>
                        <a:rPr lang="zh-TW" altLang="en-US" sz="1400" kern="1200" dirty="0">
                          <a:latin typeface="標楷體" pitchFamily="65" charset="-120"/>
                          <a:ea typeface="標楷體" pitchFamily="65" charset="-120"/>
                        </a:rPr>
                        <a:t>。</a:t>
                      </a:r>
                      <a:endParaRPr lang="en-US" altLang="zh-TW" sz="1400" kern="1200" dirty="0">
                        <a:latin typeface="標楷體" pitchFamily="65" charset="-120"/>
                        <a:ea typeface="標楷體" pitchFamily="65" charset="-120"/>
                      </a:endParaRPr>
                    </a:p>
                  </a:txBody>
                  <a:tcPr anchor="ctr"/>
                </a:tc>
                <a:extLst>
                  <a:ext uri="{0D108BD9-81ED-4DB2-BD59-A6C34878D82A}">
                    <a16:rowId xmlns:a16="http://schemas.microsoft.com/office/drawing/2014/main" val="10003"/>
                  </a:ext>
                </a:extLst>
              </a:tr>
              <a:tr h="4039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dirty="0">
                          <a:latin typeface="標楷體" panose="03000509000000000000" pitchFamily="65" charset="-120"/>
                          <a:ea typeface="標楷體" panose="03000509000000000000" pitchFamily="65" charset="-120"/>
                        </a:rPr>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dirty="0">
                          <a:latin typeface="標楷體" pitchFamily="65" charset="-120"/>
                          <a:ea typeface="標楷體" pitchFamily="65" charset="-120"/>
                        </a:rPr>
                        <a:t>請勿用鉛筆填寫憑證內容，修改金額或補充說明均要蓋章。</a:t>
                      </a:r>
                    </a:p>
                  </a:txBody>
                  <a:tcPr anchor="ctr"/>
                </a:tc>
                <a:extLst>
                  <a:ext uri="{0D108BD9-81ED-4DB2-BD59-A6C34878D82A}">
                    <a16:rowId xmlns:a16="http://schemas.microsoft.com/office/drawing/2014/main" val="10004"/>
                  </a:ext>
                </a:extLst>
              </a:tr>
              <a:tr h="36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dirty="0">
                          <a:latin typeface="標楷體" panose="03000509000000000000" pitchFamily="65" charset="-120"/>
                          <a:ea typeface="標楷體" panose="03000509000000000000" pitchFamily="65" charset="-120"/>
                        </a:rPr>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dirty="0">
                          <a:latin typeface="標楷體" pitchFamily="65" charset="-120"/>
                          <a:ea typeface="標楷體" pitchFamily="65" charset="-120"/>
                        </a:rPr>
                        <a:t>依分層負責表，</a:t>
                      </a:r>
                      <a:r>
                        <a:rPr lang="zh-TW" altLang="en-US" sz="1400" b="1" dirty="0">
                          <a:solidFill>
                            <a:srgbClr val="FF0000"/>
                          </a:solidFill>
                          <a:latin typeface="標楷體" pitchFamily="65" charset="-120"/>
                          <a:ea typeface="標楷體" pitchFamily="65" charset="-120"/>
                        </a:rPr>
                        <a:t>金額</a:t>
                      </a:r>
                      <a:r>
                        <a:rPr lang="en-US" altLang="zh-TW" sz="1400" b="1" dirty="0">
                          <a:solidFill>
                            <a:srgbClr val="FF0000"/>
                          </a:solidFill>
                          <a:latin typeface="標楷體" pitchFamily="65" charset="-120"/>
                          <a:ea typeface="標楷體" pitchFamily="65" charset="-120"/>
                        </a:rPr>
                        <a:t>5</a:t>
                      </a:r>
                      <a:r>
                        <a:rPr lang="zh-TW" altLang="en-US" sz="1400" b="1" dirty="0">
                          <a:solidFill>
                            <a:srgbClr val="FF0000"/>
                          </a:solidFill>
                          <a:latin typeface="標楷體" pitchFamily="65" charset="-120"/>
                          <a:ea typeface="標楷體" pitchFamily="65" charset="-120"/>
                        </a:rPr>
                        <a:t>萬元以上</a:t>
                      </a:r>
                      <a:r>
                        <a:rPr lang="zh-TW" altLang="en-US" sz="1400" dirty="0">
                          <a:solidFill>
                            <a:schemeClr val="tx1"/>
                          </a:solidFill>
                          <a:latin typeface="標楷體" pitchFamily="65" charset="-120"/>
                          <a:ea typeface="標楷體" pitchFamily="65" charset="-120"/>
                        </a:rPr>
                        <a:t>，要加蓋院長章。</a:t>
                      </a:r>
                      <a:endParaRPr lang="en-US" altLang="zh-TW" sz="1400" dirty="0">
                        <a:solidFill>
                          <a:schemeClr val="tx1"/>
                        </a:solidFill>
                        <a:latin typeface="標楷體" pitchFamily="65" charset="-120"/>
                        <a:ea typeface="標楷體" pitchFamily="65" charset="-120"/>
                      </a:endParaRPr>
                    </a:p>
                  </a:txBody>
                  <a:tcPr anchor="ctr"/>
                </a:tc>
                <a:extLst>
                  <a:ext uri="{0D108BD9-81ED-4DB2-BD59-A6C34878D82A}">
                    <a16:rowId xmlns:a16="http://schemas.microsoft.com/office/drawing/2014/main" val="10005"/>
                  </a:ext>
                </a:extLst>
              </a:tr>
              <a:tr h="8499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dirty="0">
                          <a:latin typeface="標楷體" panose="03000509000000000000" pitchFamily="65" charset="-120"/>
                          <a:ea typeface="標楷體" panose="03000509000000000000" pitchFamily="65" charset="-120"/>
                        </a:rPr>
                        <a:t>□</a:t>
                      </a:r>
                    </a:p>
                  </a:txBody>
                  <a:tcPr anchor="ctr"/>
                </a:tc>
                <a:tc>
                  <a:txBody>
                    <a:bodyPr/>
                    <a:lstStyle/>
                    <a:p>
                      <a:r>
                        <a:rPr lang="zh-TW" altLang="zh-TW" sz="1400" kern="1200" dirty="0">
                          <a:latin typeface="標楷體" pitchFamily="65" charset="-120"/>
                          <a:ea typeface="標楷體" pitchFamily="65" charset="-120"/>
                        </a:rPr>
                        <a:t>黏貼憑證用紙</a:t>
                      </a:r>
                      <a:r>
                        <a:rPr lang="zh-TW" altLang="en-US" sz="1400" kern="1200" dirty="0">
                          <a:latin typeface="標楷體" pitchFamily="65" charset="-120"/>
                          <a:ea typeface="標楷體" pitchFamily="65" charset="-120"/>
                        </a:rPr>
                        <a:t>，</a:t>
                      </a:r>
                      <a:r>
                        <a:rPr lang="zh-TW" altLang="zh-TW" sz="1400" kern="1200" dirty="0">
                          <a:latin typeface="標楷體" pitchFamily="65" charset="-120"/>
                          <a:ea typeface="標楷體" pitchFamily="65" charset="-120"/>
                        </a:rPr>
                        <a:t>簽核日期應晚於後方所有發票、收據、簽到退表或臨時工工作日誌等</a:t>
                      </a:r>
                      <a:endParaRPr lang="en-US" altLang="zh-TW" sz="1400" kern="1200" dirty="0">
                        <a:latin typeface="標楷體" pitchFamily="65" charset="-120"/>
                        <a:ea typeface="標楷體" pitchFamily="65" charset="-120"/>
                      </a:endParaRPr>
                    </a:p>
                    <a:p>
                      <a:r>
                        <a:rPr lang="zh-TW" altLang="zh-TW" sz="1400" kern="1200" dirty="0">
                          <a:latin typeface="標楷體" pitchFamily="65" charset="-120"/>
                          <a:ea typeface="標楷體" pitchFamily="65" charset="-120"/>
                        </a:rPr>
                        <a:t>所有資料之日期。</a:t>
                      </a:r>
                      <a:endParaRPr lang="zh-TW" altLang="en-US" sz="1400" dirty="0">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10006"/>
                  </a:ext>
                </a:extLst>
              </a:tr>
              <a:tr h="4369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dirty="0">
                          <a:latin typeface="標楷體" panose="03000509000000000000" pitchFamily="65" charset="-120"/>
                          <a:ea typeface="標楷體" panose="03000509000000000000" pitchFamily="65" charset="-120"/>
                        </a:rPr>
                        <a:t>□</a:t>
                      </a:r>
                    </a:p>
                  </a:txBody>
                  <a:tcPr anchor="ctr"/>
                </a:tc>
                <a:tc>
                  <a:txBody>
                    <a:bodyPr/>
                    <a:lstStyle/>
                    <a:p>
                      <a:r>
                        <a:rPr lang="zh-TW" altLang="zh-TW" sz="1400" kern="1200" dirty="0">
                          <a:latin typeface="標楷體" pitchFamily="65" charset="-120"/>
                          <a:ea typeface="標楷體" pitchFamily="65" charset="-120"/>
                        </a:rPr>
                        <a:t>臨時工工作日誌</a:t>
                      </a:r>
                      <a:r>
                        <a:rPr lang="zh-TW" altLang="en-US" sz="1400" kern="1200" dirty="0">
                          <a:latin typeface="標楷體" pitchFamily="65" charset="-120"/>
                          <a:ea typeface="標楷體" pitchFamily="65" charset="-120"/>
                        </a:rPr>
                        <a:t>及專兼任助理簽到表須採線上簽核作業，僅須檢附</a:t>
                      </a:r>
                      <a:r>
                        <a:rPr lang="zh-TW" altLang="en-US" sz="1400" b="1" kern="1200" dirty="0">
                          <a:solidFill>
                            <a:srgbClr val="FF0000"/>
                          </a:solidFill>
                          <a:latin typeface="標楷體" pitchFamily="65" charset="-120"/>
                          <a:ea typeface="標楷體" pitchFamily="65" charset="-120"/>
                        </a:rPr>
                        <a:t>領據、臨時工工作日誌及</a:t>
                      </a:r>
                      <a:r>
                        <a:rPr lang="zh-TW" altLang="en-US" sz="1400" b="1" dirty="0">
                          <a:solidFill>
                            <a:srgbClr val="FF0000"/>
                          </a:solidFill>
                          <a:latin typeface="標楷體" pitchFamily="65" charset="-120"/>
                          <a:ea typeface="標楷體" pitchFamily="65" charset="-120"/>
                        </a:rPr>
                        <a:t>雇主負擔附件資料</a:t>
                      </a:r>
                      <a:r>
                        <a:rPr lang="zh-TW" altLang="en-US" sz="1400" kern="1200" dirty="0">
                          <a:latin typeface="標楷體" pitchFamily="65" charset="-120"/>
                          <a:ea typeface="標楷體" pitchFamily="65" charset="-120"/>
                        </a:rPr>
                        <a:t>。</a:t>
                      </a:r>
                      <a:endParaRPr lang="en-US" altLang="zh-TW" sz="1400" kern="1200" dirty="0">
                        <a:latin typeface="標楷體" pitchFamily="65" charset="-120"/>
                        <a:ea typeface="標楷體" pitchFamily="65" charset="-120"/>
                      </a:endParaRPr>
                    </a:p>
                  </a:txBody>
                  <a:tcPr marL="9525" marR="9525" marT="9525" marB="0" anchor="ctr"/>
                </a:tc>
                <a:extLst>
                  <a:ext uri="{0D108BD9-81ED-4DB2-BD59-A6C34878D82A}">
                    <a16:rowId xmlns:a16="http://schemas.microsoft.com/office/drawing/2014/main" val="10007"/>
                  </a:ext>
                </a:extLst>
              </a:tr>
            </a:tbl>
          </a:graphicData>
        </a:graphic>
      </p:graphicFrame>
      <p:sp>
        <p:nvSpPr>
          <p:cNvPr id="3" name="圓角矩形圖說文字 2"/>
          <p:cNvSpPr/>
          <p:nvPr/>
        </p:nvSpPr>
        <p:spPr>
          <a:xfrm>
            <a:off x="827584" y="188640"/>
            <a:ext cx="1896169" cy="855747"/>
          </a:xfrm>
          <a:prstGeom prst="wedgeRoundRectCallout">
            <a:avLst>
              <a:gd name="adj1" fmla="val -49980"/>
              <a:gd name="adj2" fmla="val 7140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標楷體" panose="03000509000000000000" pitchFamily="65" charset="-120"/>
                <a:ea typeface="標楷體" panose="03000509000000000000" pitchFamily="65" charset="-120"/>
              </a:rPr>
              <a:t>儘量取據二聯式發票，拿到發票時立即檢查</a:t>
            </a:r>
          </a:p>
        </p:txBody>
      </p:sp>
      <p:sp>
        <p:nvSpPr>
          <p:cNvPr id="15" name="文字方塊 14"/>
          <p:cNvSpPr txBox="1">
            <a:spLocks noChangeArrowheads="1"/>
          </p:cNvSpPr>
          <p:nvPr/>
        </p:nvSpPr>
        <p:spPr bwMode="auto">
          <a:xfrm>
            <a:off x="357014" y="6179195"/>
            <a:ext cx="7959402" cy="461665"/>
          </a:xfrm>
          <a:prstGeom prst="rect">
            <a:avLst/>
          </a:prstGeom>
          <a:solidFill>
            <a:srgbClr val="FFFF99"/>
          </a:solidFill>
          <a:ln w="38100">
            <a:solidFill>
              <a:schemeClr val="tx1"/>
            </a:solidFill>
            <a:miter lim="800000"/>
            <a:headEnd/>
            <a:tailEnd/>
          </a:ln>
        </p:spPr>
        <p:txBody>
          <a:bodyPr wrap="square">
            <a:spAutoFit/>
          </a:bodyPr>
          <a:lstStyle>
            <a:lvl1pPr eaLnBrk="0" hangingPunct="0">
              <a:defRPr kumimoji="1" sz="800">
                <a:solidFill>
                  <a:schemeClr val="tx1"/>
                </a:solidFill>
                <a:latin typeface="Arial" panose="020B0604020202020204" pitchFamily="34" charset="0"/>
                <a:ea typeface="標楷體" panose="03000509000000000000" pitchFamily="65" charset="-120"/>
              </a:defRPr>
            </a:lvl1pPr>
            <a:lvl2pPr marL="742950" indent="-285750" eaLnBrk="0" hangingPunct="0">
              <a:defRPr kumimoji="1" sz="800">
                <a:solidFill>
                  <a:schemeClr val="tx1"/>
                </a:solidFill>
                <a:latin typeface="Arial" panose="020B0604020202020204" pitchFamily="34" charset="0"/>
                <a:ea typeface="標楷體" panose="03000509000000000000" pitchFamily="65" charset="-120"/>
              </a:defRPr>
            </a:lvl2pPr>
            <a:lvl3pPr marL="1143000" indent="-228600" eaLnBrk="0" hangingPunct="0">
              <a:defRPr kumimoji="1" sz="800">
                <a:solidFill>
                  <a:schemeClr val="tx1"/>
                </a:solidFill>
                <a:latin typeface="Arial" panose="020B0604020202020204" pitchFamily="34" charset="0"/>
                <a:ea typeface="標楷體" panose="03000509000000000000" pitchFamily="65" charset="-120"/>
              </a:defRPr>
            </a:lvl3pPr>
            <a:lvl4pPr marL="1600200" indent="-228600" eaLnBrk="0" hangingPunct="0">
              <a:defRPr kumimoji="1" sz="800">
                <a:solidFill>
                  <a:schemeClr val="tx1"/>
                </a:solidFill>
                <a:latin typeface="Arial" panose="020B0604020202020204" pitchFamily="34" charset="0"/>
                <a:ea typeface="標楷體" panose="03000509000000000000" pitchFamily="65" charset="-120"/>
              </a:defRPr>
            </a:lvl4pPr>
            <a:lvl5pPr marL="2057400" indent="-228600" eaLnBrk="0" hangingPunct="0">
              <a:defRPr kumimoji="1" sz="8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9pPr>
          </a:lstStyle>
          <a:p>
            <a:pPr fontAlgn="auto">
              <a:spcBef>
                <a:spcPts val="0"/>
              </a:spcBef>
              <a:spcAft>
                <a:spcPts val="0"/>
              </a:spcAft>
              <a:defRPr/>
            </a:pPr>
            <a:r>
              <a:rPr lang="zh-TW" altLang="en-US" sz="1800" b="1" dirty="0"/>
              <a:t>國字數字大寫：</a:t>
            </a:r>
            <a:r>
              <a:rPr lang="zh-TW" altLang="en-US" sz="1800" dirty="0"/>
              <a:t>零、</a:t>
            </a:r>
            <a:r>
              <a:rPr lang="zh-TW" altLang="en-US" sz="2400" b="1" dirty="0">
                <a:solidFill>
                  <a:srgbClr val="0000FF"/>
                </a:solidFill>
              </a:rPr>
              <a:t>壹</a:t>
            </a:r>
            <a:r>
              <a:rPr lang="zh-TW" altLang="en-US" sz="1800" dirty="0"/>
              <a:t>、</a:t>
            </a:r>
            <a:r>
              <a:rPr lang="zh-TW" altLang="en-US" sz="2400" b="1" dirty="0">
                <a:solidFill>
                  <a:srgbClr val="0000FF"/>
                </a:solidFill>
              </a:rPr>
              <a:t>貳</a:t>
            </a:r>
            <a:r>
              <a:rPr lang="zh-TW" altLang="en-US" sz="1800" dirty="0"/>
              <a:t>、</a:t>
            </a:r>
            <a:r>
              <a:rPr lang="zh-TW" altLang="en-US" sz="2400" b="1" dirty="0">
                <a:solidFill>
                  <a:srgbClr val="0000FF"/>
                </a:solidFill>
              </a:rPr>
              <a:t>參</a:t>
            </a:r>
            <a:r>
              <a:rPr lang="zh-TW" altLang="en-US" sz="1800" dirty="0"/>
              <a:t>、</a:t>
            </a:r>
            <a:r>
              <a:rPr lang="zh-TW" altLang="en-US" sz="2400" b="1" dirty="0">
                <a:solidFill>
                  <a:srgbClr val="0000FF"/>
                </a:solidFill>
              </a:rPr>
              <a:t>肆</a:t>
            </a:r>
            <a:r>
              <a:rPr lang="zh-TW" altLang="en-US" sz="1800" dirty="0"/>
              <a:t>、伍、陸、柒、捌、</a:t>
            </a:r>
            <a:r>
              <a:rPr lang="zh-TW" altLang="en-US" sz="2400" b="1" dirty="0">
                <a:solidFill>
                  <a:srgbClr val="0000FF"/>
                </a:solidFill>
              </a:rPr>
              <a:t>玖</a:t>
            </a:r>
            <a:r>
              <a:rPr lang="zh-TW" altLang="en-US" sz="1800" dirty="0"/>
              <a:t>、拾、佰、仟</a:t>
            </a:r>
            <a:endParaRPr kumimoji="0" lang="zh-TW" altLang="en-US" sz="1800" b="1" dirty="0">
              <a:latin typeface="標楷體" pitchFamily="65" charset="-120"/>
            </a:endParaRPr>
          </a:p>
        </p:txBody>
      </p:sp>
    </p:spTree>
    <p:extLst>
      <p:ext uri="{BB962C8B-B14F-4D97-AF65-F5344CB8AC3E}">
        <p14:creationId xmlns:p14="http://schemas.microsoft.com/office/powerpoint/2010/main" val="106190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withEffect">
                                  <p:stCondLst>
                                    <p:cond delay="0"/>
                                  </p:stCondLst>
                                  <p:childTnLst>
                                    <p:animClr clrSpc="hsl" dir="cw">
                                      <p:cBhvr override="childStyle">
                                        <p:cTn id="6" dur="3000" fill="hold"/>
                                        <p:tgtEl>
                                          <p:spTgt spid="3"/>
                                        </p:tgtEl>
                                        <p:attrNameLst>
                                          <p:attrName>style.color</p:attrName>
                                        </p:attrNameLst>
                                      </p:cBhvr>
                                      <p:by>
                                        <p:hsl h="7200000" s="0" l="0"/>
                                      </p:by>
                                    </p:animClr>
                                    <p:animClr clrSpc="hsl" dir="cw">
                                      <p:cBhvr>
                                        <p:cTn id="7" dur="3000" fill="hold"/>
                                        <p:tgtEl>
                                          <p:spTgt spid="3"/>
                                        </p:tgtEl>
                                        <p:attrNameLst>
                                          <p:attrName>fillcolor</p:attrName>
                                        </p:attrNameLst>
                                      </p:cBhvr>
                                      <p:by>
                                        <p:hsl h="7200000" s="0" l="0"/>
                                      </p:by>
                                    </p:animClr>
                                    <p:animClr clrSpc="hsl" dir="cw">
                                      <p:cBhvr>
                                        <p:cTn id="8" dur="3000" fill="hold"/>
                                        <p:tgtEl>
                                          <p:spTgt spid="3"/>
                                        </p:tgtEl>
                                        <p:attrNameLst>
                                          <p:attrName>stroke.color</p:attrName>
                                        </p:attrNameLst>
                                      </p:cBhvr>
                                      <p:by>
                                        <p:hsl h="7200000" s="0" l="0"/>
                                      </p:by>
                                    </p:animClr>
                                    <p:set>
                                      <p:cBhvr>
                                        <p:cTn id="9" dur="3000" fill="hold"/>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93" name="投影片編號版面配置區 1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92FA8B4C-FB9D-412C-AF67-1AE105B523BF}" type="slidenum">
              <a:rPr lang="en-US" altLang="zh-TW"/>
              <a:pPr>
                <a:defRPr/>
              </a:pPr>
              <a:t>27</a:t>
            </a:fld>
            <a:endParaRPr lang="en-US" altLang="zh-TW"/>
          </a:p>
        </p:txBody>
      </p:sp>
      <p:sp>
        <p:nvSpPr>
          <p:cNvPr id="8"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pPr fontAlgn="auto">
              <a:spcAft>
                <a:spcPts val="0"/>
              </a:spcAft>
              <a:defRPr/>
            </a:pPr>
            <a:r>
              <a:rPr lang="zh-TW" altLang="en-US" sz="2000" b="1" dirty="0">
                <a:solidFill>
                  <a:schemeClr val="tx1"/>
                </a:solidFill>
                <a:latin typeface="標楷體" pitchFamily="65" charset="-120"/>
                <a:ea typeface="標楷體" pitchFamily="65" charset="-120"/>
              </a:rPr>
              <a:t>四、憑證說明</a:t>
            </a:r>
          </a:p>
        </p:txBody>
      </p:sp>
      <p:graphicFrame>
        <p:nvGraphicFramePr>
          <p:cNvPr id="2" name="表格 1"/>
          <p:cNvGraphicFramePr>
            <a:graphicFrameLocks noGrp="1"/>
          </p:cNvGraphicFramePr>
          <p:nvPr>
            <p:extLst>
              <p:ext uri="{D42A27DB-BD31-4B8C-83A1-F6EECF244321}">
                <p14:modId xmlns:p14="http://schemas.microsoft.com/office/powerpoint/2010/main" val="2442270350"/>
              </p:ext>
            </p:extLst>
          </p:nvPr>
        </p:nvGraphicFramePr>
        <p:xfrm>
          <a:off x="539552" y="1484784"/>
          <a:ext cx="7848872" cy="4501515"/>
        </p:xfrm>
        <a:graphic>
          <a:graphicData uri="http://schemas.openxmlformats.org/drawingml/2006/table">
            <a:tbl>
              <a:tblPr>
                <a:tableStyleId>{BC89EF96-8CEA-46FF-86C4-4CE0E7609802}</a:tableStyleId>
              </a:tblPr>
              <a:tblGrid>
                <a:gridCol w="1368152">
                  <a:extLst>
                    <a:ext uri="{9D8B030D-6E8A-4147-A177-3AD203B41FA5}">
                      <a16:colId xmlns:a16="http://schemas.microsoft.com/office/drawing/2014/main" val="20000"/>
                    </a:ext>
                  </a:extLst>
                </a:gridCol>
                <a:gridCol w="2376264">
                  <a:extLst>
                    <a:ext uri="{9D8B030D-6E8A-4147-A177-3AD203B41FA5}">
                      <a16:colId xmlns:a16="http://schemas.microsoft.com/office/drawing/2014/main" val="20001"/>
                    </a:ext>
                  </a:extLst>
                </a:gridCol>
                <a:gridCol w="4104456">
                  <a:extLst>
                    <a:ext uri="{9D8B030D-6E8A-4147-A177-3AD203B41FA5}">
                      <a16:colId xmlns:a16="http://schemas.microsoft.com/office/drawing/2014/main" val="20002"/>
                    </a:ext>
                  </a:extLst>
                </a:gridCol>
              </a:tblGrid>
              <a:tr h="209550">
                <a:tc>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項目</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chemeClr val="accent1">
                        <a:lumMod val="40000"/>
                        <a:lumOff val="60000"/>
                      </a:schemeClr>
                    </a:solidFill>
                  </a:tcPr>
                </a:tc>
                <a:tc>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佐證文件</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chemeClr val="accent1">
                        <a:lumMod val="40000"/>
                        <a:lumOff val="60000"/>
                      </a:schemeClr>
                    </a:solidFill>
                  </a:tcPr>
                </a:tc>
                <a:tc>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備註</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10000"/>
                  </a:ext>
                </a:extLst>
              </a:tr>
              <a:tr h="704850">
                <a:tc>
                  <a:txBody>
                    <a:bodyPr/>
                    <a:lstStyle/>
                    <a:p>
                      <a:pPr algn="ctr" fontAlgn="ctr"/>
                      <a:r>
                        <a:rPr lang="zh-TW" altLang="en-US" sz="1800" u="none" strike="noStrike" dirty="0">
                          <a:effectLst/>
                          <a:latin typeface="標楷體" panose="03000509000000000000" pitchFamily="65" charset="-120"/>
                          <a:ea typeface="標楷體" panose="03000509000000000000" pitchFamily="65" charset="-120"/>
                        </a:rPr>
                        <a:t>機票</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noFill/>
                  </a:tcPr>
                </a:tc>
                <a:tc>
                  <a:txBody>
                    <a:bodyPr/>
                    <a:lstStyle/>
                    <a:p>
                      <a:pPr algn="l" fontAlgn="ctr"/>
                      <a:r>
                        <a:rPr lang="zh-TW" altLang="en-US" sz="1400" u="none" strike="noStrike" dirty="0">
                          <a:effectLst/>
                          <a:latin typeface="標楷體" panose="03000509000000000000" pitchFamily="65" charset="-120"/>
                          <a:ea typeface="標楷體" panose="03000509000000000000" pitchFamily="65" charset="-120"/>
                        </a:rPr>
                        <a:t>登機證</a:t>
                      </a:r>
                      <a:br>
                        <a:rPr lang="zh-TW" altLang="en-US" sz="1400" u="none" strike="noStrike" dirty="0">
                          <a:effectLst/>
                          <a:latin typeface="標楷體" panose="03000509000000000000" pitchFamily="65" charset="-120"/>
                          <a:ea typeface="標楷體" panose="03000509000000000000" pitchFamily="65" charset="-120"/>
                        </a:rPr>
                      </a:br>
                      <a:r>
                        <a:rPr lang="zh-TW" altLang="en-US" sz="1400" b="1" u="sng" strike="noStrike" dirty="0">
                          <a:solidFill>
                            <a:schemeClr val="tx1"/>
                          </a:solidFill>
                          <a:effectLst/>
                          <a:latin typeface="標楷體" panose="03000509000000000000" pitchFamily="65" charset="-120"/>
                          <a:ea typeface="標楷體" panose="03000509000000000000" pitchFamily="65" charset="-120"/>
                        </a:rPr>
                        <a:t>及</a:t>
                      </a:r>
                      <a:r>
                        <a:rPr lang="zh-TW" altLang="en-US" sz="1400" u="none" strike="noStrike" dirty="0">
                          <a:effectLst/>
                          <a:latin typeface="標楷體" panose="03000509000000000000" pitchFamily="65" charset="-120"/>
                          <a:ea typeface="標楷體" panose="03000509000000000000" pitchFamily="65" charset="-120"/>
                        </a:rPr>
                        <a:t>電子機票</a:t>
                      </a:r>
                      <a:br>
                        <a:rPr lang="zh-TW" altLang="en-US" sz="1400" u="none" strike="noStrike" dirty="0">
                          <a:effectLst/>
                          <a:latin typeface="標楷體" panose="03000509000000000000" pitchFamily="65" charset="-120"/>
                          <a:ea typeface="標楷體" panose="03000509000000000000" pitchFamily="65" charset="-120"/>
                        </a:rPr>
                      </a:br>
                      <a:r>
                        <a:rPr lang="zh-TW" altLang="en-US" sz="1400" b="1" u="sng" strike="noStrike" dirty="0">
                          <a:solidFill>
                            <a:schemeClr val="tx1"/>
                          </a:solidFill>
                          <a:effectLst/>
                          <a:latin typeface="標楷體" panose="03000509000000000000" pitchFamily="65" charset="-120"/>
                          <a:ea typeface="標楷體" panose="03000509000000000000" pitchFamily="65" charset="-120"/>
                        </a:rPr>
                        <a:t>及</a:t>
                      </a:r>
                      <a:r>
                        <a:rPr lang="zh-TW" altLang="en-US" sz="1400" u="none" strike="noStrike" dirty="0">
                          <a:effectLst/>
                          <a:latin typeface="標楷體" panose="03000509000000000000" pitchFamily="65" charset="-120"/>
                          <a:ea typeface="標楷體" panose="03000509000000000000" pitchFamily="65" charset="-120"/>
                        </a:rPr>
                        <a:t>代收轉付收據</a:t>
                      </a:r>
                      <a:r>
                        <a:rPr lang="en-US" altLang="zh-TW" sz="1400" u="none" strike="noStrike" dirty="0">
                          <a:effectLst/>
                          <a:latin typeface="標楷體" panose="03000509000000000000" pitchFamily="65" charset="-120"/>
                          <a:ea typeface="標楷體" panose="03000509000000000000" pitchFamily="65" charset="-120"/>
                        </a:rPr>
                        <a:t>(</a:t>
                      </a:r>
                      <a:r>
                        <a:rPr lang="zh-TW" altLang="en-US" sz="1400" u="none" strike="noStrike" dirty="0">
                          <a:effectLst/>
                          <a:latin typeface="標楷體" panose="03000509000000000000" pitchFamily="65" charset="-120"/>
                          <a:ea typeface="標楷體" panose="03000509000000000000" pitchFamily="65" charset="-120"/>
                        </a:rPr>
                        <a:t>或</a:t>
                      </a:r>
                      <a:r>
                        <a:rPr lang="en-US" altLang="zh-TW" sz="1400" u="none" strike="noStrike" dirty="0">
                          <a:effectLst/>
                          <a:latin typeface="標楷體" panose="03000509000000000000" pitchFamily="65" charset="-120"/>
                          <a:ea typeface="標楷體" panose="03000509000000000000" pitchFamily="65" charset="-120"/>
                        </a:rPr>
                        <a:t>Invoice)</a:t>
                      </a:r>
                      <a:endParaRPr lang="en-US" altLang="zh-TW" sz="14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l" fontAlgn="ctr"/>
                      <a:r>
                        <a:rPr lang="zh-TW" altLang="en-US" sz="1400" u="none" strike="noStrike" dirty="0">
                          <a:effectLst/>
                          <a:latin typeface="標楷體" panose="03000509000000000000" pitchFamily="65" charset="-120"/>
                          <a:ea typeface="標楷體" panose="03000509000000000000" pitchFamily="65" charset="-120"/>
                        </a:rPr>
                        <a:t>若刷外幣則附上刷卡帳單影本</a:t>
                      </a:r>
                      <a:endParaRPr lang="en-US" altLang="zh-TW" sz="1400" u="none" strike="noStrike" dirty="0">
                        <a:effectLst/>
                        <a:latin typeface="標楷體" panose="03000509000000000000" pitchFamily="65" charset="-120"/>
                        <a:ea typeface="標楷體" panose="03000509000000000000" pitchFamily="65" charset="-120"/>
                      </a:endParaRPr>
                    </a:p>
                    <a:p>
                      <a:pPr algn="l" fontAlgn="ctr"/>
                      <a:r>
                        <a:rPr kumimoji="0" lang="zh-TW" altLang="en-US" sz="1400" dirty="0">
                          <a:latin typeface="標楷體" panose="03000509000000000000" pitchFamily="65" charset="-120"/>
                          <a:ea typeface="標楷體" panose="03000509000000000000" pitchFamily="65" charset="-120"/>
                        </a:rPr>
                        <a:t>搭外國籍航空需填</a:t>
                      </a:r>
                      <a:r>
                        <a:rPr kumimoji="0" lang="zh-TW" altLang="en-US" sz="1400" u="sng" dirty="0">
                          <a:latin typeface="標楷體" panose="03000509000000000000" pitchFamily="65" charset="-120"/>
                          <a:ea typeface="標楷體" panose="03000509000000000000" pitchFamily="65" charset="-120"/>
                          <a:hlinkClick r:id="rId3"/>
                        </a:rPr>
                        <a:t>因公出國人員撘乘外國籍航空公司班機申請書</a:t>
                      </a:r>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extLst>
                  <a:ext uri="{0D108BD9-81ED-4DB2-BD59-A6C34878D82A}">
                    <a16:rowId xmlns:a16="http://schemas.microsoft.com/office/drawing/2014/main" val="10001"/>
                  </a:ext>
                </a:extLst>
              </a:tr>
              <a:tr h="209550">
                <a:tc>
                  <a:txBody>
                    <a:bodyPr/>
                    <a:lstStyle/>
                    <a:p>
                      <a:pPr algn="ctr" fontAlgn="ctr"/>
                      <a:r>
                        <a:rPr lang="zh-TW" altLang="en-US" sz="1800" u="none" strike="noStrike" dirty="0">
                          <a:effectLst/>
                          <a:latin typeface="標楷體" panose="03000509000000000000" pitchFamily="65" charset="-120"/>
                          <a:ea typeface="標楷體" panose="03000509000000000000" pitchFamily="65" charset="-120"/>
                        </a:rPr>
                        <a:t>高鐵</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noFill/>
                  </a:tcPr>
                </a:tc>
                <a:tc>
                  <a:txBody>
                    <a:bodyPr/>
                    <a:lstStyle/>
                    <a:p>
                      <a:pPr algn="l" fontAlgn="ctr"/>
                      <a:r>
                        <a:rPr lang="zh-TW" altLang="en-US" sz="1400" u="none" strike="noStrike" dirty="0">
                          <a:effectLst/>
                          <a:latin typeface="標楷體" panose="03000509000000000000" pitchFamily="65" charset="-120"/>
                          <a:ea typeface="標楷體" panose="03000509000000000000" pitchFamily="65" charset="-120"/>
                        </a:rPr>
                        <a:t>票根</a:t>
                      </a:r>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l" fontAlgn="ctr"/>
                      <a:r>
                        <a:rPr lang="zh-TW" altLang="en-US" sz="1400" b="0" i="0" u="none" strike="noStrike" dirty="0">
                          <a:solidFill>
                            <a:schemeClr val="tx1"/>
                          </a:solidFill>
                          <a:effectLst/>
                          <a:latin typeface="標楷體" panose="03000509000000000000" pitchFamily="65" charset="-120"/>
                          <a:ea typeface="標楷體" panose="03000509000000000000" pitchFamily="65" charset="-120"/>
                        </a:rPr>
                        <a:t>標準車廂</a:t>
                      </a:r>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extLst>
                  <a:ext uri="{0D108BD9-81ED-4DB2-BD59-A6C34878D82A}">
                    <a16:rowId xmlns:a16="http://schemas.microsoft.com/office/drawing/2014/main" val="10002"/>
                  </a:ext>
                </a:extLst>
              </a:tr>
              <a:tr h="209550">
                <a:tc>
                  <a:txBody>
                    <a:bodyPr/>
                    <a:lstStyle/>
                    <a:p>
                      <a:pPr algn="ctr" fontAlgn="ctr"/>
                      <a:r>
                        <a:rPr lang="zh-TW" altLang="en-US" sz="1800" u="none" strike="noStrike" dirty="0">
                          <a:effectLst/>
                          <a:latin typeface="標楷體" panose="03000509000000000000" pitchFamily="65" charset="-120"/>
                          <a:ea typeface="標楷體" panose="03000509000000000000" pitchFamily="65" charset="-120"/>
                        </a:rPr>
                        <a:t>國內火車</a:t>
                      </a:r>
                      <a:endParaRPr lang="en-US" altLang="zh-TW" sz="1800" u="none" strike="noStrike" dirty="0">
                        <a:effectLst/>
                        <a:latin typeface="標楷體" panose="03000509000000000000" pitchFamily="65" charset="-120"/>
                        <a:ea typeface="標楷體" panose="03000509000000000000" pitchFamily="65" charset="-120"/>
                      </a:endParaRPr>
                    </a:p>
                    <a:p>
                      <a:pPr algn="ctr" fontAlgn="ctr"/>
                      <a:r>
                        <a:rPr lang="zh-TW" altLang="en-US" sz="1800" u="none" strike="noStrike" dirty="0">
                          <a:effectLst/>
                          <a:latin typeface="標楷體" panose="03000509000000000000" pitchFamily="65" charset="-120"/>
                          <a:ea typeface="標楷體" panose="03000509000000000000" pitchFamily="65" charset="-120"/>
                        </a:rPr>
                        <a:t>或客運</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noFill/>
                  </a:tcPr>
                </a:tc>
                <a:tc>
                  <a:txBody>
                    <a:bodyPr/>
                    <a:lstStyle/>
                    <a:p>
                      <a:pPr algn="l" fontAlgn="ctr"/>
                      <a:r>
                        <a:rPr lang="zh-TW" altLang="en-US" sz="1400" u="none" strike="noStrike" dirty="0">
                          <a:effectLst/>
                          <a:latin typeface="標楷體" panose="03000509000000000000" pitchFamily="65" charset="-120"/>
                          <a:ea typeface="標楷體" panose="03000509000000000000" pitchFamily="65" charset="-120"/>
                        </a:rPr>
                        <a:t>票價表或票根</a:t>
                      </a:r>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l" fontAlgn="ctr"/>
                      <a:r>
                        <a:rPr lang="zh-TW" altLang="en-US" sz="1400" u="none" strike="noStrike" dirty="0">
                          <a:effectLst/>
                          <a:latin typeface="標楷體" panose="03000509000000000000" pitchFamily="65" charset="-120"/>
                          <a:ea typeface="標楷體" panose="03000509000000000000" pitchFamily="65" charset="-120"/>
                        </a:rPr>
                        <a:t>　</a:t>
                      </a:r>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extLst>
                  <a:ext uri="{0D108BD9-81ED-4DB2-BD59-A6C34878D82A}">
                    <a16:rowId xmlns:a16="http://schemas.microsoft.com/office/drawing/2014/main" val="10003"/>
                  </a:ext>
                </a:extLst>
              </a:tr>
              <a:tr h="1962150">
                <a:tc>
                  <a:txBody>
                    <a:bodyPr/>
                    <a:lstStyle/>
                    <a:p>
                      <a:pPr algn="ctr" fontAlgn="ctr"/>
                      <a:r>
                        <a:rPr lang="zh-TW" altLang="en-US" sz="1800" u="none" strike="noStrike" dirty="0">
                          <a:effectLst/>
                          <a:latin typeface="標楷體" panose="03000509000000000000" pitchFamily="65" charset="-120"/>
                          <a:ea typeface="標楷體" panose="03000509000000000000" pitchFamily="65" charset="-120"/>
                        </a:rPr>
                        <a:t>日支費</a:t>
                      </a:r>
                      <a:br>
                        <a:rPr lang="zh-TW" altLang="en-US" sz="1800" u="none" strike="noStrike" dirty="0">
                          <a:effectLst/>
                          <a:latin typeface="標楷體" panose="03000509000000000000" pitchFamily="65" charset="-120"/>
                          <a:ea typeface="標楷體" panose="03000509000000000000" pitchFamily="65" charset="-120"/>
                        </a:rPr>
                      </a:br>
                      <a:r>
                        <a:rPr lang="en-US" altLang="zh-TW" sz="1800" u="none" strike="noStrike" dirty="0">
                          <a:effectLst/>
                          <a:latin typeface="標楷體" panose="03000509000000000000" pitchFamily="65" charset="-120"/>
                          <a:ea typeface="標楷體" panose="03000509000000000000" pitchFamily="65" charset="-120"/>
                        </a:rPr>
                        <a:t>(</a:t>
                      </a:r>
                      <a:r>
                        <a:rPr lang="zh-TW" altLang="en-US" sz="1800" u="none" strike="noStrike" dirty="0">
                          <a:effectLst/>
                          <a:latin typeface="標楷體" panose="03000509000000000000" pitchFamily="65" charset="-120"/>
                          <a:ea typeface="標楷體" panose="03000509000000000000" pitchFamily="65" charset="-120"/>
                        </a:rPr>
                        <a:t>國外</a:t>
                      </a:r>
                      <a:r>
                        <a:rPr lang="en-US" altLang="zh-TW" sz="1800" u="none" strike="noStrike" dirty="0">
                          <a:effectLst/>
                          <a:latin typeface="標楷體" panose="03000509000000000000" pitchFamily="65" charset="-120"/>
                          <a:ea typeface="標楷體" panose="03000509000000000000" pitchFamily="65" charset="-120"/>
                        </a:rPr>
                        <a:t>)</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noFill/>
                  </a:tcPr>
                </a:tc>
                <a:tc>
                  <a:txBody>
                    <a:bodyPr/>
                    <a:lstStyle/>
                    <a:p>
                      <a:pPr algn="l" fontAlgn="ctr"/>
                      <a:r>
                        <a:rPr lang="zh-TW" altLang="en-US" sz="1400" u="none" strike="noStrike" dirty="0">
                          <a:effectLst/>
                          <a:latin typeface="標楷體" panose="03000509000000000000" pitchFamily="65" charset="-120"/>
                          <a:ea typeface="標楷體" panose="03000509000000000000" pitchFamily="65" charset="-120"/>
                        </a:rPr>
                        <a:t>需備註日支費之計算式</a:t>
                      </a:r>
                      <a:br>
                        <a:rPr lang="zh-TW" altLang="en-US" sz="1400" u="none" strike="noStrike" dirty="0">
                          <a:effectLst/>
                          <a:latin typeface="標楷體" panose="03000509000000000000" pitchFamily="65" charset="-120"/>
                          <a:ea typeface="標楷體" panose="03000509000000000000" pitchFamily="65" charset="-120"/>
                        </a:rPr>
                      </a:br>
                      <a:r>
                        <a:rPr lang="zh-TW" altLang="en-US" sz="1400" u="sng" strike="noStrike" dirty="0">
                          <a:effectLst/>
                          <a:latin typeface="標楷體" panose="03000509000000000000" pitchFamily="65" charset="-120"/>
                          <a:ea typeface="標楷體" panose="03000509000000000000" pitchFamily="65" charset="-120"/>
                        </a:rPr>
                        <a:t>及</a:t>
                      </a:r>
                      <a:r>
                        <a:rPr lang="zh-TW" altLang="en-US" sz="1400" u="none" strike="noStrike" dirty="0">
                          <a:effectLst/>
                          <a:latin typeface="標楷體" panose="03000509000000000000" pitchFamily="65" charset="-120"/>
                          <a:ea typeface="標楷體" panose="03000509000000000000" pitchFamily="65" charset="-120"/>
                        </a:rPr>
                        <a:t>日支數額表</a:t>
                      </a:r>
                      <a:br>
                        <a:rPr lang="zh-TW" altLang="en-US" sz="1400" u="none" strike="noStrike" dirty="0">
                          <a:effectLst/>
                          <a:latin typeface="標楷體" panose="03000509000000000000" pitchFamily="65" charset="-120"/>
                          <a:ea typeface="標楷體" panose="03000509000000000000" pitchFamily="65" charset="-120"/>
                        </a:rPr>
                      </a:br>
                      <a:r>
                        <a:rPr lang="zh-TW" altLang="en-US" sz="1400" u="sng" strike="noStrike" dirty="0">
                          <a:effectLst/>
                          <a:latin typeface="標楷體" panose="03000509000000000000" pitchFamily="65" charset="-120"/>
                          <a:ea typeface="標楷體" panose="03000509000000000000" pitchFamily="65" charset="-120"/>
                        </a:rPr>
                        <a:t>及</a:t>
                      </a:r>
                      <a:r>
                        <a:rPr lang="zh-TW" altLang="en-US" sz="1400" u="none" strike="noStrike" dirty="0">
                          <a:effectLst/>
                          <a:latin typeface="標楷體" panose="03000509000000000000" pitchFamily="65" charset="-120"/>
                          <a:ea typeface="標楷體" panose="03000509000000000000" pitchFamily="65" charset="-120"/>
                        </a:rPr>
                        <a:t>匯率表</a:t>
                      </a:r>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TW" altLang="en-US" sz="1400" u="none" strike="noStrike" dirty="0">
                          <a:effectLst/>
                          <a:latin typeface="標楷體" panose="03000509000000000000" pitchFamily="65" charset="-120"/>
                          <a:ea typeface="標楷體" panose="03000509000000000000" pitchFamily="65" charset="-120"/>
                        </a:rPr>
                        <a:t>計算式：</a:t>
                      </a:r>
                      <a:endParaRPr lang="en-US" altLang="zh-TW" sz="1400" u="none" strike="noStrike" dirty="0">
                        <a:effectLst/>
                        <a:latin typeface="標楷體" panose="03000509000000000000" pitchFamily="65" charset="-120"/>
                        <a:ea typeface="標楷體" panose="03000509000000000000" pitchFamily="65" charset="-120"/>
                      </a:endParaRPr>
                    </a:p>
                    <a:p>
                      <a:pPr marL="0" marR="0" indent="0" algn="l" defTabSz="914400" rtl="0" eaLnBrk="1" fontAlgn="ctr" latinLnBrk="0" hangingPunct="1">
                        <a:lnSpc>
                          <a:spcPct val="100000"/>
                        </a:lnSpc>
                        <a:spcBef>
                          <a:spcPts val="0"/>
                        </a:spcBef>
                        <a:spcAft>
                          <a:spcPts val="0"/>
                        </a:spcAft>
                        <a:buClrTx/>
                        <a:buSzTx/>
                        <a:buFontTx/>
                        <a:buNone/>
                        <a:tabLst/>
                        <a:defRPr/>
                      </a:pPr>
                      <a:r>
                        <a:rPr lang="zh-TW" altLang="en-US" sz="1400" u="none" strike="noStrike" dirty="0">
                          <a:effectLst/>
                          <a:latin typeface="標楷體" panose="03000509000000000000" pitchFamily="65" charset="-120"/>
                          <a:ea typeface="標楷體" panose="03000509000000000000" pitchFamily="65" charset="-120"/>
                        </a:rPr>
                        <a:t>日支額*天數</a:t>
                      </a:r>
                      <a:r>
                        <a:rPr lang="en-US" altLang="zh-TW" sz="1400" u="none" strike="noStrike" dirty="0">
                          <a:effectLst/>
                          <a:latin typeface="標楷體" panose="03000509000000000000" pitchFamily="65" charset="-120"/>
                          <a:ea typeface="標楷體" panose="03000509000000000000" pitchFamily="65" charset="-120"/>
                        </a:rPr>
                        <a:t>(</a:t>
                      </a:r>
                      <a:r>
                        <a:rPr lang="zh-TW" altLang="en-US" sz="1400" u="none" strike="noStrike" dirty="0">
                          <a:effectLst/>
                          <a:latin typeface="標楷體" panose="03000509000000000000" pitchFamily="65" charset="-120"/>
                          <a:ea typeface="標楷體" panose="03000509000000000000" pitchFamily="65" charset="-120"/>
                        </a:rPr>
                        <a:t>詳備註</a:t>
                      </a:r>
                      <a:r>
                        <a:rPr lang="en-US" altLang="zh-TW" sz="1400" u="none" strike="noStrike" dirty="0">
                          <a:effectLst/>
                          <a:latin typeface="標楷體" panose="03000509000000000000" pitchFamily="65" charset="-120"/>
                          <a:ea typeface="標楷體" panose="03000509000000000000" pitchFamily="65" charset="-120"/>
                        </a:rPr>
                        <a:t>)*</a:t>
                      </a:r>
                      <a:r>
                        <a:rPr lang="zh-TW" altLang="en-US" sz="1400" u="none" strike="noStrike" dirty="0">
                          <a:effectLst/>
                          <a:latin typeface="標楷體" panose="03000509000000000000" pitchFamily="65" charset="-120"/>
                          <a:ea typeface="標楷體" panose="03000509000000000000" pitchFamily="65" charset="-120"/>
                        </a:rPr>
                        <a:t>出差前一天</a:t>
                      </a:r>
                      <a:r>
                        <a:rPr lang="zh-TW" altLang="en-US" sz="1400" u="sng" strike="noStrike" dirty="0">
                          <a:solidFill>
                            <a:srgbClr val="FF0000"/>
                          </a:solidFill>
                          <a:effectLst/>
                          <a:latin typeface="標楷體" panose="03000509000000000000" pitchFamily="65" charset="-120"/>
                          <a:ea typeface="標楷體" panose="03000509000000000000" pitchFamily="65" charset="-120"/>
                          <a:hlinkClick r:id="rId4"/>
                        </a:rPr>
                        <a:t>即期賣出</a:t>
                      </a:r>
                      <a:r>
                        <a:rPr lang="zh-TW" altLang="en-US" sz="1400" u="none" strike="noStrike" dirty="0">
                          <a:effectLst/>
                          <a:latin typeface="標楷體" panose="03000509000000000000" pitchFamily="65" charset="-120"/>
                          <a:ea typeface="標楷體" panose="03000509000000000000" pitchFamily="65" charset="-120"/>
                        </a:rPr>
                        <a:t>匯率</a:t>
                      </a:r>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p>
                      <a:pPr algn="l" fontAlgn="ctr"/>
                      <a:endParaRPr lang="en-US" altLang="zh-TW" sz="1400" u="none" strike="noStrike" dirty="0">
                        <a:effectLst/>
                        <a:latin typeface="標楷體" panose="03000509000000000000" pitchFamily="65" charset="-120"/>
                        <a:ea typeface="標楷體" panose="03000509000000000000" pitchFamily="65" charset="-120"/>
                      </a:endParaRPr>
                    </a:p>
                    <a:p>
                      <a:pPr algn="l" fontAlgn="ctr"/>
                      <a:r>
                        <a:rPr lang="zh-TW" altLang="en-US" sz="1400" u="none" strike="noStrike" dirty="0">
                          <a:effectLst/>
                          <a:latin typeface="標楷體" panose="03000509000000000000" pitchFamily="65" charset="-120"/>
                          <a:ea typeface="標楷體" panose="03000509000000000000" pitchFamily="65" charset="-120"/>
                        </a:rPr>
                        <a:t>天數怎麼算：</a:t>
                      </a:r>
                      <a:endParaRPr lang="en-US" altLang="zh-TW" sz="1400" u="none" strike="noStrike" dirty="0">
                        <a:effectLst/>
                        <a:latin typeface="標楷體" panose="03000509000000000000" pitchFamily="65" charset="-120"/>
                        <a:ea typeface="標楷體" panose="03000509000000000000" pitchFamily="65" charset="-120"/>
                      </a:endParaRPr>
                    </a:p>
                    <a:p>
                      <a:pPr algn="l" fontAlgn="ctr"/>
                      <a:r>
                        <a:rPr lang="zh-TW" altLang="en-US" sz="1400" u="none" strike="noStrike" dirty="0">
                          <a:effectLst/>
                          <a:latin typeface="標楷體" panose="03000509000000000000" pitchFamily="65" charset="-120"/>
                          <a:ea typeface="標楷體" panose="03000509000000000000" pitchFamily="65" charset="-120"/>
                        </a:rPr>
                        <a:t>若當日</a:t>
                      </a:r>
                      <a:r>
                        <a:rPr lang="zh-TW" altLang="en-US" sz="1400" u="sng" strike="noStrike" dirty="0">
                          <a:effectLst/>
                          <a:latin typeface="標楷體" panose="03000509000000000000" pitchFamily="65" charset="-120"/>
                          <a:ea typeface="標楷體" panose="03000509000000000000" pitchFamily="65" charset="-120"/>
                        </a:rPr>
                        <a:t>未</a:t>
                      </a:r>
                      <a:r>
                        <a:rPr lang="zh-TW" altLang="en-US" sz="1400" u="none" strike="noStrike" dirty="0">
                          <a:effectLst/>
                          <a:latin typeface="標楷體" panose="03000509000000000000" pitchFamily="65" charset="-120"/>
                          <a:ea typeface="標楷體" panose="03000509000000000000" pitchFamily="65" charset="-120"/>
                        </a:rPr>
                        <a:t>住宿則為</a:t>
                      </a:r>
                      <a:r>
                        <a:rPr lang="en-US" altLang="zh-TW" sz="1400" u="none" strike="noStrike" dirty="0">
                          <a:effectLst/>
                          <a:latin typeface="標楷體" panose="03000509000000000000" pitchFamily="65" charset="-120"/>
                          <a:ea typeface="標楷體" panose="03000509000000000000" pitchFamily="65" charset="-120"/>
                        </a:rPr>
                        <a:t>0.3</a:t>
                      </a:r>
                      <a:r>
                        <a:rPr lang="zh-TW" altLang="en-US" sz="1400" u="none" strike="noStrike" dirty="0">
                          <a:effectLst/>
                          <a:latin typeface="標楷體" panose="03000509000000000000" pitchFamily="65" charset="-120"/>
                          <a:ea typeface="標楷體" panose="03000509000000000000" pitchFamily="65" charset="-120"/>
                        </a:rPr>
                        <a:t>天</a:t>
                      </a:r>
                      <a:r>
                        <a:rPr lang="en-US" altLang="zh-TW" sz="1400" u="none" strike="noStrike" dirty="0">
                          <a:effectLst/>
                          <a:latin typeface="標楷體" panose="03000509000000000000" pitchFamily="65" charset="-120"/>
                          <a:ea typeface="標楷體" panose="03000509000000000000" pitchFamily="65" charset="-120"/>
                        </a:rPr>
                        <a:t>(</a:t>
                      </a:r>
                      <a:r>
                        <a:rPr lang="zh-TW" altLang="en-US" sz="1400" u="none" strike="noStrike" dirty="0">
                          <a:effectLst/>
                          <a:latin typeface="標楷體" panose="03000509000000000000" pitchFamily="65" charset="-120"/>
                          <a:ea typeface="標楷體" panose="03000509000000000000" pitchFamily="65" charset="-120"/>
                        </a:rPr>
                        <a:t>在飛機上過夜</a:t>
                      </a:r>
                      <a:r>
                        <a:rPr lang="en-US" altLang="zh-TW" sz="1400" u="none" strike="noStrike" dirty="0">
                          <a:effectLst/>
                          <a:latin typeface="標楷體" panose="03000509000000000000" pitchFamily="65" charset="-120"/>
                          <a:ea typeface="標楷體" panose="03000509000000000000" pitchFamily="65" charset="-120"/>
                        </a:rPr>
                        <a:t>or</a:t>
                      </a:r>
                      <a:r>
                        <a:rPr lang="zh-TW" altLang="en-US" sz="1400" u="none" strike="noStrike" dirty="0">
                          <a:effectLst/>
                          <a:latin typeface="標楷體" panose="03000509000000000000" pitchFamily="65" charset="-120"/>
                          <a:ea typeface="標楷體" panose="03000509000000000000" pitchFamily="65" charset="-120"/>
                        </a:rPr>
                        <a:t>回程當日</a:t>
                      </a:r>
                      <a:r>
                        <a:rPr lang="en-US" altLang="zh-TW" sz="1400" u="none" strike="noStrike" dirty="0">
                          <a:effectLst/>
                          <a:latin typeface="標楷體" panose="03000509000000000000" pitchFamily="65" charset="-120"/>
                          <a:ea typeface="標楷體" panose="03000509000000000000" pitchFamily="65" charset="-120"/>
                        </a:rPr>
                        <a:t>)</a:t>
                      </a:r>
                      <a:br>
                        <a:rPr lang="en-US" altLang="zh-TW" sz="1400" u="none" strike="noStrike" dirty="0">
                          <a:effectLst/>
                          <a:latin typeface="標楷體" panose="03000509000000000000" pitchFamily="65" charset="-120"/>
                          <a:ea typeface="標楷體" panose="03000509000000000000" pitchFamily="65" charset="-120"/>
                        </a:rPr>
                      </a:br>
                      <a:r>
                        <a:rPr lang="en-US" altLang="zh-TW" sz="1400" u="none" strike="noStrike" dirty="0">
                          <a:effectLst/>
                          <a:latin typeface="標楷體" panose="03000509000000000000" pitchFamily="65" charset="-120"/>
                          <a:ea typeface="標楷體" panose="03000509000000000000" pitchFamily="65" charset="-120"/>
                        </a:rPr>
                        <a:t>ex:1/1</a:t>
                      </a:r>
                      <a:r>
                        <a:rPr lang="zh-TW" altLang="en-US" sz="1400" u="none" strike="noStrike" dirty="0">
                          <a:effectLst/>
                          <a:latin typeface="標楷體" panose="03000509000000000000" pitchFamily="65" charset="-120"/>
                          <a:ea typeface="標楷體" panose="03000509000000000000" pitchFamily="65" charset="-120"/>
                        </a:rPr>
                        <a:t>搭機</a:t>
                      </a:r>
                      <a:r>
                        <a:rPr lang="en-US" altLang="zh-TW" sz="1400" u="none" strike="noStrike" dirty="0">
                          <a:effectLst/>
                          <a:latin typeface="標楷體" panose="03000509000000000000" pitchFamily="65" charset="-120"/>
                          <a:ea typeface="標楷體" panose="03000509000000000000" pitchFamily="65" charset="-120"/>
                        </a:rPr>
                        <a:t>1/2</a:t>
                      </a:r>
                      <a:r>
                        <a:rPr lang="zh-TW" altLang="en-US" sz="1400" u="none" strike="noStrike" dirty="0">
                          <a:effectLst/>
                          <a:latin typeface="標楷體" panose="03000509000000000000" pitchFamily="65" charset="-120"/>
                          <a:ea typeface="標楷體" panose="03000509000000000000" pitchFamily="65" charset="-120"/>
                        </a:rPr>
                        <a:t>到達目的地</a:t>
                      </a:r>
                      <a:r>
                        <a:rPr lang="en-US" altLang="zh-TW" sz="1400" u="none" strike="noStrike" dirty="0">
                          <a:effectLst/>
                          <a:latin typeface="標楷體" panose="03000509000000000000" pitchFamily="65" charset="-120"/>
                          <a:ea typeface="標楷體" panose="03000509000000000000" pitchFamily="65" charset="-120"/>
                        </a:rPr>
                        <a:t>;1/5</a:t>
                      </a:r>
                      <a:r>
                        <a:rPr lang="zh-TW" altLang="en-US" sz="1400" u="none" strike="noStrike" dirty="0">
                          <a:effectLst/>
                          <a:latin typeface="標楷體" panose="03000509000000000000" pitchFamily="65" charset="-120"/>
                          <a:ea typeface="標楷體" panose="03000509000000000000" pitchFamily="65" charset="-120"/>
                        </a:rPr>
                        <a:t>號搭機</a:t>
                      </a:r>
                      <a:r>
                        <a:rPr lang="en-US" altLang="zh-TW" sz="1400" u="none" strike="noStrike" dirty="0">
                          <a:effectLst/>
                          <a:latin typeface="標楷體" panose="03000509000000000000" pitchFamily="65" charset="-120"/>
                          <a:ea typeface="標楷體" panose="03000509000000000000" pitchFamily="65" charset="-120"/>
                        </a:rPr>
                        <a:t>1/6</a:t>
                      </a:r>
                      <a:r>
                        <a:rPr lang="zh-TW" altLang="en-US" sz="1400" u="none" strike="noStrike" dirty="0">
                          <a:effectLst/>
                          <a:latin typeface="標楷體" panose="03000509000000000000" pitchFamily="65" charset="-120"/>
                          <a:ea typeface="標楷體" panose="03000509000000000000" pitchFamily="65" charset="-120"/>
                        </a:rPr>
                        <a:t>回到台灣，天數為</a:t>
                      </a:r>
                      <a:r>
                        <a:rPr lang="en-US" altLang="zh-TW" sz="1400" u="none" strike="noStrike" dirty="0">
                          <a:effectLst/>
                          <a:latin typeface="標楷體" panose="03000509000000000000" pitchFamily="65" charset="-120"/>
                          <a:ea typeface="標楷體" panose="03000509000000000000" pitchFamily="65" charset="-120"/>
                        </a:rPr>
                        <a:t>0.3+1+1+1+0.3+0.3=3.9</a:t>
                      </a:r>
                      <a:r>
                        <a:rPr lang="zh-TW" altLang="en-US" sz="1400" u="none" strike="noStrike" dirty="0">
                          <a:effectLst/>
                          <a:latin typeface="標楷體" panose="03000509000000000000" pitchFamily="65" charset="-120"/>
                          <a:ea typeface="標楷體" panose="03000509000000000000" pitchFamily="65" charset="-120"/>
                        </a:rPr>
                        <a:t>天</a:t>
                      </a:r>
                      <a:br>
                        <a:rPr lang="zh-TW" altLang="en-US" sz="1400" u="none" strike="noStrike" dirty="0">
                          <a:effectLst/>
                          <a:latin typeface="標楷體" panose="03000509000000000000" pitchFamily="65" charset="-120"/>
                          <a:ea typeface="標楷體" panose="03000509000000000000" pitchFamily="65" charset="-120"/>
                        </a:rPr>
                      </a:br>
                      <a:endParaRPr lang="en-US" altLang="zh-TW" sz="1400" u="none" strike="noStrike" dirty="0">
                        <a:effectLst/>
                        <a:latin typeface="標楷體" panose="03000509000000000000" pitchFamily="65" charset="-120"/>
                        <a:ea typeface="標楷體" panose="03000509000000000000" pitchFamily="65" charset="-120"/>
                      </a:endParaRPr>
                    </a:p>
                    <a:p>
                      <a:pPr algn="l" fontAlgn="ctr"/>
                      <a:r>
                        <a:rPr lang="zh-TW" altLang="en-US" sz="1400" u="none" strike="noStrike" dirty="0">
                          <a:effectLst/>
                          <a:latin typeface="標楷體" panose="03000509000000000000" pitchFamily="65" charset="-120"/>
                          <a:ea typeface="標楷體" panose="03000509000000000000" pitchFamily="65" charset="-120"/>
                        </a:rPr>
                        <a:t>*日支數額：「中央政府各機關派赴國外各地區出差人員生活費日支數額表」</a:t>
                      </a:r>
                      <a:br>
                        <a:rPr lang="zh-TW" altLang="en-US" sz="1400" u="none" strike="noStrike" dirty="0">
                          <a:effectLst/>
                          <a:latin typeface="標楷體" panose="03000509000000000000" pitchFamily="65" charset="-120"/>
                          <a:ea typeface="標楷體" panose="03000509000000000000" pitchFamily="65" charset="-120"/>
                        </a:rPr>
                      </a:br>
                      <a:r>
                        <a:rPr lang="zh-TW" altLang="en-US" sz="1400" u="none" strike="noStrike" dirty="0">
                          <a:effectLst/>
                          <a:latin typeface="標楷體" panose="03000509000000000000" pitchFamily="65" charset="-120"/>
                          <a:ea typeface="標楷體" panose="03000509000000000000" pitchFamily="65" charset="-120"/>
                        </a:rPr>
                        <a:t>*匯率上臺銀網站查詢</a:t>
                      </a:r>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extLst>
                  <a:ext uri="{0D108BD9-81ED-4DB2-BD59-A6C34878D82A}">
                    <a16:rowId xmlns:a16="http://schemas.microsoft.com/office/drawing/2014/main" val="10004"/>
                  </a:ext>
                </a:extLst>
              </a:tr>
              <a:tr h="209550">
                <a:tc>
                  <a:txBody>
                    <a:bodyPr/>
                    <a:lstStyle/>
                    <a:p>
                      <a:pPr algn="ctr" fontAlgn="ctr"/>
                      <a:r>
                        <a:rPr lang="zh-TW" altLang="en-US" sz="1800" u="none" strike="noStrike" dirty="0">
                          <a:effectLst/>
                          <a:latin typeface="標楷體" panose="03000509000000000000" pitchFamily="65" charset="-120"/>
                          <a:ea typeface="標楷體" panose="03000509000000000000" pitchFamily="65" charset="-120"/>
                        </a:rPr>
                        <a:t>報名費</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noFill/>
                  </a:tcPr>
                </a:tc>
                <a:tc>
                  <a:txBody>
                    <a:bodyPr/>
                    <a:lstStyle/>
                    <a:p>
                      <a:pPr algn="l" fontAlgn="ctr"/>
                      <a:r>
                        <a:rPr lang="en-US" sz="1400" u="none" strike="noStrike" dirty="0">
                          <a:effectLst/>
                          <a:latin typeface="標楷體" panose="03000509000000000000" pitchFamily="65" charset="-120"/>
                          <a:ea typeface="標楷體" panose="03000509000000000000" pitchFamily="65" charset="-120"/>
                        </a:rPr>
                        <a:t>Invoice</a:t>
                      </a:r>
                      <a:endParaRPr 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l" fontAlgn="ctr"/>
                      <a:r>
                        <a:rPr lang="zh-TW" altLang="en-US" sz="1400" u="none" strike="noStrike" dirty="0">
                          <a:effectLst/>
                          <a:latin typeface="標楷體" panose="03000509000000000000" pitchFamily="65" charset="-120"/>
                          <a:ea typeface="標楷體" panose="03000509000000000000" pitchFamily="65" charset="-120"/>
                        </a:rPr>
                        <a:t>若刷外幣則附上刷卡帳單影本</a:t>
                      </a:r>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extLst>
                  <a:ext uri="{0D108BD9-81ED-4DB2-BD59-A6C34878D82A}">
                    <a16:rowId xmlns:a16="http://schemas.microsoft.com/office/drawing/2014/main" val="10005"/>
                  </a:ext>
                </a:extLst>
              </a:tr>
            </a:tbl>
          </a:graphicData>
        </a:graphic>
      </p:graphicFrame>
      <p:sp>
        <p:nvSpPr>
          <p:cNvPr id="14" name="書卷 (水平) 13"/>
          <p:cNvSpPr/>
          <p:nvPr/>
        </p:nvSpPr>
        <p:spPr>
          <a:xfrm>
            <a:off x="5076056" y="5906008"/>
            <a:ext cx="2664296" cy="792088"/>
          </a:xfrm>
          <a:prstGeom prst="horizontalScroll">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rgbClr val="0000FF"/>
                </a:solidFill>
                <a:latin typeface="標楷體" panose="03000509000000000000" pitchFamily="65" charset="-120"/>
                <a:ea typeface="標楷體" panose="03000509000000000000" pitchFamily="65" charset="-120"/>
              </a:rPr>
              <a:t>國外差旅</a:t>
            </a:r>
            <a:endParaRPr lang="en-US" altLang="zh-TW" sz="1600" b="1" dirty="0">
              <a:solidFill>
                <a:srgbClr val="0000FF"/>
              </a:solidFill>
              <a:latin typeface="標楷體" panose="03000509000000000000" pitchFamily="65" charset="-120"/>
              <a:ea typeface="標楷體" panose="03000509000000000000" pitchFamily="65" charset="-120"/>
            </a:endParaRPr>
          </a:p>
          <a:p>
            <a:pPr algn="ctr"/>
            <a:r>
              <a:rPr lang="zh-TW" altLang="en-US" sz="1600" b="1" dirty="0">
                <a:solidFill>
                  <a:srgbClr val="0000FF"/>
                </a:solidFill>
                <a:latin typeface="標楷體" panose="03000509000000000000" pitchFamily="65" charset="-120"/>
                <a:ea typeface="標楷體" panose="03000509000000000000" pitchFamily="65" charset="-120"/>
              </a:rPr>
              <a:t>詳國外出差旅費報支要點</a:t>
            </a:r>
          </a:p>
        </p:txBody>
      </p:sp>
      <p:sp>
        <p:nvSpPr>
          <p:cNvPr id="15" name="直排文字版面配置區 1"/>
          <p:cNvSpPr txBox="1">
            <a:spLocks/>
          </p:cNvSpPr>
          <p:nvPr/>
        </p:nvSpPr>
        <p:spPr>
          <a:xfrm>
            <a:off x="457200" y="980728"/>
            <a:ext cx="4040188" cy="639762"/>
          </a:xfrm>
          <a:prstGeom prst="rect">
            <a:avLst/>
          </a:prstGeom>
        </p:spPr>
        <p:txBody>
          <a:bodyPr vert="horz"/>
          <a:lst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fontAlgn="auto">
              <a:spcAft>
                <a:spcPts val="0"/>
              </a:spcAft>
              <a:buNone/>
            </a:pPr>
            <a:r>
              <a:rPr lang="zh-TW" altLang="en-US" sz="2800" dirty="0">
                <a:latin typeface="標楷體" panose="03000509000000000000" pitchFamily="65" charset="-120"/>
                <a:ea typeface="標楷體" panose="03000509000000000000" pitchFamily="65" charset="-120"/>
              </a:rPr>
              <a:t>差旅費佐證</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431" y="1484784"/>
            <a:ext cx="8053338" cy="47803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3316" name="內容版面配置區 2"/>
          <p:cNvSpPr>
            <a:spLocks noGrp="1"/>
          </p:cNvSpPr>
          <p:nvPr>
            <p:ph idx="1"/>
          </p:nvPr>
        </p:nvSpPr>
        <p:spPr>
          <a:xfrm>
            <a:off x="150813" y="445293"/>
            <a:ext cx="2476972" cy="654845"/>
          </a:xfrm>
        </p:spPr>
        <p:txBody>
          <a:bodyPr>
            <a:normAutofit/>
          </a:bodyPr>
          <a:lstStyle/>
          <a:p>
            <a:r>
              <a:rPr lang="zh-TW" altLang="en-US" sz="2800" dirty="0">
                <a:latin typeface="標楷體" panose="03000509000000000000" pitchFamily="65" charset="-120"/>
                <a:ea typeface="標楷體" panose="03000509000000000000" pitchFamily="65" charset="-120"/>
              </a:rPr>
              <a:t>二聯式發票</a:t>
            </a:r>
            <a:endParaRPr lang="en-US" altLang="zh-TW" sz="2400" dirty="0">
              <a:latin typeface="標楷體" panose="03000509000000000000" pitchFamily="65" charset="-120"/>
              <a:ea typeface="標楷體" panose="03000509000000000000" pitchFamily="65" charset="-120"/>
            </a:endParaRPr>
          </a:p>
          <a:p>
            <a:pPr lvl="1"/>
            <a:endParaRPr lang="en-US" altLang="zh-TW" sz="2400" dirty="0">
              <a:latin typeface="標楷體" panose="03000509000000000000" pitchFamily="65" charset="-120"/>
              <a:ea typeface="標楷體" panose="03000509000000000000" pitchFamily="65" charset="-120"/>
            </a:endParaRPr>
          </a:p>
        </p:txBody>
      </p:sp>
      <p:sp>
        <p:nvSpPr>
          <p:cNvPr id="13318" name="投影片編號版面配置區 2"/>
          <p:cNvSpPr>
            <a:spLocks noGrp="1"/>
          </p:cNvSpPr>
          <p:nvPr>
            <p:ph type="sldNum" sz="quarter" idx="12"/>
          </p:nvPr>
        </p:nvSpPr>
        <p:spPr>
          <a:ln>
            <a:miter lim="800000"/>
            <a:headEnd/>
            <a:tailEnd/>
          </a:ln>
          <a:extLst/>
        </p:spPr>
        <p:txBody>
          <a:bodyPr vert="horz" wrap="square" numCol="1" rtlCol="0" anchor="ctr" anchorCtr="0" compatLnSpc="1">
            <a:prstTxWarp prst="textNoShape">
              <a:avLst/>
            </a:prstTxWarp>
          </a:bodyPr>
          <a:lstStyle/>
          <a:p>
            <a:fld id="{5DD78D72-D334-4772-B42D-C9764AADBDF3}" type="slidenum">
              <a:rPr lang="en-US" altLang="zh-TW">
                <a:latin typeface="標楷體" panose="03000509000000000000" pitchFamily="65" charset="-120"/>
                <a:ea typeface="標楷體" panose="03000509000000000000" pitchFamily="65" charset="-120"/>
              </a:rPr>
              <a:pPr/>
              <a:t>28</a:t>
            </a:fld>
            <a:endParaRPr lang="en-US" altLang="zh-TW">
              <a:latin typeface="標楷體" panose="03000509000000000000" pitchFamily="65" charset="-120"/>
              <a:ea typeface="標楷體" panose="03000509000000000000" pitchFamily="65" charset="-120"/>
            </a:endParaRPr>
          </a:p>
        </p:txBody>
      </p:sp>
      <p:sp>
        <p:nvSpPr>
          <p:cNvPr id="16" name="矩形 15"/>
          <p:cNvSpPr/>
          <p:nvPr/>
        </p:nvSpPr>
        <p:spPr>
          <a:xfrm>
            <a:off x="468313" y="2159000"/>
            <a:ext cx="2998787" cy="385763"/>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17" name="矩形 16"/>
          <p:cNvSpPr/>
          <p:nvPr/>
        </p:nvSpPr>
        <p:spPr>
          <a:xfrm>
            <a:off x="3492500" y="2060575"/>
            <a:ext cx="2998788" cy="385763"/>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18" name="矩形 17"/>
          <p:cNvSpPr/>
          <p:nvPr/>
        </p:nvSpPr>
        <p:spPr>
          <a:xfrm>
            <a:off x="468312" y="3175000"/>
            <a:ext cx="5183807" cy="699946"/>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19" name="矩形 18"/>
          <p:cNvSpPr/>
          <p:nvPr/>
        </p:nvSpPr>
        <p:spPr>
          <a:xfrm>
            <a:off x="468313" y="5373688"/>
            <a:ext cx="5399087" cy="38576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20" name="矩形圖說文字 19"/>
          <p:cNvSpPr/>
          <p:nvPr/>
        </p:nvSpPr>
        <p:spPr>
          <a:xfrm>
            <a:off x="2303463" y="2708275"/>
            <a:ext cx="3924300" cy="576263"/>
          </a:xfrm>
          <a:prstGeom prst="wedgeRectCallout">
            <a:avLst>
              <a:gd name="adj1" fmla="val -48077"/>
              <a:gd name="adj2" fmla="val -72574"/>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r>
              <a:rPr lang="zh-TW" altLang="en-US" sz="2800" dirty="0">
                <a:solidFill>
                  <a:schemeClr val="bg1"/>
                </a:solidFill>
                <a:latin typeface="標楷體" panose="03000509000000000000" pitchFamily="65" charset="-120"/>
                <a:ea typeface="標楷體" panose="03000509000000000000" pitchFamily="65" charset="-120"/>
              </a:rPr>
              <a:t>買受人：弘光科技大學</a:t>
            </a:r>
          </a:p>
        </p:txBody>
      </p:sp>
      <p:sp>
        <p:nvSpPr>
          <p:cNvPr id="21" name="矩形圖說文字 20"/>
          <p:cNvSpPr/>
          <p:nvPr/>
        </p:nvSpPr>
        <p:spPr>
          <a:xfrm>
            <a:off x="3176588" y="1341438"/>
            <a:ext cx="2403475" cy="576262"/>
          </a:xfrm>
          <a:prstGeom prst="wedgeRectCallout">
            <a:avLst>
              <a:gd name="adj1" fmla="val 49807"/>
              <a:gd name="adj2" fmla="val 73309"/>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r>
              <a:rPr lang="zh-TW" altLang="en-US" sz="2800" dirty="0">
                <a:solidFill>
                  <a:schemeClr val="bg1"/>
                </a:solidFill>
                <a:latin typeface="標楷體" panose="03000509000000000000" pitchFamily="65" charset="-120"/>
                <a:ea typeface="標楷體" panose="03000509000000000000" pitchFamily="65" charset="-120"/>
              </a:rPr>
              <a:t>日期是否完整</a:t>
            </a:r>
          </a:p>
        </p:txBody>
      </p:sp>
      <p:sp>
        <p:nvSpPr>
          <p:cNvPr id="22" name="矩形圖說文字 21"/>
          <p:cNvSpPr/>
          <p:nvPr/>
        </p:nvSpPr>
        <p:spPr>
          <a:xfrm>
            <a:off x="1784401" y="4029611"/>
            <a:ext cx="4706887" cy="876348"/>
          </a:xfrm>
          <a:prstGeom prst="wedgeRectCallout">
            <a:avLst>
              <a:gd name="adj1" fmla="val -53216"/>
              <a:gd name="adj2" fmla="val -72543"/>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r>
              <a:rPr lang="zh-TW" altLang="en-US" sz="2800" dirty="0">
                <a:solidFill>
                  <a:schemeClr val="bg1"/>
                </a:solidFill>
                <a:latin typeface="標楷體" panose="03000509000000000000" pitchFamily="65" charset="-120"/>
                <a:ea typeface="標楷體" panose="03000509000000000000" pitchFamily="65" charset="-120"/>
              </a:rPr>
              <a:t>單價、數量是否完整           </a:t>
            </a:r>
            <a:r>
              <a:rPr lang="en-US" altLang="zh-TW" sz="2800" dirty="0">
                <a:solidFill>
                  <a:schemeClr val="bg1"/>
                </a:solidFill>
                <a:latin typeface="標楷體" panose="03000509000000000000" pitchFamily="65" charset="-120"/>
                <a:ea typeface="標楷體" panose="03000509000000000000" pitchFamily="65" charset="-120"/>
              </a:rPr>
              <a:t>(</a:t>
            </a:r>
            <a:r>
              <a:rPr lang="zh-TW" altLang="en-US" sz="2800" dirty="0">
                <a:solidFill>
                  <a:schemeClr val="bg1"/>
                </a:solidFill>
                <a:latin typeface="標楷體" panose="03000509000000000000" pitchFamily="65" charset="-120"/>
                <a:ea typeface="標楷體" panose="03000509000000000000" pitchFamily="65" charset="-120"/>
              </a:rPr>
              <a:t>勿用一批等標示不清字眼</a:t>
            </a:r>
            <a:r>
              <a:rPr lang="en-US" altLang="zh-TW" sz="2800" dirty="0">
                <a:solidFill>
                  <a:schemeClr val="bg1"/>
                </a:solidFill>
                <a:latin typeface="標楷體" panose="03000509000000000000" pitchFamily="65" charset="-120"/>
                <a:ea typeface="標楷體" panose="03000509000000000000" pitchFamily="65" charset="-120"/>
              </a:rPr>
              <a:t>)</a:t>
            </a:r>
            <a:endParaRPr lang="zh-TW" altLang="en-US" sz="2800" dirty="0">
              <a:solidFill>
                <a:schemeClr val="bg1"/>
              </a:solidFill>
              <a:latin typeface="標楷體" panose="03000509000000000000" pitchFamily="65" charset="-120"/>
              <a:ea typeface="標楷體" panose="03000509000000000000" pitchFamily="65" charset="-120"/>
            </a:endParaRPr>
          </a:p>
        </p:txBody>
      </p:sp>
      <p:sp>
        <p:nvSpPr>
          <p:cNvPr id="23" name="矩形圖說文字 22"/>
          <p:cNvSpPr/>
          <p:nvPr/>
        </p:nvSpPr>
        <p:spPr>
          <a:xfrm>
            <a:off x="3222625" y="4617034"/>
            <a:ext cx="3243609" cy="577850"/>
          </a:xfrm>
          <a:prstGeom prst="wedgeRectCallout">
            <a:avLst>
              <a:gd name="adj1" fmla="val -49137"/>
              <a:gd name="adj2" fmla="val 71258"/>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r>
              <a:rPr lang="zh-TW" altLang="en-US" sz="2800" dirty="0">
                <a:solidFill>
                  <a:schemeClr val="bg1"/>
                </a:solidFill>
                <a:latin typeface="標楷體" panose="03000509000000000000" pitchFamily="65" charset="-120"/>
                <a:ea typeface="標楷體" panose="03000509000000000000" pitchFamily="65" charset="-120"/>
              </a:rPr>
              <a:t>大寫金額是否正確</a:t>
            </a:r>
            <a:r>
              <a:rPr lang="en-US" altLang="zh-TW" sz="2800" dirty="0">
                <a:solidFill>
                  <a:schemeClr val="bg1"/>
                </a:solidFill>
                <a:latin typeface="標楷體" panose="03000509000000000000" pitchFamily="65" charset="-120"/>
                <a:ea typeface="標楷體" panose="03000509000000000000" pitchFamily="65" charset="-120"/>
              </a:rPr>
              <a:t> </a:t>
            </a:r>
            <a:endParaRPr lang="zh-TW" altLang="en-US" sz="2800" dirty="0">
              <a:solidFill>
                <a:schemeClr val="bg1"/>
              </a:solidFill>
              <a:latin typeface="標楷體" panose="03000509000000000000" pitchFamily="65" charset="-120"/>
              <a:ea typeface="標楷體" panose="03000509000000000000" pitchFamily="65" charset="-120"/>
            </a:endParaRPr>
          </a:p>
        </p:txBody>
      </p:sp>
      <p:sp>
        <p:nvSpPr>
          <p:cNvPr id="25" name="矩形圖說文字 24"/>
          <p:cNvSpPr/>
          <p:nvPr/>
        </p:nvSpPr>
        <p:spPr>
          <a:xfrm>
            <a:off x="6708009" y="2952492"/>
            <a:ext cx="1771152" cy="831001"/>
          </a:xfrm>
          <a:prstGeom prst="wedgeRectCallout">
            <a:avLst>
              <a:gd name="adj1" fmla="val -49137"/>
              <a:gd name="adj2" fmla="val 71258"/>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r>
              <a:rPr lang="zh-TW" altLang="en-US" sz="2800" dirty="0">
                <a:solidFill>
                  <a:schemeClr val="bg1"/>
                </a:solidFill>
                <a:latin typeface="標楷體" panose="03000509000000000000" pitchFamily="65" charset="-120"/>
                <a:ea typeface="標楷體" panose="03000509000000000000" pitchFamily="65" charset="-120"/>
              </a:rPr>
              <a:t>發票章是否有蓋</a:t>
            </a:r>
            <a:r>
              <a:rPr lang="en-US" altLang="zh-TW" sz="2800" dirty="0">
                <a:solidFill>
                  <a:schemeClr val="bg1"/>
                </a:solidFill>
                <a:latin typeface="標楷體" panose="03000509000000000000" pitchFamily="65" charset="-120"/>
                <a:ea typeface="標楷體" panose="03000509000000000000" pitchFamily="65" charset="-120"/>
              </a:rPr>
              <a:t> </a:t>
            </a:r>
            <a:endParaRPr lang="zh-TW" altLang="en-US" sz="2800" dirty="0">
              <a:solidFill>
                <a:schemeClr val="bg1"/>
              </a:solidFill>
              <a:latin typeface="標楷體" panose="03000509000000000000" pitchFamily="65" charset="-120"/>
              <a:ea typeface="標楷體" panose="03000509000000000000" pitchFamily="65" charset="-120"/>
            </a:endParaRPr>
          </a:p>
        </p:txBody>
      </p:sp>
      <p:sp>
        <p:nvSpPr>
          <p:cNvPr id="26" name="矩形 25"/>
          <p:cNvSpPr/>
          <p:nvPr/>
        </p:nvSpPr>
        <p:spPr>
          <a:xfrm>
            <a:off x="5980732" y="3946456"/>
            <a:ext cx="2079079" cy="17410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24"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pPr fontAlgn="auto">
              <a:spcAft>
                <a:spcPts val="0"/>
              </a:spcAft>
              <a:defRPr/>
            </a:pPr>
            <a:r>
              <a:rPr lang="zh-TW" altLang="en-US" sz="2000" b="1" dirty="0">
                <a:solidFill>
                  <a:schemeClr val="tx1"/>
                </a:solidFill>
                <a:latin typeface="標楷體" panose="03000509000000000000" pitchFamily="65" charset="-120"/>
                <a:ea typeface="標楷體" panose="03000509000000000000" pitchFamily="65" charset="-120"/>
              </a:rPr>
              <a:t>四、憑證說明</a:t>
            </a:r>
          </a:p>
        </p:txBody>
      </p:sp>
    </p:spTree>
    <p:extLst>
      <p:ext uri="{BB962C8B-B14F-4D97-AF65-F5344CB8AC3E}">
        <p14:creationId xmlns:p14="http://schemas.microsoft.com/office/powerpoint/2010/main" val="2750593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3"/>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ppt_w</p:attrName>
                                        </p:attrNameLst>
                                      </p:cBhvr>
                                      <p:tavLst>
                                        <p:tav tm="0">
                                          <p:val>
                                            <p:strVal val="#ppt_w+.3"/>
                                          </p:val>
                                        </p:tav>
                                        <p:tav tm="100000">
                                          <p:val>
                                            <p:strVal val="#ppt_w"/>
                                          </p:val>
                                        </p:tav>
                                      </p:tavLst>
                                    </p:anim>
                                    <p:anim calcmode="lin" valueType="num">
                                      <p:cBhvr>
                                        <p:cTn id="20" dur="1000" fill="hold"/>
                                        <p:tgtEl>
                                          <p:spTgt spid="17"/>
                                        </p:tgtEl>
                                        <p:attrNameLst>
                                          <p:attrName>ppt_h</p:attrName>
                                        </p:attrNameLst>
                                      </p:cBhvr>
                                      <p:tavLst>
                                        <p:tav tm="0">
                                          <p:val>
                                            <p:strVal val="#ppt_h"/>
                                          </p:val>
                                        </p:tav>
                                        <p:tav tm="100000">
                                          <p:val>
                                            <p:strVal val="#ppt_h"/>
                                          </p:val>
                                        </p:tav>
                                      </p:tavLst>
                                    </p:anim>
                                    <p:animEffect transition="in" filter="fade">
                                      <p:cBhvr>
                                        <p:cTn id="21" dur="1000"/>
                                        <p:tgtEl>
                                          <p:spTgt spid="17"/>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anim calcmode="lin" valueType="num">
                                      <p:cBhvr>
                                        <p:cTn id="25" dur="500" fill="hold"/>
                                        <p:tgtEl>
                                          <p:spTgt spid="21"/>
                                        </p:tgtEl>
                                        <p:attrNameLst>
                                          <p:attrName>ppt_x</p:attrName>
                                        </p:attrNameLst>
                                      </p:cBhvr>
                                      <p:tavLst>
                                        <p:tav tm="0">
                                          <p:val>
                                            <p:strVal val="#ppt_x"/>
                                          </p:val>
                                        </p:tav>
                                        <p:tav tm="100000">
                                          <p:val>
                                            <p:strVal val="#ppt_x"/>
                                          </p:val>
                                        </p:tav>
                                      </p:tavLst>
                                    </p:anim>
                                    <p:anim calcmode="lin" valueType="num">
                                      <p:cBhvr>
                                        <p:cTn id="26" dur="500" fill="hold"/>
                                        <p:tgtEl>
                                          <p:spTgt spid="21"/>
                                        </p:tgtEl>
                                        <p:attrNameLst>
                                          <p:attrName>ppt_y</p:attrName>
                                        </p:attrNameLst>
                                      </p:cBhvr>
                                      <p:tavLst>
                                        <p:tav tm="0">
                                          <p:val>
                                            <p:strVal val="#ppt_y+.1"/>
                                          </p:val>
                                        </p:tav>
                                        <p:tav tm="100000">
                                          <p:val>
                                            <p:strVal val="#ppt_y"/>
                                          </p:val>
                                        </p:tav>
                                      </p:tavLst>
                                    </p:anim>
                                  </p:childTnLst>
                                </p:cTn>
                              </p:par>
                              <p:par>
                                <p:cTn id="27" presetID="10" presetClass="exit" presetSubtype="0" fill="hold" grpId="1" nodeType="withEffect">
                                  <p:stCondLst>
                                    <p:cond delay="0"/>
                                  </p:stCondLst>
                                  <p:childTnLst>
                                    <p:animEffect transition="out" filter="fade">
                                      <p:cBhvr>
                                        <p:cTn id="28" dur="1000"/>
                                        <p:tgtEl>
                                          <p:spTgt spid="16"/>
                                        </p:tgtEl>
                                      </p:cBhvr>
                                    </p:animEffect>
                                    <p:set>
                                      <p:cBhvr>
                                        <p:cTn id="29" dur="1" fill="hold">
                                          <p:stCondLst>
                                            <p:cond delay="999"/>
                                          </p:stCondLst>
                                        </p:cTn>
                                        <p:tgtEl>
                                          <p:spTgt spid="16"/>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50" presetClass="entr" presetSubtype="0" decel="10000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1000" fill="hold"/>
                                        <p:tgtEl>
                                          <p:spTgt spid="18"/>
                                        </p:tgtEl>
                                        <p:attrNameLst>
                                          <p:attrName>ppt_w</p:attrName>
                                        </p:attrNameLst>
                                      </p:cBhvr>
                                      <p:tavLst>
                                        <p:tav tm="0">
                                          <p:val>
                                            <p:strVal val="#ppt_w+.3"/>
                                          </p:val>
                                        </p:tav>
                                        <p:tav tm="100000">
                                          <p:val>
                                            <p:strVal val="#ppt_w"/>
                                          </p:val>
                                        </p:tav>
                                      </p:tavLst>
                                    </p:anim>
                                    <p:anim calcmode="lin" valueType="num">
                                      <p:cBhvr>
                                        <p:cTn id="38" dur="1000" fill="hold"/>
                                        <p:tgtEl>
                                          <p:spTgt spid="18"/>
                                        </p:tgtEl>
                                        <p:attrNameLst>
                                          <p:attrName>ppt_h</p:attrName>
                                        </p:attrNameLst>
                                      </p:cBhvr>
                                      <p:tavLst>
                                        <p:tav tm="0">
                                          <p:val>
                                            <p:strVal val="#ppt_h"/>
                                          </p:val>
                                        </p:tav>
                                        <p:tav tm="100000">
                                          <p:val>
                                            <p:strVal val="#ppt_h"/>
                                          </p:val>
                                        </p:tav>
                                      </p:tavLst>
                                    </p:anim>
                                    <p:animEffect transition="in" filter="fade">
                                      <p:cBhvr>
                                        <p:cTn id="39" dur="1000"/>
                                        <p:tgtEl>
                                          <p:spTgt spid="18"/>
                                        </p:tgtEl>
                                      </p:cBhvr>
                                    </p:animEffect>
                                  </p:childTnLst>
                                </p:cTn>
                              </p:par>
                              <p:par>
                                <p:cTn id="40" presetID="42"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par>
                                <p:cTn id="45" presetID="10" presetClass="exit" presetSubtype="0" fill="hold" grpId="1" nodeType="withEffect">
                                  <p:stCondLst>
                                    <p:cond delay="0"/>
                                  </p:stCondLst>
                                  <p:childTnLst>
                                    <p:animEffect transition="out" filter="fade">
                                      <p:cBhvr>
                                        <p:cTn id="46" dur="1000"/>
                                        <p:tgtEl>
                                          <p:spTgt spid="17"/>
                                        </p:tgtEl>
                                      </p:cBhvr>
                                    </p:animEffect>
                                    <p:set>
                                      <p:cBhvr>
                                        <p:cTn id="47" dur="1" fill="hold">
                                          <p:stCondLst>
                                            <p:cond delay="999"/>
                                          </p:stCondLst>
                                        </p:cTn>
                                        <p:tgtEl>
                                          <p:spTgt spid="17"/>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21"/>
                                        </p:tgtEl>
                                      </p:cBhvr>
                                    </p:animEffect>
                                    <p:set>
                                      <p:cBhvr>
                                        <p:cTn id="50" dur="1" fill="hold">
                                          <p:stCondLst>
                                            <p:cond delay="499"/>
                                          </p:stCondLst>
                                        </p:cTn>
                                        <p:tgtEl>
                                          <p:spTgt spid="21"/>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50" presetClass="entr" presetSubtype="0" decel="10000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1000" fill="hold"/>
                                        <p:tgtEl>
                                          <p:spTgt spid="19"/>
                                        </p:tgtEl>
                                        <p:attrNameLst>
                                          <p:attrName>ppt_w</p:attrName>
                                        </p:attrNameLst>
                                      </p:cBhvr>
                                      <p:tavLst>
                                        <p:tav tm="0">
                                          <p:val>
                                            <p:strVal val="#ppt_w+.3"/>
                                          </p:val>
                                        </p:tav>
                                        <p:tav tm="100000">
                                          <p:val>
                                            <p:strVal val="#ppt_w"/>
                                          </p:val>
                                        </p:tav>
                                      </p:tavLst>
                                    </p:anim>
                                    <p:anim calcmode="lin" valueType="num">
                                      <p:cBhvr>
                                        <p:cTn id="56" dur="1000" fill="hold"/>
                                        <p:tgtEl>
                                          <p:spTgt spid="19"/>
                                        </p:tgtEl>
                                        <p:attrNameLst>
                                          <p:attrName>ppt_h</p:attrName>
                                        </p:attrNameLst>
                                      </p:cBhvr>
                                      <p:tavLst>
                                        <p:tav tm="0">
                                          <p:val>
                                            <p:strVal val="#ppt_h"/>
                                          </p:val>
                                        </p:tav>
                                        <p:tav tm="100000">
                                          <p:val>
                                            <p:strVal val="#ppt_h"/>
                                          </p:val>
                                        </p:tav>
                                      </p:tavLst>
                                    </p:anim>
                                    <p:animEffect transition="in" filter="fade">
                                      <p:cBhvr>
                                        <p:cTn id="57" dur="1000"/>
                                        <p:tgtEl>
                                          <p:spTgt spid="1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strVal val="#ppt_x"/>
                                          </p:val>
                                        </p:tav>
                                        <p:tav tm="100000">
                                          <p:val>
                                            <p:strVal val="#ppt_x"/>
                                          </p:val>
                                        </p:tav>
                                      </p:tavLst>
                                    </p:anim>
                                    <p:anim calcmode="lin" valueType="num">
                                      <p:cBhvr>
                                        <p:cTn id="62" dur="500" fill="hold"/>
                                        <p:tgtEl>
                                          <p:spTgt spid="23"/>
                                        </p:tgtEl>
                                        <p:attrNameLst>
                                          <p:attrName>ppt_y</p:attrName>
                                        </p:attrNameLst>
                                      </p:cBhvr>
                                      <p:tavLst>
                                        <p:tav tm="0">
                                          <p:val>
                                            <p:strVal val="#ppt_y+.1"/>
                                          </p:val>
                                        </p:tav>
                                        <p:tav tm="100000">
                                          <p:val>
                                            <p:strVal val="#ppt_y"/>
                                          </p:val>
                                        </p:tav>
                                      </p:tavLst>
                                    </p:anim>
                                  </p:childTnLst>
                                </p:cTn>
                              </p:par>
                              <p:par>
                                <p:cTn id="63" presetID="10" presetClass="exit" presetSubtype="0" fill="hold" grpId="1" nodeType="withEffect">
                                  <p:stCondLst>
                                    <p:cond delay="0"/>
                                  </p:stCondLst>
                                  <p:childTnLst>
                                    <p:animEffect transition="out" filter="fade">
                                      <p:cBhvr>
                                        <p:cTn id="64" dur="1000"/>
                                        <p:tgtEl>
                                          <p:spTgt spid="18"/>
                                        </p:tgtEl>
                                      </p:cBhvr>
                                    </p:animEffect>
                                    <p:set>
                                      <p:cBhvr>
                                        <p:cTn id="65" dur="1" fill="hold">
                                          <p:stCondLst>
                                            <p:cond delay="999"/>
                                          </p:stCondLst>
                                        </p:cTn>
                                        <p:tgtEl>
                                          <p:spTgt spid="18"/>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22"/>
                                        </p:tgtEl>
                                      </p:cBhvr>
                                    </p:animEffect>
                                    <p:set>
                                      <p:cBhvr>
                                        <p:cTn id="68" dur="1" fill="hold">
                                          <p:stCondLst>
                                            <p:cond delay="499"/>
                                          </p:stCondLst>
                                        </p:cTn>
                                        <p:tgtEl>
                                          <p:spTgt spid="22"/>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50" presetClass="entr" presetSubtype="0" decel="100000" fill="hold" grpId="0" nodeType="click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1000" fill="hold"/>
                                        <p:tgtEl>
                                          <p:spTgt spid="26"/>
                                        </p:tgtEl>
                                        <p:attrNameLst>
                                          <p:attrName>ppt_w</p:attrName>
                                        </p:attrNameLst>
                                      </p:cBhvr>
                                      <p:tavLst>
                                        <p:tav tm="0">
                                          <p:val>
                                            <p:strVal val="#ppt_w+.3"/>
                                          </p:val>
                                        </p:tav>
                                        <p:tav tm="100000">
                                          <p:val>
                                            <p:strVal val="#ppt_w"/>
                                          </p:val>
                                        </p:tav>
                                      </p:tavLst>
                                    </p:anim>
                                    <p:anim calcmode="lin" valueType="num">
                                      <p:cBhvr>
                                        <p:cTn id="74" dur="1000" fill="hold"/>
                                        <p:tgtEl>
                                          <p:spTgt spid="26"/>
                                        </p:tgtEl>
                                        <p:attrNameLst>
                                          <p:attrName>ppt_h</p:attrName>
                                        </p:attrNameLst>
                                      </p:cBhvr>
                                      <p:tavLst>
                                        <p:tav tm="0">
                                          <p:val>
                                            <p:strVal val="#ppt_h"/>
                                          </p:val>
                                        </p:tav>
                                        <p:tav tm="100000">
                                          <p:val>
                                            <p:strVal val="#ppt_h"/>
                                          </p:val>
                                        </p:tav>
                                      </p:tavLst>
                                    </p:anim>
                                    <p:animEffect transition="in" filter="fade">
                                      <p:cBhvr>
                                        <p:cTn id="75" dur="1000"/>
                                        <p:tgtEl>
                                          <p:spTgt spid="26"/>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500"/>
                                        <p:tgtEl>
                                          <p:spTgt spid="25"/>
                                        </p:tgtEl>
                                      </p:cBhvr>
                                    </p:animEffect>
                                    <p:anim calcmode="lin" valueType="num">
                                      <p:cBhvr>
                                        <p:cTn id="79" dur="500" fill="hold"/>
                                        <p:tgtEl>
                                          <p:spTgt spid="25"/>
                                        </p:tgtEl>
                                        <p:attrNameLst>
                                          <p:attrName>ppt_x</p:attrName>
                                        </p:attrNameLst>
                                      </p:cBhvr>
                                      <p:tavLst>
                                        <p:tav tm="0">
                                          <p:val>
                                            <p:strVal val="#ppt_x"/>
                                          </p:val>
                                        </p:tav>
                                        <p:tav tm="100000">
                                          <p:val>
                                            <p:strVal val="#ppt_x"/>
                                          </p:val>
                                        </p:tav>
                                      </p:tavLst>
                                    </p:anim>
                                    <p:anim calcmode="lin" valueType="num">
                                      <p:cBhvr>
                                        <p:cTn id="80" dur="500" fill="hold"/>
                                        <p:tgtEl>
                                          <p:spTgt spid="25"/>
                                        </p:tgtEl>
                                        <p:attrNameLst>
                                          <p:attrName>ppt_y</p:attrName>
                                        </p:attrNameLst>
                                      </p:cBhvr>
                                      <p:tavLst>
                                        <p:tav tm="0">
                                          <p:val>
                                            <p:strVal val="#ppt_y+.1"/>
                                          </p:val>
                                        </p:tav>
                                        <p:tav tm="100000">
                                          <p:val>
                                            <p:strVal val="#ppt_y"/>
                                          </p:val>
                                        </p:tav>
                                      </p:tavLst>
                                    </p:anim>
                                  </p:childTnLst>
                                </p:cTn>
                              </p:par>
                              <p:par>
                                <p:cTn id="81" presetID="10" presetClass="exit" presetSubtype="0" fill="hold" grpId="1" nodeType="withEffect">
                                  <p:stCondLst>
                                    <p:cond delay="0"/>
                                  </p:stCondLst>
                                  <p:childTnLst>
                                    <p:animEffect transition="out" filter="fade">
                                      <p:cBhvr>
                                        <p:cTn id="82" dur="500"/>
                                        <p:tgtEl>
                                          <p:spTgt spid="19"/>
                                        </p:tgtEl>
                                      </p:cBhvr>
                                    </p:animEffect>
                                    <p:set>
                                      <p:cBhvr>
                                        <p:cTn id="83" dur="1" fill="hold">
                                          <p:stCondLst>
                                            <p:cond delay="499"/>
                                          </p:stCondLst>
                                        </p:cTn>
                                        <p:tgtEl>
                                          <p:spTgt spid="19"/>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23"/>
                                        </p:tgtEl>
                                      </p:cBhvr>
                                    </p:animEffect>
                                    <p:set>
                                      <p:cBhvr>
                                        <p:cTn id="86"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5"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標題 2"/>
          <p:cNvSpPr>
            <a:spLocks noGrp="1"/>
          </p:cNvSpPr>
          <p:nvPr>
            <p:ph type="title"/>
          </p:nvPr>
        </p:nvSpPr>
        <p:spPr>
          <a:xfrm>
            <a:off x="457200" y="274638"/>
            <a:ext cx="8229600" cy="830262"/>
          </a:xfrm>
        </p:spPr>
        <p:txBody>
          <a:bodyPr>
            <a:normAutofit/>
          </a:bodyPr>
          <a:lstStyle/>
          <a:p>
            <a:pPr eaLnBrk="1" hangingPunct="1"/>
            <a:r>
              <a:rPr lang="zh-TW" altLang="en-US" dirty="0">
                <a:latin typeface="標楷體" pitchFamily="65" charset="-120"/>
                <a:ea typeface="標楷體" pitchFamily="65" charset="-120"/>
              </a:rPr>
              <a:t>大綱</a:t>
            </a:r>
          </a:p>
        </p:txBody>
      </p:sp>
      <p:sp>
        <p:nvSpPr>
          <p:cNvPr id="2" name="投影片編號版面配置區 1"/>
          <p:cNvSpPr>
            <a:spLocks noGrp="1"/>
          </p:cNvSpPr>
          <p:nvPr>
            <p:ph type="sldNum" sz="quarter" idx="12"/>
          </p:nvPr>
        </p:nvSpPr>
        <p:spPr/>
        <p:txBody>
          <a:bodyPr/>
          <a:lstStyle/>
          <a:p>
            <a:pPr>
              <a:defRPr/>
            </a:pPr>
            <a:fld id="{9761E90E-7ABA-437A-AA8E-98602230E30F}" type="slidenum">
              <a:rPr lang="en-US"/>
              <a:pPr>
                <a:defRPr/>
              </a:pPr>
              <a:t>2</a:t>
            </a:fld>
            <a:endParaRPr lang="en-US"/>
          </a:p>
        </p:txBody>
      </p:sp>
      <p:graphicFrame>
        <p:nvGraphicFramePr>
          <p:cNvPr id="4" name="資料庫圖表 3"/>
          <p:cNvGraphicFramePr/>
          <p:nvPr>
            <p:extLst>
              <p:ext uri="{D42A27DB-BD31-4B8C-83A1-F6EECF244321}">
                <p14:modId xmlns:p14="http://schemas.microsoft.com/office/powerpoint/2010/main" val="3541379603"/>
              </p:ext>
            </p:extLst>
          </p:nvPr>
        </p:nvGraphicFramePr>
        <p:xfrm>
          <a:off x="1524000" y="1104900"/>
          <a:ext cx="6096000" cy="5067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0773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2770" y="1422664"/>
            <a:ext cx="7207836" cy="51019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 name="矩形 6"/>
          <p:cNvSpPr/>
          <p:nvPr/>
        </p:nvSpPr>
        <p:spPr>
          <a:xfrm>
            <a:off x="1148652" y="2220196"/>
            <a:ext cx="2447925" cy="38576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8" name="矩形 7"/>
          <p:cNvSpPr/>
          <p:nvPr/>
        </p:nvSpPr>
        <p:spPr>
          <a:xfrm>
            <a:off x="1100138" y="2443162"/>
            <a:ext cx="2679118" cy="385763"/>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11" name="矩形 10"/>
          <p:cNvSpPr/>
          <p:nvPr/>
        </p:nvSpPr>
        <p:spPr>
          <a:xfrm>
            <a:off x="3492501" y="1819275"/>
            <a:ext cx="2841268" cy="385763"/>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13" name="矩形 12"/>
          <p:cNvSpPr/>
          <p:nvPr/>
        </p:nvSpPr>
        <p:spPr>
          <a:xfrm>
            <a:off x="1258888" y="3117850"/>
            <a:ext cx="5040734" cy="49572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15" name="矩形 14"/>
          <p:cNvSpPr/>
          <p:nvPr/>
        </p:nvSpPr>
        <p:spPr>
          <a:xfrm>
            <a:off x="1619672" y="5490395"/>
            <a:ext cx="4679950" cy="38735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12300" name="投影片編號版面配置區 2"/>
          <p:cNvSpPr>
            <a:spLocks noGrp="1"/>
          </p:cNvSpPr>
          <p:nvPr>
            <p:ph type="sldNum" sz="quarter" idx="12"/>
          </p:nvPr>
        </p:nvSpPr>
        <p:spPr>
          <a:ln>
            <a:miter lim="800000"/>
            <a:headEnd/>
            <a:tailEnd/>
          </a:ln>
          <a:extLst/>
        </p:spPr>
        <p:txBody>
          <a:bodyPr vert="horz" wrap="square" numCol="1" rtlCol="0" anchor="ctr" anchorCtr="0" compatLnSpc="1">
            <a:prstTxWarp prst="textNoShape">
              <a:avLst/>
            </a:prstTxWarp>
          </a:bodyPr>
          <a:lstStyle/>
          <a:p>
            <a:fld id="{0AE8635E-7284-4809-B4BE-2C636CD6176D}" type="slidenum">
              <a:rPr lang="en-US" altLang="zh-TW">
                <a:ea typeface="微軟正黑體" pitchFamily="34" charset="-120"/>
              </a:rPr>
              <a:pPr/>
              <a:t>29</a:t>
            </a:fld>
            <a:endParaRPr lang="en-US" altLang="zh-TW">
              <a:ea typeface="微軟正黑體" pitchFamily="34" charset="-120"/>
            </a:endParaRPr>
          </a:p>
        </p:txBody>
      </p:sp>
      <p:sp>
        <p:nvSpPr>
          <p:cNvPr id="3" name="矩形圖說文字 2"/>
          <p:cNvSpPr/>
          <p:nvPr/>
        </p:nvSpPr>
        <p:spPr>
          <a:xfrm>
            <a:off x="2878138" y="2516188"/>
            <a:ext cx="3924300" cy="577850"/>
          </a:xfrm>
          <a:prstGeom prst="wedgeRectCallout">
            <a:avLst>
              <a:gd name="adj1" fmla="val -48077"/>
              <a:gd name="adj2" fmla="val -72574"/>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r>
              <a:rPr lang="zh-TW" altLang="en-US" sz="2800" dirty="0">
                <a:solidFill>
                  <a:schemeClr val="bg1"/>
                </a:solidFill>
                <a:latin typeface="標楷體" panose="03000509000000000000" pitchFamily="65" charset="-120"/>
                <a:ea typeface="標楷體" panose="03000509000000000000" pitchFamily="65" charset="-120"/>
              </a:rPr>
              <a:t>買受人：弘光科技大學</a:t>
            </a:r>
          </a:p>
        </p:txBody>
      </p:sp>
      <p:sp>
        <p:nvSpPr>
          <p:cNvPr id="17" name="矩形圖說文字 16"/>
          <p:cNvSpPr/>
          <p:nvPr/>
        </p:nvSpPr>
        <p:spPr>
          <a:xfrm>
            <a:off x="2647950" y="2828925"/>
            <a:ext cx="4024313" cy="577850"/>
          </a:xfrm>
          <a:prstGeom prst="wedgeRectCallout">
            <a:avLst>
              <a:gd name="adj1" fmla="val -48077"/>
              <a:gd name="adj2" fmla="val -72574"/>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r>
              <a:rPr lang="zh-TW" altLang="en-US" sz="2800" dirty="0">
                <a:solidFill>
                  <a:schemeClr val="bg1"/>
                </a:solidFill>
                <a:latin typeface="標楷體" panose="03000509000000000000" pitchFamily="65" charset="-120"/>
                <a:ea typeface="標楷體" panose="03000509000000000000" pitchFamily="65" charset="-120"/>
              </a:rPr>
              <a:t>統一編號：</a:t>
            </a:r>
            <a:r>
              <a:rPr lang="en-US" altLang="zh-TW" sz="2800" dirty="0">
                <a:solidFill>
                  <a:schemeClr val="bg1"/>
                </a:solidFill>
                <a:latin typeface="標楷體" panose="03000509000000000000" pitchFamily="65" charset="-120"/>
                <a:ea typeface="標楷體" panose="03000509000000000000" pitchFamily="65" charset="-120"/>
              </a:rPr>
              <a:t>56503102 </a:t>
            </a:r>
            <a:endParaRPr lang="zh-TW" altLang="en-US" sz="2800" dirty="0">
              <a:solidFill>
                <a:schemeClr val="bg1"/>
              </a:solidFill>
              <a:latin typeface="標楷體" panose="03000509000000000000" pitchFamily="65" charset="-120"/>
              <a:ea typeface="標楷體" panose="03000509000000000000" pitchFamily="65" charset="-120"/>
            </a:endParaRPr>
          </a:p>
        </p:txBody>
      </p:sp>
      <p:sp>
        <p:nvSpPr>
          <p:cNvPr id="18" name="矩形圖說文字 17"/>
          <p:cNvSpPr/>
          <p:nvPr/>
        </p:nvSpPr>
        <p:spPr>
          <a:xfrm>
            <a:off x="2822603" y="1158875"/>
            <a:ext cx="2403475" cy="577850"/>
          </a:xfrm>
          <a:prstGeom prst="wedgeRectCallout">
            <a:avLst>
              <a:gd name="adj1" fmla="val 49807"/>
              <a:gd name="adj2" fmla="val 73309"/>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r>
              <a:rPr lang="zh-TW" altLang="en-US" sz="2800" dirty="0">
                <a:solidFill>
                  <a:schemeClr val="bg1"/>
                </a:solidFill>
                <a:latin typeface="標楷體" panose="03000509000000000000" pitchFamily="65" charset="-120"/>
                <a:ea typeface="標楷體" panose="03000509000000000000" pitchFamily="65" charset="-120"/>
              </a:rPr>
              <a:t>日期是否完整</a:t>
            </a:r>
          </a:p>
        </p:txBody>
      </p:sp>
      <p:sp>
        <p:nvSpPr>
          <p:cNvPr id="19" name="矩形圖說文字 18"/>
          <p:cNvSpPr/>
          <p:nvPr/>
        </p:nvSpPr>
        <p:spPr>
          <a:xfrm>
            <a:off x="3105150" y="3643312"/>
            <a:ext cx="4851400" cy="865807"/>
          </a:xfrm>
          <a:prstGeom prst="wedgeRectCallout">
            <a:avLst>
              <a:gd name="adj1" fmla="val -50441"/>
              <a:gd name="adj2" fmla="val -70059"/>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r>
              <a:rPr lang="zh-TW" altLang="en-US" sz="2800" dirty="0">
                <a:solidFill>
                  <a:schemeClr val="bg1"/>
                </a:solidFill>
                <a:latin typeface="標楷體" panose="03000509000000000000" pitchFamily="65" charset="-120"/>
                <a:ea typeface="標楷體" panose="03000509000000000000" pitchFamily="65" charset="-120"/>
              </a:rPr>
              <a:t>單價、數量必須完整                    </a:t>
            </a:r>
            <a:r>
              <a:rPr lang="en-US" altLang="zh-TW" sz="2800" dirty="0">
                <a:solidFill>
                  <a:schemeClr val="bg1"/>
                </a:solidFill>
                <a:latin typeface="標楷體" panose="03000509000000000000" pitchFamily="65" charset="-120"/>
                <a:ea typeface="標楷體" panose="03000509000000000000" pitchFamily="65" charset="-120"/>
              </a:rPr>
              <a:t>(</a:t>
            </a:r>
            <a:r>
              <a:rPr lang="zh-TW" altLang="en-US" sz="2800" dirty="0">
                <a:solidFill>
                  <a:schemeClr val="bg1"/>
                </a:solidFill>
                <a:latin typeface="標楷體" panose="03000509000000000000" pitchFamily="65" charset="-120"/>
                <a:ea typeface="標楷體" panose="03000509000000000000" pitchFamily="65" charset="-120"/>
              </a:rPr>
              <a:t>勿用一批等標示不清字眼</a:t>
            </a:r>
            <a:r>
              <a:rPr lang="en-US" altLang="zh-TW" sz="2800" dirty="0">
                <a:solidFill>
                  <a:schemeClr val="bg1"/>
                </a:solidFill>
                <a:latin typeface="標楷體" panose="03000509000000000000" pitchFamily="65" charset="-120"/>
                <a:ea typeface="標楷體" panose="03000509000000000000" pitchFamily="65" charset="-120"/>
              </a:rPr>
              <a:t>)</a:t>
            </a:r>
            <a:endParaRPr lang="zh-TW" altLang="en-US" sz="2800" dirty="0">
              <a:solidFill>
                <a:schemeClr val="bg1"/>
              </a:solidFill>
              <a:latin typeface="標楷體" panose="03000509000000000000" pitchFamily="65" charset="-120"/>
              <a:ea typeface="標楷體" panose="03000509000000000000" pitchFamily="65" charset="-120"/>
            </a:endParaRPr>
          </a:p>
        </p:txBody>
      </p:sp>
      <p:sp>
        <p:nvSpPr>
          <p:cNvPr id="20" name="矩形圖說文字 19"/>
          <p:cNvSpPr/>
          <p:nvPr/>
        </p:nvSpPr>
        <p:spPr>
          <a:xfrm>
            <a:off x="3492501" y="4688523"/>
            <a:ext cx="3959820" cy="577850"/>
          </a:xfrm>
          <a:prstGeom prst="wedgeRectCallout">
            <a:avLst>
              <a:gd name="adj1" fmla="val -49137"/>
              <a:gd name="adj2" fmla="val 71258"/>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r>
              <a:rPr lang="zh-TW" altLang="en-US" sz="2800" dirty="0">
                <a:solidFill>
                  <a:schemeClr val="bg1"/>
                </a:solidFill>
                <a:latin typeface="標楷體" panose="03000509000000000000" pitchFamily="65" charset="-120"/>
                <a:ea typeface="標楷體" panose="03000509000000000000" pitchFamily="65" charset="-120"/>
              </a:rPr>
              <a:t>大寫金額是否正確</a:t>
            </a:r>
            <a:r>
              <a:rPr lang="en-US" altLang="zh-TW" sz="2800" dirty="0">
                <a:solidFill>
                  <a:schemeClr val="bg1"/>
                </a:solidFill>
                <a:latin typeface="標楷體" panose="03000509000000000000" pitchFamily="65" charset="-120"/>
                <a:ea typeface="標楷體" panose="03000509000000000000" pitchFamily="65" charset="-120"/>
              </a:rPr>
              <a:t> </a:t>
            </a:r>
            <a:endParaRPr lang="zh-TW" altLang="en-US" sz="2800" dirty="0">
              <a:solidFill>
                <a:schemeClr val="bg1"/>
              </a:solidFill>
              <a:latin typeface="標楷體" panose="03000509000000000000" pitchFamily="65" charset="-120"/>
              <a:ea typeface="標楷體" panose="03000509000000000000" pitchFamily="65" charset="-120"/>
            </a:endParaRPr>
          </a:p>
        </p:txBody>
      </p:sp>
      <p:sp>
        <p:nvSpPr>
          <p:cNvPr id="21" name="矩形 20"/>
          <p:cNvSpPr/>
          <p:nvPr/>
        </p:nvSpPr>
        <p:spPr>
          <a:xfrm>
            <a:off x="6769101" y="5719303"/>
            <a:ext cx="1536700" cy="38735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22" name="矩形圖說文字 21"/>
          <p:cNvSpPr/>
          <p:nvPr/>
        </p:nvSpPr>
        <p:spPr>
          <a:xfrm>
            <a:off x="1763688" y="4782076"/>
            <a:ext cx="5904656" cy="710316"/>
          </a:xfrm>
          <a:prstGeom prst="wedgeRectCallout">
            <a:avLst>
              <a:gd name="adj1" fmla="val 48740"/>
              <a:gd name="adj2" fmla="val 76288"/>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r>
              <a:rPr lang="zh-TW" altLang="en-US" sz="2800" dirty="0">
                <a:solidFill>
                  <a:schemeClr val="bg1"/>
                </a:solidFill>
                <a:latin typeface="標楷體" panose="03000509000000000000" pitchFamily="65" charset="-120"/>
                <a:ea typeface="標楷體" panose="03000509000000000000" pitchFamily="65" charset="-120"/>
              </a:rPr>
              <a:t>購買人持有兩聯 </a:t>
            </a:r>
            <a:r>
              <a:rPr lang="en-US" altLang="zh-TW" sz="2800" dirty="0">
                <a:solidFill>
                  <a:schemeClr val="bg1"/>
                </a:solidFill>
                <a:latin typeface="標楷體" panose="03000509000000000000" pitchFamily="65" charset="-120"/>
                <a:ea typeface="標楷體" panose="03000509000000000000" pitchFamily="65" charset="-120"/>
              </a:rPr>
              <a:t>(</a:t>
            </a:r>
            <a:r>
              <a:rPr lang="zh-TW" altLang="en-US" sz="2800" dirty="0">
                <a:solidFill>
                  <a:schemeClr val="bg1"/>
                </a:solidFill>
                <a:latin typeface="標楷體" panose="03000509000000000000" pitchFamily="65" charset="-120"/>
                <a:ea typeface="標楷體" panose="03000509000000000000" pitchFamily="65" charset="-120"/>
              </a:rPr>
              <a:t>收執聯、扣抵聯</a:t>
            </a:r>
            <a:r>
              <a:rPr lang="en-US" altLang="zh-TW" sz="2800" dirty="0">
                <a:solidFill>
                  <a:schemeClr val="bg1"/>
                </a:solidFill>
                <a:latin typeface="標楷體" panose="03000509000000000000" pitchFamily="65" charset="-120"/>
                <a:ea typeface="標楷體" panose="03000509000000000000" pitchFamily="65" charset="-120"/>
              </a:rPr>
              <a:t>)</a:t>
            </a:r>
            <a:endParaRPr lang="zh-TW" altLang="en-US" sz="2800" dirty="0">
              <a:solidFill>
                <a:schemeClr val="bg1"/>
              </a:solidFill>
              <a:latin typeface="標楷體" panose="03000509000000000000" pitchFamily="65" charset="-120"/>
              <a:ea typeface="標楷體" panose="03000509000000000000" pitchFamily="65" charset="-120"/>
            </a:endParaRPr>
          </a:p>
        </p:txBody>
      </p:sp>
      <p:sp>
        <p:nvSpPr>
          <p:cNvPr id="23" name="矩形圖說文字 22"/>
          <p:cNvSpPr/>
          <p:nvPr/>
        </p:nvSpPr>
        <p:spPr>
          <a:xfrm>
            <a:off x="7070974" y="3005190"/>
            <a:ext cx="1771152" cy="831001"/>
          </a:xfrm>
          <a:prstGeom prst="wedgeRectCallout">
            <a:avLst>
              <a:gd name="adj1" fmla="val -49137"/>
              <a:gd name="adj2" fmla="val 71258"/>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r>
              <a:rPr lang="zh-TW" altLang="en-US" sz="2800" dirty="0">
                <a:solidFill>
                  <a:schemeClr val="bg1"/>
                </a:solidFill>
                <a:latin typeface="標楷體" panose="03000509000000000000" pitchFamily="65" charset="-120"/>
                <a:ea typeface="標楷體" panose="03000509000000000000" pitchFamily="65" charset="-120"/>
              </a:rPr>
              <a:t>發票章是否有蓋</a:t>
            </a:r>
            <a:r>
              <a:rPr lang="en-US" altLang="zh-TW" sz="2800" dirty="0">
                <a:solidFill>
                  <a:schemeClr val="bg1"/>
                </a:solidFill>
                <a:latin typeface="標楷體" panose="03000509000000000000" pitchFamily="65" charset="-120"/>
                <a:ea typeface="標楷體" panose="03000509000000000000" pitchFamily="65" charset="-120"/>
              </a:rPr>
              <a:t> </a:t>
            </a:r>
            <a:endParaRPr lang="zh-TW" altLang="en-US" sz="2800" dirty="0">
              <a:solidFill>
                <a:schemeClr val="bg1"/>
              </a:solidFill>
              <a:latin typeface="標楷體" panose="03000509000000000000" pitchFamily="65" charset="-120"/>
              <a:ea typeface="標楷體" panose="03000509000000000000" pitchFamily="65" charset="-120"/>
            </a:endParaRPr>
          </a:p>
        </p:txBody>
      </p:sp>
      <p:sp>
        <p:nvSpPr>
          <p:cNvPr id="25" name="矩形 24"/>
          <p:cNvSpPr/>
          <p:nvPr/>
        </p:nvSpPr>
        <p:spPr>
          <a:xfrm>
            <a:off x="6333769" y="4058811"/>
            <a:ext cx="1944389" cy="144653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24"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pPr fontAlgn="auto">
              <a:spcAft>
                <a:spcPts val="0"/>
              </a:spcAft>
              <a:defRPr/>
            </a:pPr>
            <a:r>
              <a:rPr lang="zh-TW" altLang="en-US" sz="2000" b="1" dirty="0">
                <a:solidFill>
                  <a:schemeClr val="tx1"/>
                </a:solidFill>
                <a:latin typeface="標楷體" pitchFamily="65" charset="-120"/>
                <a:ea typeface="標楷體" pitchFamily="65" charset="-120"/>
              </a:rPr>
              <a:t>四、憑證說明</a:t>
            </a:r>
          </a:p>
        </p:txBody>
      </p:sp>
      <p:sp>
        <p:nvSpPr>
          <p:cNvPr id="26" name="內容版面配置區 2"/>
          <p:cNvSpPr txBox="1">
            <a:spLocks/>
          </p:cNvSpPr>
          <p:nvPr/>
        </p:nvSpPr>
        <p:spPr>
          <a:xfrm>
            <a:off x="150813" y="445293"/>
            <a:ext cx="2476972" cy="654845"/>
          </a:xfrm>
          <a:prstGeom prst="rect">
            <a:avLst/>
          </a:prstGeom>
        </p:spPr>
        <p:txBody>
          <a:bodyPr vert="horz" rtlCol="0">
            <a:normAutofit/>
          </a:bodyPr>
          <a:lst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fontAlgn="auto">
              <a:spcAft>
                <a:spcPts val="0"/>
              </a:spcAft>
            </a:pPr>
            <a:r>
              <a:rPr lang="zh-TW" altLang="en-US" sz="2800" dirty="0">
                <a:latin typeface="標楷體" panose="03000509000000000000" pitchFamily="65" charset="-120"/>
                <a:ea typeface="標楷體" panose="03000509000000000000" pitchFamily="65" charset="-120"/>
              </a:rPr>
              <a:t>三聯式發票</a:t>
            </a:r>
            <a:endParaRPr lang="en-US" altLang="zh-TW" sz="2400" dirty="0">
              <a:latin typeface="標楷體" panose="03000509000000000000" pitchFamily="65" charset="-120"/>
              <a:ea typeface="標楷體" panose="03000509000000000000" pitchFamily="65" charset="-120"/>
            </a:endParaRPr>
          </a:p>
          <a:p>
            <a:pPr lvl="1" fontAlgn="auto">
              <a:spcAft>
                <a:spcPts val="0"/>
              </a:spcAft>
            </a:pPr>
            <a:endParaRPr lang="en-US" altLang="zh-TW" sz="2400" dirty="0">
              <a:latin typeface="標楷體" panose="03000509000000000000" pitchFamily="65" charset="-120"/>
              <a:ea typeface="標楷體" panose="03000509000000000000" pitchFamily="65" charset="-120"/>
            </a:endParaRPr>
          </a:p>
        </p:txBody>
      </p:sp>
      <p:sp>
        <p:nvSpPr>
          <p:cNvPr id="27" name="矩形 26"/>
          <p:cNvSpPr/>
          <p:nvPr/>
        </p:nvSpPr>
        <p:spPr>
          <a:xfrm>
            <a:off x="3214260" y="5946775"/>
            <a:ext cx="3397750" cy="57785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dirty="0">
                <a:solidFill>
                  <a:schemeClr val="tx1"/>
                </a:solidFill>
                <a:latin typeface="標楷體" panose="03000509000000000000" pitchFamily="65" charset="-120"/>
                <a:ea typeface="標楷體" panose="03000509000000000000" pitchFamily="65" charset="-120"/>
              </a:rPr>
              <a:t>兩聯均需附上</a:t>
            </a:r>
          </a:p>
        </p:txBody>
      </p:sp>
      <p:sp>
        <p:nvSpPr>
          <p:cNvPr id="28" name="矩形 27"/>
          <p:cNvSpPr/>
          <p:nvPr/>
        </p:nvSpPr>
        <p:spPr>
          <a:xfrm>
            <a:off x="755576" y="2705631"/>
            <a:ext cx="7920880" cy="830997"/>
          </a:xfrm>
          <a:prstGeom prst="rect">
            <a:avLst/>
          </a:prstGeom>
          <a:solidFill>
            <a:srgbClr val="99CCFF"/>
          </a:solidFill>
          <a:ln w="38100">
            <a:solidFill>
              <a:schemeClr val="tx1"/>
            </a:solidFill>
            <a:miter lim="800000"/>
            <a:headEnd/>
            <a:tailEnd/>
          </a:ln>
        </p:spPr>
        <p:txBody>
          <a:bodyPr wrap="square">
            <a:spAutoFit/>
          </a:bodyPr>
          <a:lstStyle/>
          <a:p>
            <a:r>
              <a:rPr lang="zh-TW" altLang="en-US" sz="2400" dirty="0">
                <a:solidFill>
                  <a:schemeClr val="tx1"/>
                </a:solidFill>
                <a:latin typeface="標楷體" panose="03000509000000000000" pitchFamily="65" charset="-120"/>
                <a:ea typeface="標楷體" panose="03000509000000000000" pitchFamily="65" charset="-120"/>
              </a:rPr>
              <a:t>索取二聯式發票即可，若廠商只有三聯式發票，核銷時須將第二聯</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扣抵聯</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及第三聯</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存根聯</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一併黏貼核銷</a:t>
            </a:r>
            <a:endParaRPr lang="en-US" altLang="zh-TW" sz="2400" dirty="0">
              <a:solidFill>
                <a:schemeClr val="tx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9417895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strVal val="#ppt_w+.3"/>
                                          </p:val>
                                        </p:tav>
                                        <p:tav tm="100000">
                                          <p:val>
                                            <p:strVal val="#ppt_w"/>
                                          </p:val>
                                        </p:tav>
                                      </p:tavLst>
                                    </p:anim>
                                    <p:anim calcmode="lin" valueType="num">
                                      <p:cBhvr>
                                        <p:cTn id="12" dur="1000" fill="hold"/>
                                        <p:tgtEl>
                                          <p:spTgt spid="7"/>
                                        </p:tgtEl>
                                        <p:attrNameLst>
                                          <p:attrName>ppt_h</p:attrName>
                                        </p:attrNameLst>
                                      </p:cBhvr>
                                      <p:tavLst>
                                        <p:tav tm="0">
                                          <p:val>
                                            <p:strVal val="#ppt_h"/>
                                          </p:val>
                                        </p:tav>
                                        <p:tav tm="100000">
                                          <p:val>
                                            <p:strVal val="#ppt_h"/>
                                          </p:val>
                                        </p:tav>
                                      </p:tavLst>
                                    </p:anim>
                                    <p:animEffect transition="in" filter="fade">
                                      <p:cBhvr>
                                        <p:cTn id="13" dur="1000"/>
                                        <p:tgtEl>
                                          <p:spTgt spid="7"/>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anim calcmode="lin" valueType="num">
                                      <p:cBhvr>
                                        <p:cTn id="17" dur="500" fill="hold"/>
                                        <p:tgtEl>
                                          <p:spTgt spid="3"/>
                                        </p:tgtEl>
                                        <p:attrNameLst>
                                          <p:attrName>ppt_x</p:attrName>
                                        </p:attrNameLst>
                                      </p:cBhvr>
                                      <p:tavLst>
                                        <p:tav tm="0">
                                          <p:val>
                                            <p:strVal val="#ppt_x"/>
                                          </p:val>
                                        </p:tav>
                                        <p:tav tm="100000">
                                          <p:val>
                                            <p:strVal val="#ppt_x"/>
                                          </p:val>
                                        </p:tav>
                                      </p:tavLst>
                                    </p:anim>
                                    <p:anim calcmode="lin" valueType="num">
                                      <p:cBhvr>
                                        <p:cTn id="18"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0" presetClass="entr" presetSubtype="0" decel="10000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strVal val="#ppt_w+.3"/>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animEffect transition="in" filter="fade">
                                      <p:cBhvr>
                                        <p:cTn id="25" dur="1000"/>
                                        <p:tgtEl>
                                          <p:spTgt spid="8"/>
                                        </p:tgtEl>
                                      </p:cBhvr>
                                    </p:animEffect>
                                  </p:childTnLst>
                                </p:cTn>
                              </p:par>
                              <p:par>
                                <p:cTn id="26" presetID="42"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anim calcmode="lin" valueType="num">
                                      <p:cBhvr>
                                        <p:cTn id="29" dur="500" fill="hold"/>
                                        <p:tgtEl>
                                          <p:spTgt spid="17"/>
                                        </p:tgtEl>
                                        <p:attrNameLst>
                                          <p:attrName>ppt_x</p:attrName>
                                        </p:attrNameLst>
                                      </p:cBhvr>
                                      <p:tavLst>
                                        <p:tav tm="0">
                                          <p:val>
                                            <p:strVal val="#ppt_x"/>
                                          </p:val>
                                        </p:tav>
                                        <p:tav tm="100000">
                                          <p:val>
                                            <p:strVal val="#ppt_x"/>
                                          </p:val>
                                        </p:tav>
                                      </p:tavLst>
                                    </p:anim>
                                    <p:anim calcmode="lin" valueType="num">
                                      <p:cBhvr>
                                        <p:cTn id="30" dur="500" fill="hold"/>
                                        <p:tgtEl>
                                          <p:spTgt spid="17"/>
                                        </p:tgtEl>
                                        <p:attrNameLst>
                                          <p:attrName>ppt_y</p:attrName>
                                        </p:attrNameLst>
                                      </p:cBhvr>
                                      <p:tavLst>
                                        <p:tav tm="0">
                                          <p:val>
                                            <p:strVal val="#ppt_y+.1"/>
                                          </p:val>
                                        </p:tav>
                                        <p:tav tm="100000">
                                          <p:val>
                                            <p:strVal val="#ppt_y"/>
                                          </p:val>
                                        </p:tav>
                                      </p:tavLst>
                                    </p:anim>
                                  </p:childTnLst>
                                </p:cTn>
                              </p:par>
                              <p:par>
                                <p:cTn id="31" presetID="10" presetClass="exit" presetSubtype="0" fill="hold" grpId="1" nodeType="withEffect">
                                  <p:stCondLst>
                                    <p:cond delay="0"/>
                                  </p:stCondLst>
                                  <p:childTnLst>
                                    <p:animEffect transition="out" filter="fade">
                                      <p:cBhvr>
                                        <p:cTn id="32" dur="1000"/>
                                        <p:tgtEl>
                                          <p:spTgt spid="7"/>
                                        </p:tgtEl>
                                      </p:cBhvr>
                                    </p:animEffect>
                                    <p:set>
                                      <p:cBhvr>
                                        <p:cTn id="33" dur="1" fill="hold">
                                          <p:stCondLst>
                                            <p:cond delay="999"/>
                                          </p:stCondLst>
                                        </p:cTn>
                                        <p:tgtEl>
                                          <p:spTgt spid="7"/>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3"/>
                                        </p:tgtEl>
                                      </p:cBhvr>
                                    </p:animEffect>
                                    <p:set>
                                      <p:cBhvr>
                                        <p:cTn id="36" dur="1" fill="hold">
                                          <p:stCondLst>
                                            <p:cond delay="499"/>
                                          </p:stCondLst>
                                        </p:cTn>
                                        <p:tgtEl>
                                          <p:spTgt spid="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1000" fill="hold"/>
                                        <p:tgtEl>
                                          <p:spTgt spid="11"/>
                                        </p:tgtEl>
                                        <p:attrNameLst>
                                          <p:attrName>ppt_w</p:attrName>
                                        </p:attrNameLst>
                                      </p:cBhvr>
                                      <p:tavLst>
                                        <p:tav tm="0">
                                          <p:val>
                                            <p:strVal val="#ppt_w+.3"/>
                                          </p:val>
                                        </p:tav>
                                        <p:tav tm="100000">
                                          <p:val>
                                            <p:strVal val="#ppt_w"/>
                                          </p:val>
                                        </p:tav>
                                      </p:tavLst>
                                    </p:anim>
                                    <p:anim calcmode="lin" valueType="num">
                                      <p:cBhvr>
                                        <p:cTn id="42" dur="1000" fill="hold"/>
                                        <p:tgtEl>
                                          <p:spTgt spid="11"/>
                                        </p:tgtEl>
                                        <p:attrNameLst>
                                          <p:attrName>ppt_h</p:attrName>
                                        </p:attrNameLst>
                                      </p:cBhvr>
                                      <p:tavLst>
                                        <p:tav tm="0">
                                          <p:val>
                                            <p:strVal val="#ppt_h"/>
                                          </p:val>
                                        </p:tav>
                                        <p:tav tm="100000">
                                          <p:val>
                                            <p:strVal val="#ppt_h"/>
                                          </p:val>
                                        </p:tav>
                                      </p:tavLst>
                                    </p:anim>
                                    <p:animEffect transition="in" filter="fade">
                                      <p:cBhvr>
                                        <p:cTn id="43" dur="1000"/>
                                        <p:tgtEl>
                                          <p:spTgt spid="11"/>
                                        </p:tgtEl>
                                      </p:cBhvr>
                                    </p:animEffect>
                                  </p:childTnLst>
                                </p:cTn>
                              </p:par>
                              <p:par>
                                <p:cTn id="44" presetID="42"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anim calcmode="lin" valueType="num">
                                      <p:cBhvr>
                                        <p:cTn id="47" dur="500" fill="hold"/>
                                        <p:tgtEl>
                                          <p:spTgt spid="18"/>
                                        </p:tgtEl>
                                        <p:attrNameLst>
                                          <p:attrName>ppt_x</p:attrName>
                                        </p:attrNameLst>
                                      </p:cBhvr>
                                      <p:tavLst>
                                        <p:tav tm="0">
                                          <p:val>
                                            <p:strVal val="#ppt_x"/>
                                          </p:val>
                                        </p:tav>
                                        <p:tav tm="100000">
                                          <p:val>
                                            <p:strVal val="#ppt_x"/>
                                          </p:val>
                                        </p:tav>
                                      </p:tavLst>
                                    </p:anim>
                                    <p:anim calcmode="lin" valueType="num">
                                      <p:cBhvr>
                                        <p:cTn id="48" dur="500" fill="hold"/>
                                        <p:tgtEl>
                                          <p:spTgt spid="18"/>
                                        </p:tgtEl>
                                        <p:attrNameLst>
                                          <p:attrName>ppt_y</p:attrName>
                                        </p:attrNameLst>
                                      </p:cBhvr>
                                      <p:tavLst>
                                        <p:tav tm="0">
                                          <p:val>
                                            <p:strVal val="#ppt_y+.1"/>
                                          </p:val>
                                        </p:tav>
                                        <p:tav tm="100000">
                                          <p:val>
                                            <p:strVal val="#ppt_y"/>
                                          </p:val>
                                        </p:tav>
                                      </p:tavLst>
                                    </p:anim>
                                  </p:childTnLst>
                                </p:cTn>
                              </p:par>
                              <p:par>
                                <p:cTn id="49" presetID="10" presetClass="exit" presetSubtype="0" fill="hold" grpId="1" nodeType="withEffect">
                                  <p:stCondLst>
                                    <p:cond delay="0"/>
                                  </p:stCondLst>
                                  <p:childTnLst>
                                    <p:animEffect transition="out" filter="fade">
                                      <p:cBhvr>
                                        <p:cTn id="50" dur="500"/>
                                        <p:tgtEl>
                                          <p:spTgt spid="8"/>
                                        </p:tgtEl>
                                      </p:cBhvr>
                                    </p:animEffect>
                                    <p:set>
                                      <p:cBhvr>
                                        <p:cTn id="51" dur="1" fill="hold">
                                          <p:stCondLst>
                                            <p:cond delay="499"/>
                                          </p:stCondLst>
                                        </p:cTn>
                                        <p:tgtEl>
                                          <p:spTgt spid="8"/>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7"/>
                                        </p:tgtEl>
                                      </p:cBhvr>
                                    </p:animEffect>
                                    <p:set>
                                      <p:cBhvr>
                                        <p:cTn id="54" dur="1" fill="hold">
                                          <p:stCondLst>
                                            <p:cond delay="499"/>
                                          </p:stCondLst>
                                        </p:cTn>
                                        <p:tgtEl>
                                          <p:spTgt spid="17"/>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50" presetClass="entr" presetSubtype="0" decel="10000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1000" fill="hold"/>
                                        <p:tgtEl>
                                          <p:spTgt spid="13"/>
                                        </p:tgtEl>
                                        <p:attrNameLst>
                                          <p:attrName>ppt_w</p:attrName>
                                        </p:attrNameLst>
                                      </p:cBhvr>
                                      <p:tavLst>
                                        <p:tav tm="0">
                                          <p:val>
                                            <p:strVal val="#ppt_w+.3"/>
                                          </p:val>
                                        </p:tav>
                                        <p:tav tm="100000">
                                          <p:val>
                                            <p:strVal val="#ppt_w"/>
                                          </p:val>
                                        </p:tav>
                                      </p:tavLst>
                                    </p:anim>
                                    <p:anim calcmode="lin" valueType="num">
                                      <p:cBhvr>
                                        <p:cTn id="60" dur="1000" fill="hold"/>
                                        <p:tgtEl>
                                          <p:spTgt spid="13"/>
                                        </p:tgtEl>
                                        <p:attrNameLst>
                                          <p:attrName>ppt_h</p:attrName>
                                        </p:attrNameLst>
                                      </p:cBhvr>
                                      <p:tavLst>
                                        <p:tav tm="0">
                                          <p:val>
                                            <p:strVal val="#ppt_h"/>
                                          </p:val>
                                        </p:tav>
                                        <p:tav tm="100000">
                                          <p:val>
                                            <p:strVal val="#ppt_h"/>
                                          </p:val>
                                        </p:tav>
                                      </p:tavLst>
                                    </p:anim>
                                    <p:animEffect transition="in" filter="fade">
                                      <p:cBhvr>
                                        <p:cTn id="61" dur="1000"/>
                                        <p:tgtEl>
                                          <p:spTgt spid="13"/>
                                        </p:tgtEl>
                                      </p:cBhvr>
                                    </p:animEffect>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anim calcmode="lin" valueType="num">
                                      <p:cBhvr>
                                        <p:cTn id="65" dur="500" fill="hold"/>
                                        <p:tgtEl>
                                          <p:spTgt spid="19"/>
                                        </p:tgtEl>
                                        <p:attrNameLst>
                                          <p:attrName>ppt_x</p:attrName>
                                        </p:attrNameLst>
                                      </p:cBhvr>
                                      <p:tavLst>
                                        <p:tav tm="0">
                                          <p:val>
                                            <p:strVal val="#ppt_x"/>
                                          </p:val>
                                        </p:tav>
                                        <p:tav tm="100000">
                                          <p:val>
                                            <p:strVal val="#ppt_x"/>
                                          </p:val>
                                        </p:tav>
                                      </p:tavLst>
                                    </p:anim>
                                    <p:anim calcmode="lin" valueType="num">
                                      <p:cBhvr>
                                        <p:cTn id="66" dur="500" fill="hold"/>
                                        <p:tgtEl>
                                          <p:spTgt spid="19"/>
                                        </p:tgtEl>
                                        <p:attrNameLst>
                                          <p:attrName>ppt_y</p:attrName>
                                        </p:attrNameLst>
                                      </p:cBhvr>
                                      <p:tavLst>
                                        <p:tav tm="0">
                                          <p:val>
                                            <p:strVal val="#ppt_y+.1"/>
                                          </p:val>
                                        </p:tav>
                                        <p:tav tm="100000">
                                          <p:val>
                                            <p:strVal val="#ppt_y"/>
                                          </p:val>
                                        </p:tav>
                                      </p:tavLst>
                                    </p:anim>
                                  </p:childTnLst>
                                </p:cTn>
                              </p:par>
                              <p:par>
                                <p:cTn id="67" presetID="10" presetClass="exit" presetSubtype="0" fill="hold" grpId="1" nodeType="withEffect">
                                  <p:stCondLst>
                                    <p:cond delay="0"/>
                                  </p:stCondLst>
                                  <p:childTnLst>
                                    <p:animEffect transition="out" filter="fade">
                                      <p:cBhvr>
                                        <p:cTn id="68" dur="1000"/>
                                        <p:tgtEl>
                                          <p:spTgt spid="11"/>
                                        </p:tgtEl>
                                      </p:cBhvr>
                                    </p:animEffect>
                                    <p:set>
                                      <p:cBhvr>
                                        <p:cTn id="69" dur="1" fill="hold">
                                          <p:stCondLst>
                                            <p:cond delay="999"/>
                                          </p:stCondLst>
                                        </p:cTn>
                                        <p:tgtEl>
                                          <p:spTgt spid="11"/>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18"/>
                                        </p:tgtEl>
                                      </p:cBhvr>
                                    </p:animEffect>
                                    <p:set>
                                      <p:cBhvr>
                                        <p:cTn id="72" dur="1" fill="hold">
                                          <p:stCondLst>
                                            <p:cond delay="499"/>
                                          </p:stCondLst>
                                        </p:cTn>
                                        <p:tgtEl>
                                          <p:spTgt spid="18"/>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50" presetClass="entr" presetSubtype="0" decel="100000"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1000" fill="hold"/>
                                        <p:tgtEl>
                                          <p:spTgt spid="15"/>
                                        </p:tgtEl>
                                        <p:attrNameLst>
                                          <p:attrName>ppt_w</p:attrName>
                                        </p:attrNameLst>
                                      </p:cBhvr>
                                      <p:tavLst>
                                        <p:tav tm="0">
                                          <p:val>
                                            <p:strVal val="#ppt_w+.3"/>
                                          </p:val>
                                        </p:tav>
                                        <p:tav tm="100000">
                                          <p:val>
                                            <p:strVal val="#ppt_w"/>
                                          </p:val>
                                        </p:tav>
                                      </p:tavLst>
                                    </p:anim>
                                    <p:anim calcmode="lin" valueType="num">
                                      <p:cBhvr>
                                        <p:cTn id="78" dur="1000" fill="hold"/>
                                        <p:tgtEl>
                                          <p:spTgt spid="15"/>
                                        </p:tgtEl>
                                        <p:attrNameLst>
                                          <p:attrName>ppt_h</p:attrName>
                                        </p:attrNameLst>
                                      </p:cBhvr>
                                      <p:tavLst>
                                        <p:tav tm="0">
                                          <p:val>
                                            <p:strVal val="#ppt_h"/>
                                          </p:val>
                                        </p:tav>
                                        <p:tav tm="100000">
                                          <p:val>
                                            <p:strVal val="#ppt_h"/>
                                          </p:val>
                                        </p:tav>
                                      </p:tavLst>
                                    </p:anim>
                                    <p:animEffect transition="in" filter="fade">
                                      <p:cBhvr>
                                        <p:cTn id="79" dur="1000"/>
                                        <p:tgtEl>
                                          <p:spTgt spid="15"/>
                                        </p:tgtEl>
                                      </p:cBhvr>
                                    </p:animEffect>
                                  </p:childTnLst>
                                </p:cTn>
                              </p:par>
                              <p:par>
                                <p:cTn id="80" presetID="42" presetClass="entr" presetSubtype="0" fill="hold" grpId="0" nodeType="with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500"/>
                                        <p:tgtEl>
                                          <p:spTgt spid="20"/>
                                        </p:tgtEl>
                                      </p:cBhvr>
                                    </p:animEffect>
                                    <p:anim calcmode="lin" valueType="num">
                                      <p:cBhvr>
                                        <p:cTn id="83" dur="500" fill="hold"/>
                                        <p:tgtEl>
                                          <p:spTgt spid="20"/>
                                        </p:tgtEl>
                                        <p:attrNameLst>
                                          <p:attrName>ppt_x</p:attrName>
                                        </p:attrNameLst>
                                      </p:cBhvr>
                                      <p:tavLst>
                                        <p:tav tm="0">
                                          <p:val>
                                            <p:strVal val="#ppt_x"/>
                                          </p:val>
                                        </p:tav>
                                        <p:tav tm="100000">
                                          <p:val>
                                            <p:strVal val="#ppt_x"/>
                                          </p:val>
                                        </p:tav>
                                      </p:tavLst>
                                    </p:anim>
                                    <p:anim calcmode="lin" valueType="num">
                                      <p:cBhvr>
                                        <p:cTn id="84" dur="500" fill="hold"/>
                                        <p:tgtEl>
                                          <p:spTgt spid="20"/>
                                        </p:tgtEl>
                                        <p:attrNameLst>
                                          <p:attrName>ppt_y</p:attrName>
                                        </p:attrNameLst>
                                      </p:cBhvr>
                                      <p:tavLst>
                                        <p:tav tm="0">
                                          <p:val>
                                            <p:strVal val="#ppt_y+.1"/>
                                          </p:val>
                                        </p:tav>
                                        <p:tav tm="100000">
                                          <p:val>
                                            <p:strVal val="#ppt_y"/>
                                          </p:val>
                                        </p:tav>
                                      </p:tavLst>
                                    </p:anim>
                                  </p:childTnLst>
                                </p:cTn>
                              </p:par>
                              <p:par>
                                <p:cTn id="85" presetID="10" presetClass="exit" presetSubtype="0" fill="hold" grpId="1" nodeType="withEffect">
                                  <p:stCondLst>
                                    <p:cond delay="0"/>
                                  </p:stCondLst>
                                  <p:childTnLst>
                                    <p:animEffect transition="out" filter="fade">
                                      <p:cBhvr>
                                        <p:cTn id="86" dur="500"/>
                                        <p:tgtEl>
                                          <p:spTgt spid="13"/>
                                        </p:tgtEl>
                                      </p:cBhvr>
                                    </p:animEffect>
                                    <p:set>
                                      <p:cBhvr>
                                        <p:cTn id="87" dur="1" fill="hold">
                                          <p:stCondLst>
                                            <p:cond delay="499"/>
                                          </p:stCondLst>
                                        </p:cTn>
                                        <p:tgtEl>
                                          <p:spTgt spid="13"/>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19"/>
                                        </p:tgtEl>
                                      </p:cBhvr>
                                    </p:animEffect>
                                    <p:set>
                                      <p:cBhvr>
                                        <p:cTn id="90" dur="1" fill="hold">
                                          <p:stCondLst>
                                            <p:cond delay="499"/>
                                          </p:stCondLst>
                                        </p:cTn>
                                        <p:tgtEl>
                                          <p:spTgt spid="19"/>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50" presetClass="entr" presetSubtype="0" decel="100000" fill="hold" grpId="0" nodeType="clickEffect">
                                  <p:stCondLst>
                                    <p:cond delay="0"/>
                                  </p:stCondLst>
                                  <p:childTnLst>
                                    <p:set>
                                      <p:cBhvr>
                                        <p:cTn id="94" dur="1" fill="hold">
                                          <p:stCondLst>
                                            <p:cond delay="0"/>
                                          </p:stCondLst>
                                        </p:cTn>
                                        <p:tgtEl>
                                          <p:spTgt spid="21"/>
                                        </p:tgtEl>
                                        <p:attrNameLst>
                                          <p:attrName>style.visibility</p:attrName>
                                        </p:attrNameLst>
                                      </p:cBhvr>
                                      <p:to>
                                        <p:strVal val="visible"/>
                                      </p:to>
                                    </p:set>
                                    <p:anim calcmode="lin" valueType="num">
                                      <p:cBhvr>
                                        <p:cTn id="95" dur="1000" fill="hold"/>
                                        <p:tgtEl>
                                          <p:spTgt spid="21"/>
                                        </p:tgtEl>
                                        <p:attrNameLst>
                                          <p:attrName>ppt_w</p:attrName>
                                        </p:attrNameLst>
                                      </p:cBhvr>
                                      <p:tavLst>
                                        <p:tav tm="0">
                                          <p:val>
                                            <p:strVal val="#ppt_w+.3"/>
                                          </p:val>
                                        </p:tav>
                                        <p:tav tm="100000">
                                          <p:val>
                                            <p:strVal val="#ppt_w"/>
                                          </p:val>
                                        </p:tav>
                                      </p:tavLst>
                                    </p:anim>
                                    <p:anim calcmode="lin" valueType="num">
                                      <p:cBhvr>
                                        <p:cTn id="96" dur="1000" fill="hold"/>
                                        <p:tgtEl>
                                          <p:spTgt spid="21"/>
                                        </p:tgtEl>
                                        <p:attrNameLst>
                                          <p:attrName>ppt_h</p:attrName>
                                        </p:attrNameLst>
                                      </p:cBhvr>
                                      <p:tavLst>
                                        <p:tav tm="0">
                                          <p:val>
                                            <p:strVal val="#ppt_h"/>
                                          </p:val>
                                        </p:tav>
                                        <p:tav tm="100000">
                                          <p:val>
                                            <p:strVal val="#ppt_h"/>
                                          </p:val>
                                        </p:tav>
                                      </p:tavLst>
                                    </p:anim>
                                    <p:animEffect transition="in" filter="fade">
                                      <p:cBhvr>
                                        <p:cTn id="97" dur="1000"/>
                                        <p:tgtEl>
                                          <p:spTgt spid="21"/>
                                        </p:tgtEl>
                                      </p:cBhvr>
                                    </p:animEffect>
                                  </p:childTnLst>
                                </p:cTn>
                              </p:par>
                              <p:par>
                                <p:cTn id="98" presetID="42" presetClass="entr" presetSubtype="0" fill="hold" grpId="0" nodeType="with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fade">
                                      <p:cBhvr>
                                        <p:cTn id="100" dur="500"/>
                                        <p:tgtEl>
                                          <p:spTgt spid="27"/>
                                        </p:tgtEl>
                                      </p:cBhvr>
                                    </p:animEffect>
                                    <p:anim calcmode="lin" valueType="num">
                                      <p:cBhvr>
                                        <p:cTn id="101" dur="500" fill="hold"/>
                                        <p:tgtEl>
                                          <p:spTgt spid="27"/>
                                        </p:tgtEl>
                                        <p:attrNameLst>
                                          <p:attrName>ppt_x</p:attrName>
                                        </p:attrNameLst>
                                      </p:cBhvr>
                                      <p:tavLst>
                                        <p:tav tm="0">
                                          <p:val>
                                            <p:strVal val="#ppt_x"/>
                                          </p:val>
                                        </p:tav>
                                        <p:tav tm="100000">
                                          <p:val>
                                            <p:strVal val="#ppt_x"/>
                                          </p:val>
                                        </p:tav>
                                      </p:tavLst>
                                    </p:anim>
                                    <p:anim calcmode="lin" valueType="num">
                                      <p:cBhvr>
                                        <p:cTn id="102" dur="500" fill="hold"/>
                                        <p:tgtEl>
                                          <p:spTgt spid="27"/>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22"/>
                                        </p:tgtEl>
                                        <p:attrNameLst>
                                          <p:attrName>style.visibility</p:attrName>
                                        </p:attrNameLst>
                                      </p:cBhvr>
                                      <p:to>
                                        <p:strVal val="visible"/>
                                      </p:to>
                                    </p:set>
                                    <p:animEffect transition="in" filter="fade">
                                      <p:cBhvr>
                                        <p:cTn id="105" dur="500"/>
                                        <p:tgtEl>
                                          <p:spTgt spid="22"/>
                                        </p:tgtEl>
                                      </p:cBhvr>
                                    </p:animEffect>
                                    <p:anim calcmode="lin" valueType="num">
                                      <p:cBhvr>
                                        <p:cTn id="106" dur="500" fill="hold"/>
                                        <p:tgtEl>
                                          <p:spTgt spid="22"/>
                                        </p:tgtEl>
                                        <p:attrNameLst>
                                          <p:attrName>ppt_x</p:attrName>
                                        </p:attrNameLst>
                                      </p:cBhvr>
                                      <p:tavLst>
                                        <p:tav tm="0">
                                          <p:val>
                                            <p:strVal val="#ppt_x"/>
                                          </p:val>
                                        </p:tav>
                                        <p:tav tm="100000">
                                          <p:val>
                                            <p:strVal val="#ppt_x"/>
                                          </p:val>
                                        </p:tav>
                                      </p:tavLst>
                                    </p:anim>
                                    <p:anim calcmode="lin" valueType="num">
                                      <p:cBhvr>
                                        <p:cTn id="107" dur="500" fill="hold"/>
                                        <p:tgtEl>
                                          <p:spTgt spid="22"/>
                                        </p:tgtEl>
                                        <p:attrNameLst>
                                          <p:attrName>ppt_y</p:attrName>
                                        </p:attrNameLst>
                                      </p:cBhvr>
                                      <p:tavLst>
                                        <p:tav tm="0">
                                          <p:val>
                                            <p:strVal val="#ppt_y+.1"/>
                                          </p:val>
                                        </p:tav>
                                        <p:tav tm="100000">
                                          <p:val>
                                            <p:strVal val="#ppt_y"/>
                                          </p:val>
                                        </p:tav>
                                      </p:tavLst>
                                    </p:anim>
                                  </p:childTnLst>
                                </p:cTn>
                              </p:par>
                              <p:par>
                                <p:cTn id="108" presetID="10" presetClass="exit" presetSubtype="0" fill="hold" grpId="1" nodeType="withEffect">
                                  <p:stCondLst>
                                    <p:cond delay="0"/>
                                  </p:stCondLst>
                                  <p:childTnLst>
                                    <p:animEffect transition="out" filter="fade">
                                      <p:cBhvr>
                                        <p:cTn id="109" dur="500"/>
                                        <p:tgtEl>
                                          <p:spTgt spid="15"/>
                                        </p:tgtEl>
                                      </p:cBhvr>
                                    </p:animEffect>
                                    <p:set>
                                      <p:cBhvr>
                                        <p:cTn id="110" dur="1" fill="hold">
                                          <p:stCondLst>
                                            <p:cond delay="499"/>
                                          </p:stCondLst>
                                        </p:cTn>
                                        <p:tgtEl>
                                          <p:spTgt spid="15"/>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500"/>
                                        <p:tgtEl>
                                          <p:spTgt spid="20"/>
                                        </p:tgtEl>
                                      </p:cBhvr>
                                    </p:animEffect>
                                    <p:set>
                                      <p:cBhvr>
                                        <p:cTn id="113" dur="1" fill="hold">
                                          <p:stCondLst>
                                            <p:cond delay="499"/>
                                          </p:stCondLst>
                                        </p:cTn>
                                        <p:tgtEl>
                                          <p:spTgt spid="20"/>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50" presetClass="entr" presetSubtype="0" decel="100000" fill="hold" grpId="0" nodeType="clickEffect">
                                  <p:stCondLst>
                                    <p:cond delay="0"/>
                                  </p:stCondLst>
                                  <p:childTnLst>
                                    <p:set>
                                      <p:cBhvr>
                                        <p:cTn id="117" dur="1" fill="hold">
                                          <p:stCondLst>
                                            <p:cond delay="0"/>
                                          </p:stCondLst>
                                        </p:cTn>
                                        <p:tgtEl>
                                          <p:spTgt spid="25"/>
                                        </p:tgtEl>
                                        <p:attrNameLst>
                                          <p:attrName>style.visibility</p:attrName>
                                        </p:attrNameLst>
                                      </p:cBhvr>
                                      <p:to>
                                        <p:strVal val="visible"/>
                                      </p:to>
                                    </p:set>
                                    <p:anim calcmode="lin" valueType="num">
                                      <p:cBhvr>
                                        <p:cTn id="118" dur="1000" fill="hold"/>
                                        <p:tgtEl>
                                          <p:spTgt spid="25"/>
                                        </p:tgtEl>
                                        <p:attrNameLst>
                                          <p:attrName>ppt_w</p:attrName>
                                        </p:attrNameLst>
                                      </p:cBhvr>
                                      <p:tavLst>
                                        <p:tav tm="0">
                                          <p:val>
                                            <p:strVal val="#ppt_w+.3"/>
                                          </p:val>
                                        </p:tav>
                                        <p:tav tm="100000">
                                          <p:val>
                                            <p:strVal val="#ppt_w"/>
                                          </p:val>
                                        </p:tav>
                                      </p:tavLst>
                                    </p:anim>
                                    <p:anim calcmode="lin" valueType="num">
                                      <p:cBhvr>
                                        <p:cTn id="119" dur="1000" fill="hold"/>
                                        <p:tgtEl>
                                          <p:spTgt spid="25"/>
                                        </p:tgtEl>
                                        <p:attrNameLst>
                                          <p:attrName>ppt_h</p:attrName>
                                        </p:attrNameLst>
                                      </p:cBhvr>
                                      <p:tavLst>
                                        <p:tav tm="0">
                                          <p:val>
                                            <p:strVal val="#ppt_h"/>
                                          </p:val>
                                        </p:tav>
                                        <p:tav tm="100000">
                                          <p:val>
                                            <p:strVal val="#ppt_h"/>
                                          </p:val>
                                        </p:tav>
                                      </p:tavLst>
                                    </p:anim>
                                    <p:animEffect transition="in" filter="fade">
                                      <p:cBhvr>
                                        <p:cTn id="120" dur="1000"/>
                                        <p:tgtEl>
                                          <p:spTgt spid="25"/>
                                        </p:tgtEl>
                                      </p:cBhvr>
                                    </p:animEffect>
                                  </p:childTnLst>
                                </p:cTn>
                              </p:par>
                              <p:par>
                                <p:cTn id="121" presetID="2" presetClass="entr" presetSubtype="4" fill="hold" grpId="0" nodeType="withEffect">
                                  <p:stCondLst>
                                    <p:cond delay="0"/>
                                  </p:stCondLst>
                                  <p:childTnLst>
                                    <p:set>
                                      <p:cBhvr>
                                        <p:cTn id="122" dur="1" fill="hold">
                                          <p:stCondLst>
                                            <p:cond delay="0"/>
                                          </p:stCondLst>
                                        </p:cTn>
                                        <p:tgtEl>
                                          <p:spTgt spid="23"/>
                                        </p:tgtEl>
                                        <p:attrNameLst>
                                          <p:attrName>style.visibility</p:attrName>
                                        </p:attrNameLst>
                                      </p:cBhvr>
                                      <p:to>
                                        <p:strVal val="visible"/>
                                      </p:to>
                                    </p:set>
                                    <p:anim calcmode="lin" valueType="num">
                                      <p:cBhvr additive="base">
                                        <p:cTn id="123" dur="500" fill="hold"/>
                                        <p:tgtEl>
                                          <p:spTgt spid="23"/>
                                        </p:tgtEl>
                                        <p:attrNameLst>
                                          <p:attrName>ppt_x</p:attrName>
                                        </p:attrNameLst>
                                      </p:cBhvr>
                                      <p:tavLst>
                                        <p:tav tm="0">
                                          <p:val>
                                            <p:strVal val="#ppt_x"/>
                                          </p:val>
                                        </p:tav>
                                        <p:tav tm="100000">
                                          <p:val>
                                            <p:strVal val="#ppt_x"/>
                                          </p:val>
                                        </p:tav>
                                      </p:tavLst>
                                    </p:anim>
                                    <p:anim calcmode="lin" valueType="num">
                                      <p:cBhvr additive="base">
                                        <p:cTn id="124" dur="500" fill="hold"/>
                                        <p:tgtEl>
                                          <p:spTgt spid="23"/>
                                        </p:tgtEl>
                                        <p:attrNameLst>
                                          <p:attrName>ppt_y</p:attrName>
                                        </p:attrNameLst>
                                      </p:cBhvr>
                                      <p:tavLst>
                                        <p:tav tm="0">
                                          <p:val>
                                            <p:strVal val="1+#ppt_h/2"/>
                                          </p:val>
                                        </p:tav>
                                        <p:tav tm="100000">
                                          <p:val>
                                            <p:strVal val="#ppt_y"/>
                                          </p:val>
                                        </p:tav>
                                      </p:tavLst>
                                    </p:anim>
                                  </p:childTnLst>
                                </p:cTn>
                              </p:par>
                              <p:par>
                                <p:cTn id="125" presetID="10" presetClass="exit" presetSubtype="0" fill="hold" grpId="1" nodeType="withEffect">
                                  <p:stCondLst>
                                    <p:cond delay="0"/>
                                  </p:stCondLst>
                                  <p:childTnLst>
                                    <p:animEffect transition="out" filter="fade">
                                      <p:cBhvr>
                                        <p:cTn id="126" dur="500"/>
                                        <p:tgtEl>
                                          <p:spTgt spid="22"/>
                                        </p:tgtEl>
                                      </p:cBhvr>
                                    </p:animEffect>
                                    <p:set>
                                      <p:cBhvr>
                                        <p:cTn id="127" dur="1" fill="hold">
                                          <p:stCondLst>
                                            <p:cond delay="499"/>
                                          </p:stCondLst>
                                        </p:cTn>
                                        <p:tgtEl>
                                          <p:spTgt spid="22"/>
                                        </p:tgtEl>
                                        <p:attrNameLst>
                                          <p:attrName>style.visibility</p:attrName>
                                        </p:attrNameLst>
                                      </p:cBhvr>
                                      <p:to>
                                        <p:strVal val="hidden"/>
                                      </p:to>
                                    </p:set>
                                  </p:childTnLst>
                                </p:cTn>
                              </p:par>
                              <p:par>
                                <p:cTn id="128" presetID="10" presetClass="exit" presetSubtype="0" fill="hold" grpId="1" nodeType="withEffect">
                                  <p:stCondLst>
                                    <p:cond delay="0"/>
                                  </p:stCondLst>
                                  <p:childTnLst>
                                    <p:animEffect transition="out" filter="fade">
                                      <p:cBhvr>
                                        <p:cTn id="129" dur="500"/>
                                        <p:tgtEl>
                                          <p:spTgt spid="27"/>
                                        </p:tgtEl>
                                      </p:cBhvr>
                                    </p:animEffect>
                                    <p:set>
                                      <p:cBhvr>
                                        <p:cTn id="130" dur="1" fill="hold">
                                          <p:stCondLst>
                                            <p:cond delay="499"/>
                                          </p:stCondLst>
                                        </p:cTn>
                                        <p:tgtEl>
                                          <p:spTgt spid="27"/>
                                        </p:tgtEl>
                                        <p:attrNameLst>
                                          <p:attrName>style.visibility</p:attrName>
                                        </p:attrNameLst>
                                      </p:cBhvr>
                                      <p:to>
                                        <p:strVal val="hidden"/>
                                      </p:to>
                                    </p:set>
                                  </p:childTnLst>
                                </p:cTn>
                              </p:par>
                              <p:par>
                                <p:cTn id="131" presetID="10" presetClass="exit" presetSubtype="0" fill="hold" grpId="1" nodeType="withEffect">
                                  <p:stCondLst>
                                    <p:cond delay="0"/>
                                  </p:stCondLst>
                                  <p:childTnLst>
                                    <p:animEffect transition="out" filter="fade">
                                      <p:cBhvr>
                                        <p:cTn id="132" dur="500"/>
                                        <p:tgtEl>
                                          <p:spTgt spid="21"/>
                                        </p:tgtEl>
                                      </p:cBhvr>
                                    </p:animEffect>
                                    <p:set>
                                      <p:cBhvr>
                                        <p:cTn id="133" dur="1" fill="hold">
                                          <p:stCondLst>
                                            <p:cond delay="499"/>
                                          </p:stCondLst>
                                        </p:cTn>
                                        <p:tgtEl>
                                          <p:spTgt spid="21"/>
                                        </p:tgtEl>
                                        <p:attrNameLst>
                                          <p:attrName>style.visibility</p:attrName>
                                        </p:attrNameLst>
                                      </p:cBhvr>
                                      <p:to>
                                        <p:strVal val="hidden"/>
                                      </p:to>
                                    </p:se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28"/>
                                        </p:tgtEl>
                                        <p:attrNameLst>
                                          <p:attrName>style.visibility</p:attrName>
                                        </p:attrNameLst>
                                      </p:cBhvr>
                                      <p:to>
                                        <p:strVal val="visible"/>
                                      </p:to>
                                    </p:set>
                                    <p:animEffect transition="in" filter="fade">
                                      <p:cBhvr>
                                        <p:cTn id="13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11" grpId="0" animBg="1"/>
      <p:bldP spid="11" grpId="1" animBg="1"/>
      <p:bldP spid="13" grpId="0" animBg="1"/>
      <p:bldP spid="13" grpId="1" animBg="1"/>
      <p:bldP spid="15" grpId="0" animBg="1"/>
      <p:bldP spid="15" grpId="1" animBg="1"/>
      <p:bldP spid="3" grpId="0" animBg="1"/>
      <p:bldP spid="3"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5" grpId="0" animBg="1"/>
      <p:bldP spid="27" grpId="0" animBg="1"/>
      <p:bldP spid="27" grpId="1" animBg="1"/>
      <p:bldP spid="28"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9463" y="414338"/>
            <a:ext cx="2505075" cy="6029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4338" name="內容版面配置區 2"/>
          <p:cNvSpPr>
            <a:spLocks noGrp="1"/>
          </p:cNvSpPr>
          <p:nvPr>
            <p:ph idx="1"/>
          </p:nvPr>
        </p:nvSpPr>
        <p:spPr>
          <a:xfrm>
            <a:off x="457200" y="1556792"/>
            <a:ext cx="8229600" cy="4525963"/>
          </a:xfrm>
        </p:spPr>
        <p:txBody>
          <a:bodyPr/>
          <a:lstStyle/>
          <a:p>
            <a:pPr lvl="1" fontAlgn="auto">
              <a:spcAft>
                <a:spcPts val="0"/>
              </a:spcAft>
              <a:defRPr/>
            </a:pPr>
            <a:r>
              <a:rPr lang="zh-TW" altLang="en-US" sz="3200" dirty="0">
                <a:latin typeface="標楷體" panose="03000509000000000000" pitchFamily="65" charset="-120"/>
                <a:ea typeface="標楷體" panose="03000509000000000000" pitchFamily="65" charset="-120"/>
              </a:rPr>
              <a:t>紙張材質為感熱紙，兩年內會消失</a:t>
            </a:r>
            <a:endParaRPr lang="en-US" altLang="zh-TW" sz="3200" dirty="0">
              <a:latin typeface="標楷體" panose="03000509000000000000" pitchFamily="65" charset="-120"/>
              <a:ea typeface="標楷體" panose="03000509000000000000" pitchFamily="65" charset="-120"/>
            </a:endParaRPr>
          </a:p>
          <a:p>
            <a:pPr lvl="1" fontAlgn="auto">
              <a:spcAft>
                <a:spcPts val="0"/>
              </a:spcAft>
              <a:defRPr/>
            </a:pPr>
            <a:r>
              <a:rPr lang="zh-TW" altLang="en-US" sz="3200" dirty="0">
                <a:latin typeface="標楷體" panose="03000509000000000000" pitchFamily="65" charset="-120"/>
                <a:ea typeface="標楷體" panose="03000509000000000000" pitchFamily="65" charset="-120"/>
              </a:rPr>
              <a:t>務必先行影印影本 </a:t>
            </a:r>
            <a:endParaRPr lang="en-US" altLang="zh-TW" sz="3200" dirty="0">
              <a:latin typeface="標楷體" panose="03000509000000000000" pitchFamily="65" charset="-120"/>
              <a:ea typeface="標楷體" panose="03000509000000000000" pitchFamily="65" charset="-120"/>
            </a:endParaRPr>
          </a:p>
          <a:p>
            <a:pPr lvl="1" fontAlgn="auto">
              <a:spcAft>
                <a:spcPts val="0"/>
              </a:spcAft>
              <a:defRPr/>
            </a:pPr>
            <a:r>
              <a:rPr lang="zh-TW" altLang="en-US" sz="3200" dirty="0">
                <a:latin typeface="標楷體" panose="03000509000000000000" pitchFamily="65" charset="-120"/>
                <a:ea typeface="標楷體" panose="03000509000000000000" pitchFamily="65" charset="-120"/>
              </a:rPr>
              <a:t>或以原子筆寫上字軌</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發票號碼</a:t>
            </a:r>
            <a:r>
              <a:rPr lang="en-US" altLang="zh-TW" sz="3200" dirty="0">
                <a:latin typeface="標楷體" panose="03000509000000000000" pitchFamily="65" charset="-120"/>
                <a:ea typeface="標楷體" panose="03000509000000000000" pitchFamily="65" charset="-120"/>
              </a:rPr>
              <a:t>)</a:t>
            </a:r>
          </a:p>
          <a:p>
            <a:endParaRPr lang="en-US" altLang="zh-TW" sz="3600" dirty="0">
              <a:latin typeface="標楷體" panose="03000509000000000000" pitchFamily="65" charset="-120"/>
              <a:ea typeface="標楷體" panose="03000509000000000000" pitchFamily="65" charset="-120"/>
            </a:endParaRPr>
          </a:p>
        </p:txBody>
      </p:sp>
      <p:sp>
        <p:nvSpPr>
          <p:cNvPr id="14342" name="投影片編號版面配置區 2"/>
          <p:cNvSpPr>
            <a:spLocks noGrp="1"/>
          </p:cNvSpPr>
          <p:nvPr>
            <p:ph type="sldNum" sz="quarter" idx="12"/>
          </p:nvPr>
        </p:nvSpPr>
        <p:spPr>
          <a:ln>
            <a:miter lim="800000"/>
            <a:headEnd/>
            <a:tailEnd/>
          </a:ln>
          <a:extLst/>
        </p:spPr>
        <p:txBody>
          <a:bodyPr vert="horz" wrap="square" numCol="1" rtlCol="0" anchor="ctr" anchorCtr="0" compatLnSpc="1">
            <a:prstTxWarp prst="textNoShape">
              <a:avLst/>
            </a:prstTxWarp>
          </a:bodyPr>
          <a:lstStyle/>
          <a:p>
            <a:fld id="{B598FEEE-DC04-45CD-ABA2-B14D0386C94D}" type="slidenum">
              <a:rPr lang="en-US" altLang="zh-TW">
                <a:ea typeface="微軟正黑體" pitchFamily="34" charset="-120"/>
              </a:rPr>
              <a:pPr/>
              <a:t>30</a:t>
            </a:fld>
            <a:endParaRPr lang="en-US" altLang="zh-TW" dirty="0">
              <a:ea typeface="微軟正黑體" pitchFamily="34" charset="-120"/>
            </a:endParaRPr>
          </a:p>
        </p:txBody>
      </p:sp>
      <p:sp>
        <p:nvSpPr>
          <p:cNvPr id="17" name="矩形 16"/>
          <p:cNvSpPr/>
          <p:nvPr/>
        </p:nvSpPr>
        <p:spPr>
          <a:xfrm>
            <a:off x="4369742" y="2420168"/>
            <a:ext cx="1354783" cy="36076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19" name="矩形 18"/>
          <p:cNvSpPr/>
          <p:nvPr/>
        </p:nvSpPr>
        <p:spPr>
          <a:xfrm>
            <a:off x="3319462" y="4437112"/>
            <a:ext cx="2505075" cy="504776"/>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21" name="矩形圖說文字 20"/>
          <p:cNvSpPr/>
          <p:nvPr/>
        </p:nvSpPr>
        <p:spPr>
          <a:xfrm>
            <a:off x="5024438" y="1666925"/>
            <a:ext cx="3724275" cy="576262"/>
          </a:xfrm>
          <a:prstGeom prst="wedgeRectCallout">
            <a:avLst>
              <a:gd name="adj1" fmla="val -50462"/>
              <a:gd name="adj2" fmla="val 71258"/>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r>
              <a:rPr lang="zh-TW" altLang="en-US" sz="2800" dirty="0">
                <a:solidFill>
                  <a:schemeClr val="bg1"/>
                </a:solidFill>
                <a:latin typeface="標楷體" panose="03000509000000000000" pitchFamily="65" charset="-120"/>
                <a:ea typeface="標楷體" panose="03000509000000000000" pitchFamily="65" charset="-120"/>
              </a:rPr>
              <a:t>統一編號：</a:t>
            </a:r>
            <a:r>
              <a:rPr lang="en-US" altLang="zh-TW" sz="2800" dirty="0">
                <a:solidFill>
                  <a:schemeClr val="bg1"/>
                </a:solidFill>
                <a:latin typeface="標楷體" panose="03000509000000000000" pitchFamily="65" charset="-120"/>
                <a:ea typeface="標楷體" panose="03000509000000000000" pitchFamily="65" charset="-120"/>
              </a:rPr>
              <a:t>56503102</a:t>
            </a:r>
            <a:endParaRPr lang="zh-TW" altLang="en-US" sz="2800" dirty="0">
              <a:solidFill>
                <a:schemeClr val="bg1"/>
              </a:solidFill>
              <a:latin typeface="標楷體" panose="03000509000000000000" pitchFamily="65" charset="-120"/>
              <a:ea typeface="標楷體" panose="03000509000000000000" pitchFamily="65" charset="-120"/>
            </a:endParaRPr>
          </a:p>
        </p:txBody>
      </p:sp>
      <p:sp>
        <p:nvSpPr>
          <p:cNvPr id="22" name="矩形圖說文字 21"/>
          <p:cNvSpPr/>
          <p:nvPr/>
        </p:nvSpPr>
        <p:spPr>
          <a:xfrm>
            <a:off x="4571999" y="5157192"/>
            <a:ext cx="3887787" cy="576262"/>
          </a:xfrm>
          <a:prstGeom prst="wedgeRectCallout">
            <a:avLst>
              <a:gd name="adj1" fmla="val -50441"/>
              <a:gd name="adj2" fmla="val -70059"/>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r>
              <a:rPr lang="zh-TW" altLang="en-US" sz="2800" dirty="0">
                <a:solidFill>
                  <a:schemeClr val="bg1"/>
                </a:solidFill>
                <a:latin typeface="標楷體" panose="03000509000000000000" pitchFamily="65" charset="-120"/>
                <a:ea typeface="標楷體" panose="03000509000000000000" pitchFamily="65" charset="-120"/>
              </a:rPr>
              <a:t>詳細品名、數量與單價</a:t>
            </a:r>
          </a:p>
        </p:txBody>
      </p:sp>
      <p:sp>
        <p:nvSpPr>
          <p:cNvPr id="23" name="文字方塊 22"/>
          <p:cNvSpPr txBox="1">
            <a:spLocks noChangeArrowheads="1"/>
          </p:cNvSpPr>
          <p:nvPr/>
        </p:nvSpPr>
        <p:spPr bwMode="auto">
          <a:xfrm>
            <a:off x="459978" y="3163183"/>
            <a:ext cx="8064500" cy="1261884"/>
          </a:xfrm>
          <a:prstGeom prst="rect">
            <a:avLst/>
          </a:prstGeom>
          <a:solidFill>
            <a:srgbClr val="99CCFF"/>
          </a:solidFill>
          <a:ln w="38100">
            <a:solidFill>
              <a:schemeClr val="tx1"/>
            </a:solidFill>
            <a:miter lim="800000"/>
            <a:headEnd/>
            <a:tailEnd/>
          </a:ln>
        </p:spPr>
        <p:txBody>
          <a:bodyPr wrap="square">
            <a:spAutoFit/>
          </a:bodyPr>
          <a:lstStyle>
            <a:lvl1pPr eaLnBrk="0" hangingPunct="0">
              <a:defRPr kumimoji="1" sz="800">
                <a:solidFill>
                  <a:schemeClr val="tx1"/>
                </a:solidFill>
                <a:latin typeface="Arial" panose="020B0604020202020204" pitchFamily="34" charset="0"/>
                <a:ea typeface="標楷體" panose="03000509000000000000" pitchFamily="65" charset="-120"/>
              </a:defRPr>
            </a:lvl1pPr>
            <a:lvl2pPr marL="742950" indent="-285750" eaLnBrk="0" hangingPunct="0">
              <a:defRPr kumimoji="1" sz="800">
                <a:solidFill>
                  <a:schemeClr val="tx1"/>
                </a:solidFill>
                <a:latin typeface="Arial" panose="020B0604020202020204" pitchFamily="34" charset="0"/>
                <a:ea typeface="標楷體" panose="03000509000000000000" pitchFamily="65" charset="-120"/>
              </a:defRPr>
            </a:lvl2pPr>
            <a:lvl3pPr marL="1143000" indent="-228600" eaLnBrk="0" hangingPunct="0">
              <a:defRPr kumimoji="1" sz="800">
                <a:solidFill>
                  <a:schemeClr val="tx1"/>
                </a:solidFill>
                <a:latin typeface="Arial" panose="020B0604020202020204" pitchFamily="34" charset="0"/>
                <a:ea typeface="標楷體" panose="03000509000000000000" pitchFamily="65" charset="-120"/>
              </a:defRPr>
            </a:lvl3pPr>
            <a:lvl4pPr marL="1600200" indent="-228600" eaLnBrk="0" hangingPunct="0">
              <a:defRPr kumimoji="1" sz="800">
                <a:solidFill>
                  <a:schemeClr val="tx1"/>
                </a:solidFill>
                <a:latin typeface="Arial" panose="020B0604020202020204" pitchFamily="34" charset="0"/>
                <a:ea typeface="標楷體" panose="03000509000000000000" pitchFamily="65" charset="-120"/>
              </a:defRPr>
            </a:lvl4pPr>
            <a:lvl5pPr marL="2057400" indent="-228600" eaLnBrk="0" hangingPunct="0">
              <a:defRPr kumimoji="1" sz="8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9pPr>
          </a:lstStyle>
          <a:p>
            <a:pPr eaLnBrk="1" hangingPunct="1"/>
            <a:r>
              <a:rPr lang="zh-TW" altLang="en-US" sz="2800" dirty="0">
                <a:latin typeface="標楷體" panose="03000509000000000000" pitchFamily="65" charset="-120"/>
              </a:rPr>
              <a:t>發票品項為代碼時：</a:t>
            </a:r>
            <a:endParaRPr lang="en-US" altLang="zh-TW" sz="2800" dirty="0">
              <a:latin typeface="標楷體" panose="03000509000000000000" pitchFamily="65" charset="-120"/>
            </a:endParaRPr>
          </a:p>
          <a:p>
            <a:pPr eaLnBrk="1" hangingPunct="1"/>
            <a:r>
              <a:rPr lang="zh-TW" altLang="en-US" sz="2400" dirty="0">
                <a:latin typeface="標楷體" panose="03000509000000000000" pitchFamily="65" charset="-120"/>
              </a:rPr>
              <a:t>經手人詳註說明或請廠商另行提供貨品中文名稱之銷貨明細表並由經手人簽名證明。</a:t>
            </a:r>
            <a:r>
              <a:rPr lang="en-US" altLang="zh-TW" sz="2000" dirty="0">
                <a:solidFill>
                  <a:srgbClr val="FF0000"/>
                </a:solidFill>
                <a:latin typeface="標楷體" panose="03000509000000000000" pitchFamily="65" charset="-120"/>
              </a:rPr>
              <a:t>(</a:t>
            </a:r>
            <a:r>
              <a:rPr lang="zh-TW" altLang="en-US" sz="2000" dirty="0">
                <a:solidFill>
                  <a:srgbClr val="FF0000"/>
                </a:solidFill>
                <a:latin typeface="標楷體" panose="03000509000000000000" pitchFamily="65" charset="-120"/>
              </a:rPr>
              <a:t>參考政府支出憑證處理要點第五條</a:t>
            </a:r>
            <a:r>
              <a:rPr lang="en-US" altLang="zh-TW" sz="2000" dirty="0">
                <a:solidFill>
                  <a:srgbClr val="FF0000"/>
                </a:solidFill>
                <a:latin typeface="標楷體" panose="03000509000000000000" pitchFamily="65" charset="-120"/>
              </a:rPr>
              <a:t>)</a:t>
            </a:r>
            <a:endParaRPr lang="zh-TW" altLang="en-US" sz="2000" dirty="0">
              <a:latin typeface="標楷體" panose="03000509000000000000" pitchFamily="65" charset="-120"/>
            </a:endParaRPr>
          </a:p>
        </p:txBody>
      </p:sp>
      <p:sp>
        <p:nvSpPr>
          <p:cNvPr id="3" name="文字方塊 2"/>
          <p:cNvSpPr txBox="1">
            <a:spLocks noChangeArrowheads="1"/>
          </p:cNvSpPr>
          <p:nvPr/>
        </p:nvSpPr>
        <p:spPr bwMode="auto">
          <a:xfrm>
            <a:off x="459978" y="2951946"/>
            <a:ext cx="8064500" cy="954107"/>
          </a:xfrm>
          <a:prstGeom prst="rect">
            <a:avLst/>
          </a:prstGeom>
          <a:solidFill>
            <a:srgbClr val="FFFF66"/>
          </a:solidFill>
          <a:ln w="38100">
            <a:solidFill>
              <a:schemeClr val="tx1"/>
            </a:solidFill>
            <a:miter lim="800000"/>
            <a:headEnd/>
            <a:tailEnd/>
          </a:ln>
        </p:spPr>
        <p:txBody>
          <a:bodyPr>
            <a:spAutoFit/>
          </a:bodyPr>
          <a:lstStyle>
            <a:lvl1pPr eaLnBrk="0" hangingPunct="0">
              <a:defRPr kumimoji="1" sz="800">
                <a:solidFill>
                  <a:schemeClr val="tx1"/>
                </a:solidFill>
                <a:latin typeface="Arial" panose="020B0604020202020204" pitchFamily="34" charset="0"/>
                <a:ea typeface="標楷體" panose="03000509000000000000" pitchFamily="65" charset="-120"/>
              </a:defRPr>
            </a:lvl1pPr>
            <a:lvl2pPr marL="742950" indent="-285750" eaLnBrk="0" hangingPunct="0">
              <a:defRPr kumimoji="1" sz="800">
                <a:solidFill>
                  <a:schemeClr val="tx1"/>
                </a:solidFill>
                <a:latin typeface="Arial" panose="020B0604020202020204" pitchFamily="34" charset="0"/>
                <a:ea typeface="標楷體" panose="03000509000000000000" pitchFamily="65" charset="-120"/>
              </a:defRPr>
            </a:lvl2pPr>
            <a:lvl3pPr marL="1143000" indent="-228600" eaLnBrk="0" hangingPunct="0">
              <a:defRPr kumimoji="1" sz="800">
                <a:solidFill>
                  <a:schemeClr val="tx1"/>
                </a:solidFill>
                <a:latin typeface="Arial" panose="020B0604020202020204" pitchFamily="34" charset="0"/>
                <a:ea typeface="標楷體" panose="03000509000000000000" pitchFamily="65" charset="-120"/>
              </a:defRPr>
            </a:lvl3pPr>
            <a:lvl4pPr marL="1600200" indent="-228600" eaLnBrk="0" hangingPunct="0">
              <a:defRPr kumimoji="1" sz="800">
                <a:solidFill>
                  <a:schemeClr val="tx1"/>
                </a:solidFill>
                <a:latin typeface="Arial" panose="020B0604020202020204" pitchFamily="34" charset="0"/>
                <a:ea typeface="標楷體" panose="03000509000000000000" pitchFamily="65" charset="-120"/>
              </a:defRPr>
            </a:lvl4pPr>
            <a:lvl5pPr marL="2057400" indent="-228600" eaLnBrk="0" hangingPunct="0">
              <a:defRPr kumimoji="1" sz="8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9pPr>
          </a:lstStyle>
          <a:p>
            <a:pPr eaLnBrk="1" hangingPunct="1"/>
            <a:r>
              <a:rPr lang="zh-TW" altLang="en-US" sz="2800" dirty="0">
                <a:latin typeface="標楷體" panose="03000509000000000000" pitchFamily="65" charset="-120"/>
              </a:rPr>
              <a:t>廠商沒有打上統一編號時：</a:t>
            </a:r>
            <a:endParaRPr lang="en-US" altLang="zh-TW" sz="2800" dirty="0">
              <a:latin typeface="標楷體" panose="03000509000000000000" pitchFamily="65" charset="-120"/>
            </a:endParaRPr>
          </a:p>
          <a:p>
            <a:pPr eaLnBrk="1" hangingPunct="1"/>
            <a:r>
              <a:rPr lang="zh-TW" altLang="en-US" sz="2800" b="1" dirty="0">
                <a:latin typeface="標楷體" panose="03000509000000000000" pitchFamily="65" charset="-120"/>
              </a:rPr>
              <a:t>請寫上買受人統一編號並加蓋賣方統一發票章</a:t>
            </a:r>
            <a:endParaRPr lang="en-US" altLang="zh-TW" sz="2800" b="1" dirty="0">
              <a:latin typeface="標楷體" panose="03000509000000000000" pitchFamily="65" charset="-120"/>
            </a:endParaRPr>
          </a:p>
        </p:txBody>
      </p:sp>
      <p:sp>
        <p:nvSpPr>
          <p:cNvPr id="14" name="內容版面配置區 2"/>
          <p:cNvSpPr txBox="1">
            <a:spLocks/>
          </p:cNvSpPr>
          <p:nvPr/>
        </p:nvSpPr>
        <p:spPr>
          <a:xfrm>
            <a:off x="609600" y="2243187"/>
            <a:ext cx="8229600" cy="4525963"/>
          </a:xfrm>
          <a:prstGeom prst="rect">
            <a:avLst/>
          </a:prstGeom>
        </p:spPr>
        <p:txBody>
          <a:bodyPr vert="horz" rtlCol="0">
            <a:normAutofit/>
          </a:bodyPr>
          <a:lst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lvl="1" fontAlgn="auto">
              <a:spcAft>
                <a:spcPts val="0"/>
              </a:spcAft>
              <a:defRPr/>
            </a:pPr>
            <a:endParaRPr lang="en-US" altLang="zh-TW" sz="3200" dirty="0"/>
          </a:p>
        </p:txBody>
      </p:sp>
      <p:sp>
        <p:nvSpPr>
          <p:cNvPr id="5" name="文字方塊 4"/>
          <p:cNvSpPr txBox="1"/>
          <p:nvPr/>
        </p:nvSpPr>
        <p:spPr>
          <a:xfrm>
            <a:off x="3707904" y="764704"/>
            <a:ext cx="1877437" cy="461665"/>
          </a:xfrm>
          <a:prstGeom prst="rect">
            <a:avLst/>
          </a:prstGeom>
          <a:noFill/>
        </p:spPr>
        <p:txBody>
          <a:bodyPr wrap="none" rtlCol="0">
            <a:spAutoFit/>
          </a:bodyPr>
          <a:lstStyle/>
          <a:p>
            <a:r>
              <a:rPr lang="en-US" altLang="zh-TW" sz="2400" b="1" dirty="0">
                <a:solidFill>
                  <a:schemeClr val="bg1"/>
                </a:solidFill>
                <a:latin typeface="標楷體" panose="03000509000000000000" pitchFamily="65" charset="-120"/>
                <a:ea typeface="標楷體" panose="03000509000000000000" pitchFamily="65" charset="-120"/>
              </a:rPr>
              <a:t>SX-18306730</a:t>
            </a:r>
            <a:endParaRPr lang="zh-TW" altLang="en-US" sz="2400" b="1" dirty="0">
              <a:solidFill>
                <a:schemeClr val="bg1"/>
              </a:solidFill>
              <a:latin typeface="標楷體" panose="03000509000000000000" pitchFamily="65" charset="-120"/>
              <a:ea typeface="標楷體" panose="03000509000000000000" pitchFamily="65" charset="-120"/>
            </a:endParaRPr>
          </a:p>
        </p:txBody>
      </p:sp>
      <p:sp>
        <p:nvSpPr>
          <p:cNvPr id="16" name="矩形圖說文字 15"/>
          <p:cNvSpPr/>
          <p:nvPr/>
        </p:nvSpPr>
        <p:spPr>
          <a:xfrm>
            <a:off x="5292080" y="1276425"/>
            <a:ext cx="3724275" cy="576262"/>
          </a:xfrm>
          <a:prstGeom prst="wedgeRectCallout">
            <a:avLst>
              <a:gd name="adj1" fmla="val -61569"/>
              <a:gd name="adj2" fmla="val -83642"/>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r>
              <a:rPr lang="zh-TW" altLang="en-US" sz="2800" dirty="0">
                <a:solidFill>
                  <a:schemeClr val="bg1"/>
                </a:solidFill>
                <a:latin typeface="標楷體" panose="03000509000000000000" pitchFamily="65" charset="-120"/>
                <a:ea typeface="標楷體" panose="03000509000000000000" pitchFamily="65" charset="-120"/>
              </a:rPr>
              <a:t>原子筆寫上發票號碼</a:t>
            </a:r>
          </a:p>
        </p:txBody>
      </p:sp>
      <p:sp>
        <p:nvSpPr>
          <p:cNvPr id="18" name="內容版面配置區 2"/>
          <p:cNvSpPr txBox="1">
            <a:spLocks/>
          </p:cNvSpPr>
          <p:nvPr/>
        </p:nvSpPr>
        <p:spPr>
          <a:xfrm>
            <a:off x="150812" y="445293"/>
            <a:ext cx="2692995" cy="654845"/>
          </a:xfrm>
          <a:prstGeom prst="rect">
            <a:avLst/>
          </a:prstGeom>
        </p:spPr>
        <p:txBody>
          <a:bodyPr vert="horz" rtlCol="0">
            <a:normAutofit/>
          </a:bodyPr>
          <a:lst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fontAlgn="auto">
              <a:spcAft>
                <a:spcPts val="0"/>
              </a:spcAft>
            </a:pPr>
            <a:r>
              <a:rPr lang="zh-TW" altLang="en-US" sz="2400" dirty="0">
                <a:latin typeface="標楷體" panose="03000509000000000000" pitchFamily="65" charset="-120"/>
                <a:ea typeface="標楷體" panose="03000509000000000000" pitchFamily="65" charset="-120"/>
              </a:rPr>
              <a:t>電子發票</a:t>
            </a:r>
            <a:endParaRPr lang="en-US" altLang="zh-TW" sz="2400" dirty="0">
              <a:latin typeface="標楷體" panose="03000509000000000000" pitchFamily="65" charset="-120"/>
              <a:ea typeface="標楷體" panose="03000509000000000000" pitchFamily="65" charset="-120"/>
            </a:endParaRPr>
          </a:p>
          <a:p>
            <a:pPr fontAlgn="auto">
              <a:spcAft>
                <a:spcPts val="0"/>
              </a:spcAft>
            </a:pPr>
            <a:endParaRPr lang="en-US" altLang="zh-TW" sz="2400" dirty="0">
              <a:latin typeface="標楷體" panose="03000509000000000000" pitchFamily="65" charset="-120"/>
              <a:ea typeface="標楷體" panose="03000509000000000000" pitchFamily="65" charset="-120"/>
            </a:endParaRPr>
          </a:p>
          <a:p>
            <a:pPr lvl="1" fontAlgn="auto">
              <a:spcAft>
                <a:spcPts val="0"/>
              </a:spcAft>
            </a:pPr>
            <a:endParaRPr lang="en-US" altLang="zh-TW"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0575379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3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3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4338">
                                            <p:txEl>
                                              <p:pRg st="0" end="0"/>
                                            </p:txEl>
                                          </p:spTgt>
                                        </p:tgtEl>
                                      </p:cBhvr>
                                    </p:animEffect>
                                    <p:set>
                                      <p:cBhvr>
                                        <p:cTn id="15" dur="1" fill="hold">
                                          <p:stCondLst>
                                            <p:cond delay="499"/>
                                          </p:stCondLst>
                                        </p:cTn>
                                        <p:tgtEl>
                                          <p:spTgt spid="14338">
                                            <p:txEl>
                                              <p:pRg st="0" end="0"/>
                                            </p:txEl>
                                          </p:spTgt>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14338">
                                            <p:txEl>
                                              <p:pRg st="1" end="1"/>
                                            </p:txEl>
                                          </p:spTgt>
                                        </p:tgtEl>
                                      </p:cBhvr>
                                    </p:animEffect>
                                    <p:set>
                                      <p:cBhvr>
                                        <p:cTn id="18" dur="1" fill="hold">
                                          <p:stCondLst>
                                            <p:cond delay="499"/>
                                          </p:stCondLst>
                                        </p:cTn>
                                        <p:tgtEl>
                                          <p:spTgt spid="14338">
                                            <p:txEl>
                                              <p:pRg st="1" end="1"/>
                                            </p:txEl>
                                          </p:spTgt>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14338">
                                            <p:txEl>
                                              <p:pRg st="2" end="2"/>
                                            </p:txEl>
                                          </p:spTgt>
                                        </p:tgtEl>
                                      </p:cBhvr>
                                    </p:animEffect>
                                    <p:set>
                                      <p:cBhvr>
                                        <p:cTn id="21" dur="1" fill="hold">
                                          <p:stCondLst>
                                            <p:cond delay="499"/>
                                          </p:stCondLst>
                                        </p:cTn>
                                        <p:tgtEl>
                                          <p:spTgt spid="14338">
                                            <p:txEl>
                                              <p:pRg st="2" end="2"/>
                                            </p:txEl>
                                          </p:spTgt>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3074"/>
                                        </p:tgtEl>
                                        <p:attrNameLst>
                                          <p:attrName>style.visibility</p:attrName>
                                        </p:attrNameLst>
                                      </p:cBhvr>
                                      <p:to>
                                        <p:strVal val="visible"/>
                                      </p:to>
                                    </p:set>
                                    <p:animEffect transition="in" filter="fade">
                                      <p:cBhvr>
                                        <p:cTn id="24" dur="500"/>
                                        <p:tgtEl>
                                          <p:spTgt spid="3074"/>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strVal val="#ppt_x"/>
                                          </p:val>
                                        </p:tav>
                                        <p:tav tm="100000">
                                          <p:val>
                                            <p:strVal val="#ppt_x"/>
                                          </p:val>
                                        </p:tav>
                                      </p:tavLst>
                                    </p:anim>
                                    <p:anim calcmode="lin" valueType="num">
                                      <p:cBhvr>
                                        <p:cTn id="29" dur="5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500"/>
                            </p:stCondLst>
                            <p:childTnLst>
                              <p:par>
                                <p:cTn id="31" presetID="16" presetClass="emph" presetSubtype="0" fill="hold" grpId="0" nodeType="afterEffect">
                                  <p:stCondLst>
                                    <p:cond delay="0"/>
                                  </p:stCondLst>
                                  <p:iterate type="lt">
                                    <p:tmPct val="9000"/>
                                  </p:iterate>
                                  <p:childTnLst>
                                    <p:set>
                                      <p:cBhvr override="childStyle">
                                        <p:cTn id="32" dur="2000" fill="hold"/>
                                        <p:tgtEl>
                                          <p:spTgt spid="5"/>
                                        </p:tgtEl>
                                        <p:attrNameLst>
                                          <p:attrName>style.color</p:attrName>
                                        </p:attrNameLst>
                                      </p:cBhvr>
                                      <p:to>
                                        <p:clrVal>
                                          <a:srgbClr val="0000FF"/>
                                        </p:clrVal>
                                      </p:to>
                                    </p:set>
                                    <p:set>
                                      <p:cBhvr>
                                        <p:cTn id="33" dur="2000" fill="hold"/>
                                        <p:tgtEl>
                                          <p:spTgt spid="5"/>
                                        </p:tgtEl>
                                        <p:attrNameLst>
                                          <p:attrName>fillcolor</p:attrName>
                                        </p:attrNameLst>
                                      </p:cBhvr>
                                      <p:to>
                                        <p:clrVal>
                                          <a:srgbClr val="0000FF"/>
                                        </p:clrVal>
                                      </p:to>
                                    </p:set>
                                    <p:set>
                                      <p:cBhvr>
                                        <p:cTn id="34" dur="2000" fill="hold"/>
                                        <p:tgtEl>
                                          <p:spTgt spid="5"/>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50" presetClass="entr" presetSubtype="0" decel="10000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1000" fill="hold"/>
                                        <p:tgtEl>
                                          <p:spTgt spid="17"/>
                                        </p:tgtEl>
                                        <p:attrNameLst>
                                          <p:attrName>ppt_w</p:attrName>
                                        </p:attrNameLst>
                                      </p:cBhvr>
                                      <p:tavLst>
                                        <p:tav tm="0">
                                          <p:val>
                                            <p:strVal val="#ppt_w+.3"/>
                                          </p:val>
                                        </p:tav>
                                        <p:tav tm="100000">
                                          <p:val>
                                            <p:strVal val="#ppt_w"/>
                                          </p:val>
                                        </p:tav>
                                      </p:tavLst>
                                    </p:anim>
                                    <p:anim calcmode="lin" valueType="num">
                                      <p:cBhvr>
                                        <p:cTn id="40" dur="1000" fill="hold"/>
                                        <p:tgtEl>
                                          <p:spTgt spid="17"/>
                                        </p:tgtEl>
                                        <p:attrNameLst>
                                          <p:attrName>ppt_h</p:attrName>
                                        </p:attrNameLst>
                                      </p:cBhvr>
                                      <p:tavLst>
                                        <p:tav tm="0">
                                          <p:val>
                                            <p:strVal val="#ppt_h"/>
                                          </p:val>
                                        </p:tav>
                                        <p:tav tm="100000">
                                          <p:val>
                                            <p:strVal val="#ppt_h"/>
                                          </p:val>
                                        </p:tav>
                                      </p:tavLst>
                                    </p:anim>
                                    <p:animEffect transition="in" filter="fade">
                                      <p:cBhvr>
                                        <p:cTn id="41" dur="1000"/>
                                        <p:tgtEl>
                                          <p:spTgt spid="17"/>
                                        </p:tgtEl>
                                      </p:cBhvr>
                                    </p:animEffect>
                                  </p:childTnLst>
                                </p:cTn>
                              </p:par>
                              <p:par>
                                <p:cTn id="42" presetID="10" presetClass="exit" presetSubtype="0" fill="hold" grpId="1" nodeType="withEffect">
                                  <p:stCondLst>
                                    <p:cond delay="0"/>
                                  </p:stCondLst>
                                  <p:childTnLst>
                                    <p:animEffect transition="out" filter="fade">
                                      <p:cBhvr>
                                        <p:cTn id="43" dur="500"/>
                                        <p:tgtEl>
                                          <p:spTgt spid="16"/>
                                        </p:tgtEl>
                                      </p:cBhvr>
                                    </p:animEffect>
                                    <p:set>
                                      <p:cBhvr>
                                        <p:cTn id="44" dur="1" fill="hold">
                                          <p:stCondLst>
                                            <p:cond delay="499"/>
                                          </p:stCondLst>
                                        </p:cTn>
                                        <p:tgtEl>
                                          <p:spTgt spid="16"/>
                                        </p:tgtEl>
                                        <p:attrNameLst>
                                          <p:attrName>style.visibility</p:attrName>
                                        </p:attrNameLst>
                                      </p:cBhvr>
                                      <p:to>
                                        <p:strVal val="hidden"/>
                                      </p:to>
                                    </p:set>
                                  </p:childTnLst>
                                </p:cTn>
                              </p:par>
                              <p:par>
                                <p:cTn id="45" presetID="42"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anim calcmode="lin" valueType="num">
                                      <p:cBhvr>
                                        <p:cTn id="48" dur="500" fill="hold"/>
                                        <p:tgtEl>
                                          <p:spTgt spid="21"/>
                                        </p:tgtEl>
                                        <p:attrNameLst>
                                          <p:attrName>ppt_x</p:attrName>
                                        </p:attrNameLst>
                                      </p:cBhvr>
                                      <p:tavLst>
                                        <p:tav tm="0">
                                          <p:val>
                                            <p:strVal val="#ppt_x"/>
                                          </p:val>
                                        </p:tav>
                                        <p:tav tm="100000">
                                          <p:val>
                                            <p:strVal val="#ppt_x"/>
                                          </p:val>
                                        </p:tav>
                                      </p:tavLst>
                                    </p:anim>
                                    <p:anim calcmode="lin" valueType="num">
                                      <p:cBhvr>
                                        <p:cTn id="49" dur="500" fill="hold"/>
                                        <p:tgtEl>
                                          <p:spTgt spid="21"/>
                                        </p:tgtEl>
                                        <p:attrNameLst>
                                          <p:attrName>ppt_y</p:attrName>
                                        </p:attrNameLst>
                                      </p:cBhvr>
                                      <p:tavLst>
                                        <p:tav tm="0">
                                          <p:val>
                                            <p:strVal val="#ppt_y+.1"/>
                                          </p:val>
                                        </p:tav>
                                        <p:tav tm="100000">
                                          <p:val>
                                            <p:strVal val="#ppt_y"/>
                                          </p:val>
                                        </p:tav>
                                      </p:tavLst>
                                    </p:anim>
                                  </p:childTnLst>
                                </p:cTn>
                              </p:par>
                              <p:par>
                                <p:cTn id="50" presetID="55" presetClass="entr" presetSubtype="0" fill="hold" grpId="0" nodeType="with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strVal val="#ppt_w*0.70"/>
                                          </p:val>
                                        </p:tav>
                                        <p:tav tm="100000">
                                          <p:val>
                                            <p:strVal val="#ppt_w"/>
                                          </p:val>
                                        </p:tav>
                                      </p:tavLst>
                                    </p:anim>
                                    <p:anim calcmode="lin" valueType="num">
                                      <p:cBhvr>
                                        <p:cTn id="53" dur="500" fill="hold"/>
                                        <p:tgtEl>
                                          <p:spTgt spid="3"/>
                                        </p:tgtEl>
                                        <p:attrNameLst>
                                          <p:attrName>ppt_h</p:attrName>
                                        </p:attrNameLst>
                                      </p:cBhvr>
                                      <p:tavLst>
                                        <p:tav tm="0">
                                          <p:val>
                                            <p:strVal val="#ppt_h"/>
                                          </p:val>
                                        </p:tav>
                                        <p:tav tm="100000">
                                          <p:val>
                                            <p:strVal val="#ppt_h"/>
                                          </p:val>
                                        </p:tav>
                                      </p:tavLst>
                                    </p:anim>
                                    <p:animEffect transition="in" filter="fade">
                                      <p:cBhvr>
                                        <p:cTn id="54" dur="500"/>
                                        <p:tgtEl>
                                          <p:spTgt spid="3"/>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0" presetClass="entr" presetSubtype="0" decel="10000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1000" fill="hold"/>
                                        <p:tgtEl>
                                          <p:spTgt spid="19"/>
                                        </p:tgtEl>
                                        <p:attrNameLst>
                                          <p:attrName>ppt_w</p:attrName>
                                        </p:attrNameLst>
                                      </p:cBhvr>
                                      <p:tavLst>
                                        <p:tav tm="0">
                                          <p:val>
                                            <p:strVal val="#ppt_w+.3"/>
                                          </p:val>
                                        </p:tav>
                                        <p:tav tm="100000">
                                          <p:val>
                                            <p:strVal val="#ppt_w"/>
                                          </p:val>
                                        </p:tav>
                                      </p:tavLst>
                                    </p:anim>
                                    <p:anim calcmode="lin" valueType="num">
                                      <p:cBhvr>
                                        <p:cTn id="60" dur="1000" fill="hold"/>
                                        <p:tgtEl>
                                          <p:spTgt spid="19"/>
                                        </p:tgtEl>
                                        <p:attrNameLst>
                                          <p:attrName>ppt_h</p:attrName>
                                        </p:attrNameLst>
                                      </p:cBhvr>
                                      <p:tavLst>
                                        <p:tav tm="0">
                                          <p:val>
                                            <p:strVal val="#ppt_h"/>
                                          </p:val>
                                        </p:tav>
                                        <p:tav tm="100000">
                                          <p:val>
                                            <p:strVal val="#ppt_h"/>
                                          </p:val>
                                        </p:tav>
                                      </p:tavLst>
                                    </p:anim>
                                    <p:animEffect transition="in" filter="fade">
                                      <p:cBhvr>
                                        <p:cTn id="61" dur="1000"/>
                                        <p:tgtEl>
                                          <p:spTgt spid="19"/>
                                        </p:tgtEl>
                                      </p:cBhvr>
                                    </p:animEffect>
                                  </p:childTnLst>
                                </p:cTn>
                              </p:par>
                              <p:par>
                                <p:cTn id="62" presetID="42" presetClass="entr" presetSubtype="0"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anim calcmode="lin" valueType="num">
                                      <p:cBhvr>
                                        <p:cTn id="65" dur="500" fill="hold"/>
                                        <p:tgtEl>
                                          <p:spTgt spid="22"/>
                                        </p:tgtEl>
                                        <p:attrNameLst>
                                          <p:attrName>ppt_x</p:attrName>
                                        </p:attrNameLst>
                                      </p:cBhvr>
                                      <p:tavLst>
                                        <p:tav tm="0">
                                          <p:val>
                                            <p:strVal val="#ppt_x"/>
                                          </p:val>
                                        </p:tav>
                                        <p:tav tm="100000">
                                          <p:val>
                                            <p:strVal val="#ppt_x"/>
                                          </p:val>
                                        </p:tav>
                                      </p:tavLst>
                                    </p:anim>
                                    <p:anim calcmode="lin" valueType="num">
                                      <p:cBhvr>
                                        <p:cTn id="66" dur="500" fill="hold"/>
                                        <p:tgtEl>
                                          <p:spTgt spid="22"/>
                                        </p:tgtEl>
                                        <p:attrNameLst>
                                          <p:attrName>ppt_y</p:attrName>
                                        </p:attrNameLst>
                                      </p:cBhvr>
                                      <p:tavLst>
                                        <p:tav tm="0">
                                          <p:val>
                                            <p:strVal val="#ppt_y+.1"/>
                                          </p:val>
                                        </p:tav>
                                        <p:tav tm="100000">
                                          <p:val>
                                            <p:strVal val="#ppt_y"/>
                                          </p:val>
                                        </p:tav>
                                      </p:tavLst>
                                    </p:anim>
                                  </p:childTnLst>
                                </p:cTn>
                              </p:par>
                              <p:par>
                                <p:cTn id="67" presetID="55" presetClass="entr" presetSubtype="0"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500" fill="hold"/>
                                        <p:tgtEl>
                                          <p:spTgt spid="23"/>
                                        </p:tgtEl>
                                        <p:attrNameLst>
                                          <p:attrName>ppt_w</p:attrName>
                                        </p:attrNameLst>
                                      </p:cBhvr>
                                      <p:tavLst>
                                        <p:tav tm="0">
                                          <p:val>
                                            <p:strVal val="#ppt_w*0.70"/>
                                          </p:val>
                                        </p:tav>
                                        <p:tav tm="100000">
                                          <p:val>
                                            <p:strVal val="#ppt_w"/>
                                          </p:val>
                                        </p:tav>
                                      </p:tavLst>
                                    </p:anim>
                                    <p:anim calcmode="lin" valueType="num">
                                      <p:cBhvr>
                                        <p:cTn id="70" dur="500" fill="hold"/>
                                        <p:tgtEl>
                                          <p:spTgt spid="23"/>
                                        </p:tgtEl>
                                        <p:attrNameLst>
                                          <p:attrName>ppt_h</p:attrName>
                                        </p:attrNameLst>
                                      </p:cBhvr>
                                      <p:tavLst>
                                        <p:tav tm="0">
                                          <p:val>
                                            <p:strVal val="#ppt_h"/>
                                          </p:val>
                                        </p:tav>
                                        <p:tav tm="100000">
                                          <p:val>
                                            <p:strVal val="#ppt_h"/>
                                          </p:val>
                                        </p:tav>
                                      </p:tavLst>
                                    </p:anim>
                                    <p:animEffect transition="in" filter="fade">
                                      <p:cBhvr>
                                        <p:cTn id="71" dur="500"/>
                                        <p:tgtEl>
                                          <p:spTgt spid="23"/>
                                        </p:tgtEl>
                                      </p:cBhvr>
                                    </p:animEffect>
                                  </p:childTnLst>
                                </p:cTn>
                              </p:par>
                              <p:par>
                                <p:cTn id="72" presetID="10" presetClass="exit" presetSubtype="0" fill="hold" grpId="1" nodeType="withEffect">
                                  <p:stCondLst>
                                    <p:cond delay="0"/>
                                  </p:stCondLst>
                                  <p:childTnLst>
                                    <p:animEffect transition="out" filter="fade">
                                      <p:cBhvr>
                                        <p:cTn id="73" dur="1000"/>
                                        <p:tgtEl>
                                          <p:spTgt spid="17"/>
                                        </p:tgtEl>
                                      </p:cBhvr>
                                    </p:animEffect>
                                    <p:set>
                                      <p:cBhvr>
                                        <p:cTn id="74" dur="1" fill="hold">
                                          <p:stCondLst>
                                            <p:cond delay="999"/>
                                          </p:stCondLst>
                                        </p:cTn>
                                        <p:tgtEl>
                                          <p:spTgt spid="17"/>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21"/>
                                        </p:tgtEl>
                                      </p:cBhvr>
                                    </p:animEffect>
                                    <p:set>
                                      <p:cBhvr>
                                        <p:cTn id="77" dur="1" fill="hold">
                                          <p:stCondLst>
                                            <p:cond delay="499"/>
                                          </p:stCondLst>
                                        </p:cTn>
                                        <p:tgtEl>
                                          <p:spTgt spid="21"/>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3"/>
                                        </p:tgtEl>
                                      </p:cBhvr>
                                    </p:animEffect>
                                    <p:set>
                                      <p:cBhvr>
                                        <p:cTn id="80" dur="1" fill="hold">
                                          <p:stCondLst>
                                            <p:cond delay="499"/>
                                          </p:stCondLst>
                                        </p:cTn>
                                        <p:tgtEl>
                                          <p:spTgt spid="3"/>
                                        </p:tgtEl>
                                        <p:attrNameLst>
                                          <p:attrName>style.visibility</p:attrName>
                                        </p:attrNameLst>
                                      </p:cBhvr>
                                      <p:to>
                                        <p:strVal val="hidden"/>
                                      </p:to>
                                    </p:set>
                                  </p:childTnLst>
                                </p:cTn>
                              </p:par>
                              <p:par>
                                <p:cTn id="81" presetID="10" presetClass="exit" presetSubtype="0" fill="hold" grpId="0" nodeType="withEffect" nodePh="1">
                                  <p:stCondLst>
                                    <p:cond delay="0"/>
                                  </p:stCondLst>
                                  <p:endCondLst>
                                    <p:cond evt="begin" delay="0">
                                      <p:tn val="81"/>
                                    </p:cond>
                                  </p:endCondLst>
                                  <p:childTnLst>
                                    <p:animEffect transition="out" filter="fade">
                                      <p:cBhvr>
                                        <p:cTn id="82" dur="500"/>
                                        <p:tgtEl>
                                          <p:spTgt spid="14">
                                            <p:txEl>
                                              <p:pRg st="0" end="0"/>
                                            </p:txEl>
                                          </p:spTgt>
                                        </p:tgtEl>
                                      </p:cBhvr>
                                    </p:animEffect>
                                    <p:set>
                                      <p:cBhvr>
                                        <p:cTn id="83" dur="1" fill="hold">
                                          <p:stCondLst>
                                            <p:cond delay="499"/>
                                          </p:stCondLst>
                                        </p:cTn>
                                        <p:tgtEl>
                                          <p:spTgt spid="1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P spid="14338" grpId="1" build="p"/>
      <p:bldP spid="17" grpId="0" animBg="1"/>
      <p:bldP spid="17" grpId="1" animBg="1"/>
      <p:bldP spid="19" grpId="0" animBg="1"/>
      <p:bldP spid="21" grpId="0" animBg="1"/>
      <p:bldP spid="21" grpId="1" animBg="1"/>
      <p:bldP spid="22" grpId="0" animBg="1"/>
      <p:bldP spid="23" grpId="0" animBg="1"/>
      <p:bldP spid="3" grpId="0" animBg="1"/>
      <p:bldP spid="3" grpId="1" animBg="1"/>
      <p:bldP spid="14" grpId="0" build="p"/>
      <p:bldP spid="5" grpId="0"/>
      <p:bldP spid="16" grpId="0" animBg="1"/>
      <p:bldP spid="16" grpId="1"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 name="內容版面配置區 2"/>
          <p:cNvSpPr>
            <a:spLocks noGrp="1"/>
          </p:cNvSpPr>
          <p:nvPr>
            <p:ph idx="1"/>
          </p:nvPr>
        </p:nvSpPr>
        <p:spPr>
          <a:xfrm>
            <a:off x="150813" y="445293"/>
            <a:ext cx="2620850" cy="654845"/>
          </a:xfrm>
        </p:spPr>
        <p:txBody>
          <a:bodyPr>
            <a:normAutofit fontScale="77500" lnSpcReduction="20000"/>
          </a:bodyPr>
          <a:lstStyle/>
          <a:p>
            <a:r>
              <a:rPr lang="zh-TW" altLang="en-US" sz="2800" dirty="0">
                <a:latin typeface="標楷體" panose="03000509000000000000" pitchFamily="65" charset="-120"/>
                <a:ea typeface="標楷體" panose="03000509000000000000" pitchFamily="65" charset="-120"/>
              </a:rPr>
              <a:t>免用發票收據票</a:t>
            </a:r>
            <a:endParaRPr lang="en-US" altLang="zh-TW" sz="2400" dirty="0">
              <a:latin typeface="標楷體" panose="03000509000000000000" pitchFamily="65" charset="-120"/>
              <a:ea typeface="標楷體" panose="03000509000000000000" pitchFamily="65" charset="-120"/>
            </a:endParaRPr>
          </a:p>
          <a:p>
            <a:pPr lvl="1"/>
            <a:endParaRPr lang="en-US" altLang="zh-TW" sz="2400" dirty="0">
              <a:latin typeface="標楷體" panose="03000509000000000000" pitchFamily="65" charset="-120"/>
              <a:ea typeface="標楷體" panose="03000509000000000000" pitchFamily="65" charset="-120"/>
            </a:endParaRPr>
          </a:p>
        </p:txBody>
      </p:sp>
      <p:sp>
        <p:nvSpPr>
          <p:cNvPr id="16390" name="投影片編號版面配置區 2"/>
          <p:cNvSpPr>
            <a:spLocks noGrp="1"/>
          </p:cNvSpPr>
          <p:nvPr>
            <p:ph type="sldNum" sz="quarter" idx="12"/>
          </p:nvPr>
        </p:nvSpPr>
        <p:spPr>
          <a:ln>
            <a:miter lim="800000"/>
            <a:headEnd/>
            <a:tailEnd/>
          </a:ln>
          <a:extLst/>
        </p:spPr>
        <p:txBody>
          <a:bodyPr vert="horz" wrap="square" numCol="1" rtlCol="0" anchor="ctr" anchorCtr="0" compatLnSpc="1">
            <a:prstTxWarp prst="textNoShape">
              <a:avLst/>
            </a:prstTxWarp>
          </a:bodyPr>
          <a:lstStyle/>
          <a:p>
            <a:fld id="{4B8DDC79-65B6-46DD-B27B-5C85AB8EB3A5}" type="slidenum">
              <a:rPr lang="en-US" altLang="zh-TW">
                <a:ea typeface="微軟正黑體" pitchFamily="34" charset="-120"/>
              </a:rPr>
              <a:pPr/>
              <a:t>31</a:t>
            </a:fld>
            <a:endParaRPr lang="en-US" altLang="zh-TW">
              <a:ea typeface="微軟正黑體" pitchFamily="34" charset="-120"/>
            </a:endParaRPr>
          </a:p>
        </p:txBody>
      </p:sp>
      <p:sp>
        <p:nvSpPr>
          <p:cNvPr id="32"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pPr fontAlgn="auto">
              <a:spcAft>
                <a:spcPts val="0"/>
              </a:spcAft>
              <a:defRPr/>
            </a:pPr>
            <a:r>
              <a:rPr lang="zh-TW" altLang="en-US" sz="2000" b="1" dirty="0">
                <a:solidFill>
                  <a:schemeClr val="tx1"/>
                </a:solidFill>
                <a:latin typeface="標楷體" pitchFamily="65" charset="-120"/>
                <a:ea typeface="標楷體" pitchFamily="65" charset="-120"/>
              </a:rPr>
              <a:t>四、憑證說明</a:t>
            </a:r>
          </a:p>
        </p:txBody>
      </p:sp>
      <p:pic>
        <p:nvPicPr>
          <p:cNvPr id="33" name="圖片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963265" y="677000"/>
            <a:ext cx="4784671" cy="676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6" name="矩形 35"/>
          <p:cNvSpPr/>
          <p:nvPr/>
        </p:nvSpPr>
        <p:spPr>
          <a:xfrm>
            <a:off x="1089790" y="2418936"/>
            <a:ext cx="3291291" cy="490519"/>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37" name="矩形 36"/>
          <p:cNvSpPr/>
          <p:nvPr/>
        </p:nvSpPr>
        <p:spPr>
          <a:xfrm>
            <a:off x="4664162" y="1844824"/>
            <a:ext cx="2905807" cy="409576"/>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38" name="矩形 37"/>
          <p:cNvSpPr/>
          <p:nvPr/>
        </p:nvSpPr>
        <p:spPr>
          <a:xfrm>
            <a:off x="1168754" y="3185327"/>
            <a:ext cx="4376650" cy="518867"/>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39" name="矩形 38"/>
          <p:cNvSpPr/>
          <p:nvPr/>
        </p:nvSpPr>
        <p:spPr>
          <a:xfrm>
            <a:off x="1117362" y="5597820"/>
            <a:ext cx="4428042" cy="535709"/>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40" name="矩形 39"/>
          <p:cNvSpPr/>
          <p:nvPr/>
        </p:nvSpPr>
        <p:spPr>
          <a:xfrm>
            <a:off x="4664162" y="2254400"/>
            <a:ext cx="2908619" cy="41233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41" name="矩形 40"/>
          <p:cNvSpPr/>
          <p:nvPr/>
        </p:nvSpPr>
        <p:spPr>
          <a:xfrm>
            <a:off x="5382883" y="3605841"/>
            <a:ext cx="2072994" cy="1763756"/>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42" name="矩形 41"/>
          <p:cNvSpPr/>
          <p:nvPr/>
        </p:nvSpPr>
        <p:spPr>
          <a:xfrm>
            <a:off x="6650183" y="5372934"/>
            <a:ext cx="808791" cy="740319"/>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43" name="矩形圖說文字 42"/>
          <p:cNvSpPr/>
          <p:nvPr/>
        </p:nvSpPr>
        <p:spPr>
          <a:xfrm>
            <a:off x="3744044" y="2995166"/>
            <a:ext cx="3924300" cy="577850"/>
          </a:xfrm>
          <a:prstGeom prst="wedgeRectCallout">
            <a:avLst>
              <a:gd name="adj1" fmla="val -48077"/>
              <a:gd name="adj2" fmla="val -72574"/>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r>
              <a:rPr lang="zh-TW" altLang="en-US" sz="2800" dirty="0">
                <a:solidFill>
                  <a:schemeClr val="bg1"/>
                </a:solidFill>
                <a:latin typeface="標楷體" panose="03000509000000000000" pitchFamily="65" charset="-120"/>
                <a:ea typeface="標楷體" panose="03000509000000000000" pitchFamily="65" charset="-120"/>
              </a:rPr>
              <a:t>買受人：弘光科技大學</a:t>
            </a:r>
          </a:p>
        </p:txBody>
      </p:sp>
      <p:sp>
        <p:nvSpPr>
          <p:cNvPr id="44" name="矩形圖說文字 43"/>
          <p:cNvSpPr/>
          <p:nvPr/>
        </p:nvSpPr>
        <p:spPr>
          <a:xfrm>
            <a:off x="3708400" y="1194966"/>
            <a:ext cx="2403475" cy="577850"/>
          </a:xfrm>
          <a:prstGeom prst="wedgeRectCallout">
            <a:avLst>
              <a:gd name="adj1" fmla="val 49807"/>
              <a:gd name="adj2" fmla="val 73309"/>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r>
              <a:rPr lang="zh-TW" altLang="en-US" sz="2800" dirty="0">
                <a:solidFill>
                  <a:schemeClr val="bg1"/>
                </a:solidFill>
                <a:latin typeface="標楷體" panose="03000509000000000000" pitchFamily="65" charset="-120"/>
                <a:ea typeface="標楷體" panose="03000509000000000000" pitchFamily="65" charset="-120"/>
              </a:rPr>
              <a:t>日期是否完整</a:t>
            </a:r>
          </a:p>
        </p:txBody>
      </p:sp>
      <p:sp>
        <p:nvSpPr>
          <p:cNvPr id="45" name="矩形圖說文字 44"/>
          <p:cNvSpPr/>
          <p:nvPr/>
        </p:nvSpPr>
        <p:spPr>
          <a:xfrm>
            <a:off x="3563888" y="3859262"/>
            <a:ext cx="4572000" cy="577850"/>
          </a:xfrm>
          <a:prstGeom prst="wedgeRectCallout">
            <a:avLst>
              <a:gd name="adj1" fmla="val -50441"/>
              <a:gd name="adj2" fmla="val -70059"/>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r>
              <a:rPr lang="zh-TW" altLang="en-US" sz="2800" dirty="0">
                <a:solidFill>
                  <a:schemeClr val="bg1"/>
                </a:solidFill>
                <a:latin typeface="標楷體" panose="03000509000000000000" pitchFamily="65" charset="-120"/>
                <a:ea typeface="標楷體" panose="03000509000000000000" pitchFamily="65" charset="-120"/>
              </a:rPr>
              <a:t>品名、單價與數量是否完整</a:t>
            </a:r>
          </a:p>
        </p:txBody>
      </p:sp>
      <p:sp>
        <p:nvSpPr>
          <p:cNvPr id="46" name="矩形圖說文字 45"/>
          <p:cNvSpPr/>
          <p:nvPr/>
        </p:nvSpPr>
        <p:spPr>
          <a:xfrm>
            <a:off x="3708400" y="4867374"/>
            <a:ext cx="3455987" cy="577850"/>
          </a:xfrm>
          <a:prstGeom prst="wedgeRectCallout">
            <a:avLst>
              <a:gd name="adj1" fmla="val -49137"/>
              <a:gd name="adj2" fmla="val 71258"/>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r>
              <a:rPr lang="zh-TW" altLang="en-US" sz="2800" dirty="0">
                <a:solidFill>
                  <a:schemeClr val="bg1"/>
                </a:solidFill>
                <a:latin typeface="標楷體" panose="03000509000000000000" pitchFamily="65" charset="-120"/>
                <a:ea typeface="標楷體" panose="03000509000000000000" pitchFamily="65" charset="-120"/>
              </a:rPr>
              <a:t>大寫金額是否正確</a:t>
            </a:r>
            <a:r>
              <a:rPr lang="en-US" altLang="zh-TW" sz="2800" dirty="0">
                <a:solidFill>
                  <a:schemeClr val="bg1"/>
                </a:solidFill>
                <a:latin typeface="標楷體" panose="03000509000000000000" pitchFamily="65" charset="-120"/>
                <a:ea typeface="標楷體" panose="03000509000000000000" pitchFamily="65" charset="-120"/>
              </a:rPr>
              <a:t> </a:t>
            </a:r>
            <a:endParaRPr lang="zh-TW" altLang="en-US" sz="2800" dirty="0">
              <a:solidFill>
                <a:schemeClr val="bg1"/>
              </a:solidFill>
              <a:latin typeface="標楷體" panose="03000509000000000000" pitchFamily="65" charset="-120"/>
              <a:ea typeface="標楷體" panose="03000509000000000000" pitchFamily="65" charset="-120"/>
            </a:endParaRPr>
          </a:p>
        </p:txBody>
      </p:sp>
      <p:sp>
        <p:nvSpPr>
          <p:cNvPr id="47" name="矩形圖說文字 46"/>
          <p:cNvSpPr/>
          <p:nvPr/>
        </p:nvSpPr>
        <p:spPr>
          <a:xfrm>
            <a:off x="103038" y="2852936"/>
            <a:ext cx="6053138" cy="1014438"/>
          </a:xfrm>
          <a:prstGeom prst="wedgeRectCallout">
            <a:avLst>
              <a:gd name="adj1" fmla="val 38983"/>
              <a:gd name="adj2" fmla="val 78770"/>
            </a:avLst>
          </a:prstGeom>
          <a:ln/>
        </p:spPr>
        <p:style>
          <a:lnRef idx="3">
            <a:schemeClr val="lt1"/>
          </a:lnRef>
          <a:fillRef idx="1">
            <a:schemeClr val="accent1"/>
          </a:fillRef>
          <a:effectRef idx="1">
            <a:schemeClr val="accent1"/>
          </a:effectRef>
          <a:fontRef idx="minor">
            <a:schemeClr val="lt1"/>
          </a:fontRef>
        </p:style>
        <p:txBody>
          <a:bodyPr anchor="ctr"/>
          <a:lstStyle/>
          <a:p>
            <a:pPr marL="0" lvl="1" algn="ctr">
              <a:defRPr/>
            </a:pPr>
            <a:r>
              <a:rPr lang="zh-TW" altLang="en-US" sz="3200" dirty="0">
                <a:latin typeface="標楷體" panose="03000509000000000000" pitchFamily="65" charset="-120"/>
                <a:ea typeface="標楷體" panose="03000509000000000000" pitchFamily="65" charset="-120"/>
              </a:rPr>
              <a:t>店家是否有填寫統編或蓋上店章</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店章須有統編</a:t>
            </a:r>
            <a:r>
              <a:rPr lang="en-US" altLang="zh-TW" sz="3200" dirty="0">
                <a:latin typeface="標楷體" panose="03000509000000000000" pitchFamily="65" charset="-120"/>
                <a:ea typeface="標楷體" panose="03000509000000000000" pitchFamily="65" charset="-120"/>
              </a:rPr>
              <a:t>)</a:t>
            </a:r>
          </a:p>
        </p:txBody>
      </p:sp>
      <p:sp>
        <p:nvSpPr>
          <p:cNvPr id="48" name="矩形圖說文字 47"/>
          <p:cNvSpPr/>
          <p:nvPr/>
        </p:nvSpPr>
        <p:spPr>
          <a:xfrm>
            <a:off x="2915816" y="4724401"/>
            <a:ext cx="3995737" cy="577850"/>
          </a:xfrm>
          <a:prstGeom prst="wedgeRectCallout">
            <a:avLst>
              <a:gd name="adj1" fmla="val 46305"/>
              <a:gd name="adj2" fmla="val 80049"/>
            </a:avLst>
          </a:prstGeom>
          <a:ln/>
        </p:spPr>
        <p:style>
          <a:lnRef idx="3">
            <a:schemeClr val="lt1"/>
          </a:lnRef>
          <a:fillRef idx="1">
            <a:schemeClr val="accent1"/>
          </a:fillRef>
          <a:effectRef idx="1">
            <a:schemeClr val="accent1"/>
          </a:effectRef>
          <a:fontRef idx="minor">
            <a:schemeClr val="lt1"/>
          </a:fontRef>
        </p:style>
        <p:txBody>
          <a:bodyPr anchor="ctr"/>
          <a:lstStyle/>
          <a:p>
            <a:pPr marL="0" lvl="1" algn="ctr">
              <a:defRPr/>
            </a:pPr>
            <a:r>
              <a:rPr lang="zh-TW" altLang="en-US" sz="3200" dirty="0">
                <a:latin typeface="標楷體" panose="03000509000000000000" pitchFamily="65" charset="-120"/>
                <a:ea typeface="標楷體" panose="03000509000000000000" pitchFamily="65" charset="-120"/>
              </a:rPr>
              <a:t>是否蓋上負責人私章</a:t>
            </a:r>
            <a:endParaRPr lang="en-US" altLang="zh-TW" sz="3200" dirty="0">
              <a:latin typeface="標楷體" panose="03000509000000000000" pitchFamily="65" charset="-120"/>
              <a:ea typeface="標楷體" panose="03000509000000000000" pitchFamily="65" charset="-120"/>
            </a:endParaRPr>
          </a:p>
        </p:txBody>
      </p:sp>
      <p:sp>
        <p:nvSpPr>
          <p:cNvPr id="49" name="文字方塊 48"/>
          <p:cNvSpPr txBox="1">
            <a:spLocks noChangeArrowheads="1"/>
          </p:cNvSpPr>
          <p:nvPr/>
        </p:nvSpPr>
        <p:spPr bwMode="auto">
          <a:xfrm>
            <a:off x="1491494" y="4561964"/>
            <a:ext cx="4376650" cy="523220"/>
          </a:xfrm>
          <a:prstGeom prst="rect">
            <a:avLst/>
          </a:prstGeom>
          <a:solidFill>
            <a:srgbClr val="FFFF66"/>
          </a:solidFill>
          <a:ln w="38100">
            <a:solidFill>
              <a:schemeClr val="tx1"/>
            </a:solidFill>
            <a:miter lim="800000"/>
            <a:headEnd/>
            <a:tailEnd/>
          </a:ln>
        </p:spPr>
        <p:txBody>
          <a:bodyPr wrap="square">
            <a:spAutoFit/>
          </a:bodyPr>
          <a:lstStyle>
            <a:lvl1pPr eaLnBrk="0" hangingPunct="0">
              <a:defRPr kumimoji="1" sz="800">
                <a:solidFill>
                  <a:schemeClr val="tx1"/>
                </a:solidFill>
                <a:latin typeface="Arial" panose="020B0604020202020204" pitchFamily="34" charset="0"/>
                <a:ea typeface="標楷體" panose="03000509000000000000" pitchFamily="65" charset="-120"/>
              </a:defRPr>
            </a:lvl1pPr>
            <a:lvl2pPr marL="742950" indent="-285750" eaLnBrk="0" hangingPunct="0">
              <a:defRPr kumimoji="1" sz="800">
                <a:solidFill>
                  <a:schemeClr val="tx1"/>
                </a:solidFill>
                <a:latin typeface="Arial" panose="020B0604020202020204" pitchFamily="34" charset="0"/>
                <a:ea typeface="標楷體" panose="03000509000000000000" pitchFamily="65" charset="-120"/>
              </a:defRPr>
            </a:lvl2pPr>
            <a:lvl3pPr marL="1143000" indent="-228600" eaLnBrk="0" hangingPunct="0">
              <a:defRPr kumimoji="1" sz="800">
                <a:solidFill>
                  <a:schemeClr val="tx1"/>
                </a:solidFill>
                <a:latin typeface="Arial" panose="020B0604020202020204" pitchFamily="34" charset="0"/>
                <a:ea typeface="標楷體" panose="03000509000000000000" pitchFamily="65" charset="-120"/>
              </a:defRPr>
            </a:lvl3pPr>
            <a:lvl4pPr marL="1600200" indent="-228600" eaLnBrk="0" hangingPunct="0">
              <a:defRPr kumimoji="1" sz="800">
                <a:solidFill>
                  <a:schemeClr val="tx1"/>
                </a:solidFill>
                <a:latin typeface="Arial" panose="020B0604020202020204" pitchFamily="34" charset="0"/>
                <a:ea typeface="標楷體" panose="03000509000000000000" pitchFamily="65" charset="-120"/>
              </a:defRPr>
            </a:lvl4pPr>
            <a:lvl5pPr marL="2057400" indent="-228600" eaLnBrk="0" hangingPunct="0">
              <a:defRPr kumimoji="1" sz="8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9pPr>
          </a:lstStyle>
          <a:p>
            <a:pPr marL="762000" indent="-762000" fontAlgn="auto">
              <a:spcBef>
                <a:spcPts val="0"/>
              </a:spcBef>
              <a:spcAft>
                <a:spcPts val="0"/>
              </a:spcAft>
              <a:defRPr/>
            </a:pPr>
            <a:r>
              <a:rPr kumimoji="0" lang="zh-TW" altLang="en-US" sz="2800" b="1" dirty="0">
                <a:latin typeface="標楷體" panose="03000509000000000000" pitchFamily="65" charset="-120"/>
              </a:rPr>
              <a:t>餐費：附上用餐人員名單</a:t>
            </a:r>
          </a:p>
        </p:txBody>
      </p:sp>
      <p:sp>
        <p:nvSpPr>
          <p:cNvPr id="50" name="矩形圖說文字 49"/>
          <p:cNvSpPr/>
          <p:nvPr/>
        </p:nvSpPr>
        <p:spPr>
          <a:xfrm>
            <a:off x="4080668" y="1521279"/>
            <a:ext cx="3179763" cy="577850"/>
          </a:xfrm>
          <a:prstGeom prst="wedgeRectCallout">
            <a:avLst>
              <a:gd name="adj1" fmla="val 41926"/>
              <a:gd name="adj2" fmla="val 75654"/>
            </a:avLst>
          </a:prstGeom>
          <a:ln/>
        </p:spPr>
        <p:style>
          <a:lnRef idx="3">
            <a:schemeClr val="lt1"/>
          </a:lnRef>
          <a:fillRef idx="1">
            <a:schemeClr val="accent1"/>
          </a:fillRef>
          <a:effectRef idx="1">
            <a:schemeClr val="accent1"/>
          </a:effectRef>
          <a:fontRef idx="minor">
            <a:schemeClr val="lt1"/>
          </a:fontRef>
        </p:style>
        <p:txBody>
          <a:bodyPr anchor="ctr"/>
          <a:lstStyle/>
          <a:p>
            <a:pPr marL="0" lvl="1" algn="ctr">
              <a:defRPr/>
            </a:pPr>
            <a:r>
              <a:rPr lang="zh-TW" altLang="en-US" sz="3200" dirty="0">
                <a:latin typeface="標楷體" panose="03000509000000000000" pitchFamily="65" charset="-120"/>
                <a:ea typeface="標楷體" panose="03000509000000000000" pitchFamily="65" charset="-120"/>
              </a:rPr>
              <a:t>非學校統一編號</a:t>
            </a:r>
            <a:endParaRPr lang="en-US" altLang="zh-TW" sz="3200" dirty="0">
              <a:latin typeface="標楷體" panose="03000509000000000000" pitchFamily="65" charset="-120"/>
              <a:ea typeface="標楷體" panose="03000509000000000000" pitchFamily="65" charset="-120"/>
            </a:endParaRPr>
          </a:p>
        </p:txBody>
      </p:sp>
      <p:sp>
        <p:nvSpPr>
          <p:cNvPr id="51" name="文字方塊 50"/>
          <p:cNvSpPr txBox="1">
            <a:spLocks noChangeArrowheads="1"/>
          </p:cNvSpPr>
          <p:nvPr/>
        </p:nvSpPr>
        <p:spPr bwMode="auto">
          <a:xfrm>
            <a:off x="555990" y="4149080"/>
            <a:ext cx="7928446" cy="523220"/>
          </a:xfrm>
          <a:prstGeom prst="rect">
            <a:avLst/>
          </a:prstGeom>
          <a:solidFill>
            <a:srgbClr val="FFFF66"/>
          </a:solidFill>
          <a:ln w="38100">
            <a:solidFill>
              <a:schemeClr val="tx1"/>
            </a:solidFill>
            <a:miter lim="800000"/>
            <a:headEnd/>
            <a:tailEnd/>
          </a:ln>
        </p:spPr>
        <p:txBody>
          <a:bodyPr wrap="square">
            <a:spAutoFit/>
          </a:bodyPr>
          <a:lstStyle>
            <a:lvl1pPr eaLnBrk="0" hangingPunct="0">
              <a:defRPr kumimoji="1" sz="800">
                <a:solidFill>
                  <a:schemeClr val="tx1"/>
                </a:solidFill>
                <a:latin typeface="Arial" panose="020B0604020202020204" pitchFamily="34" charset="0"/>
                <a:ea typeface="標楷體" panose="03000509000000000000" pitchFamily="65" charset="-120"/>
              </a:defRPr>
            </a:lvl1pPr>
            <a:lvl2pPr marL="742950" indent="-285750" eaLnBrk="0" hangingPunct="0">
              <a:defRPr kumimoji="1" sz="800">
                <a:solidFill>
                  <a:schemeClr val="tx1"/>
                </a:solidFill>
                <a:latin typeface="Arial" panose="020B0604020202020204" pitchFamily="34" charset="0"/>
                <a:ea typeface="標楷體" panose="03000509000000000000" pitchFamily="65" charset="-120"/>
              </a:defRPr>
            </a:lvl2pPr>
            <a:lvl3pPr marL="1143000" indent="-228600" eaLnBrk="0" hangingPunct="0">
              <a:defRPr kumimoji="1" sz="800">
                <a:solidFill>
                  <a:schemeClr val="tx1"/>
                </a:solidFill>
                <a:latin typeface="Arial" panose="020B0604020202020204" pitchFamily="34" charset="0"/>
                <a:ea typeface="標楷體" panose="03000509000000000000" pitchFamily="65" charset="-120"/>
              </a:defRPr>
            </a:lvl3pPr>
            <a:lvl4pPr marL="1600200" indent="-228600" eaLnBrk="0" hangingPunct="0">
              <a:defRPr kumimoji="1" sz="800">
                <a:solidFill>
                  <a:schemeClr val="tx1"/>
                </a:solidFill>
                <a:latin typeface="Arial" panose="020B0604020202020204" pitchFamily="34" charset="0"/>
                <a:ea typeface="標楷體" panose="03000509000000000000" pitchFamily="65" charset="-120"/>
              </a:defRPr>
            </a:lvl4pPr>
            <a:lvl5pPr marL="2057400" indent="-228600" eaLnBrk="0" hangingPunct="0">
              <a:defRPr kumimoji="1" sz="8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9pPr>
          </a:lstStyle>
          <a:p>
            <a:pPr algn="ctr" eaLnBrk="1" hangingPunct="1"/>
            <a:r>
              <a:rPr lang="zh-TW" altLang="en-US" sz="2800" dirty="0"/>
              <a:t>大寫金額寫錯只能重開，不能塗改</a:t>
            </a:r>
            <a:endParaRPr lang="zh-TW" altLang="en-US" sz="2000" dirty="0"/>
          </a:p>
        </p:txBody>
      </p:sp>
    </p:spTree>
    <p:extLst>
      <p:ext uri="{BB962C8B-B14F-4D97-AF65-F5344CB8AC3E}">
        <p14:creationId xmlns:p14="http://schemas.microsoft.com/office/powerpoint/2010/main" val="428655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strVal val="#ppt_w+.3"/>
                                          </p:val>
                                        </p:tav>
                                        <p:tav tm="100000">
                                          <p:val>
                                            <p:strVal val="#ppt_w"/>
                                          </p:val>
                                        </p:tav>
                                      </p:tavLst>
                                    </p:anim>
                                    <p:anim calcmode="lin" valueType="num">
                                      <p:cBhvr>
                                        <p:cTn id="8" dur="1000" fill="hold"/>
                                        <p:tgtEl>
                                          <p:spTgt spid="36"/>
                                        </p:tgtEl>
                                        <p:attrNameLst>
                                          <p:attrName>ppt_h</p:attrName>
                                        </p:attrNameLst>
                                      </p:cBhvr>
                                      <p:tavLst>
                                        <p:tav tm="0">
                                          <p:val>
                                            <p:strVal val="#ppt_h"/>
                                          </p:val>
                                        </p:tav>
                                        <p:tav tm="100000">
                                          <p:val>
                                            <p:strVal val="#ppt_h"/>
                                          </p:val>
                                        </p:tav>
                                      </p:tavLst>
                                    </p:anim>
                                    <p:animEffect transition="in" filter="fade">
                                      <p:cBhvr>
                                        <p:cTn id="9" dur="1000"/>
                                        <p:tgtEl>
                                          <p:spTgt spid="3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anim calcmode="lin" valueType="num">
                                      <p:cBhvr>
                                        <p:cTn id="13" dur="500" fill="hold"/>
                                        <p:tgtEl>
                                          <p:spTgt spid="43"/>
                                        </p:tgtEl>
                                        <p:attrNameLst>
                                          <p:attrName>ppt_x</p:attrName>
                                        </p:attrNameLst>
                                      </p:cBhvr>
                                      <p:tavLst>
                                        <p:tav tm="0">
                                          <p:val>
                                            <p:strVal val="#ppt_x"/>
                                          </p:val>
                                        </p:tav>
                                        <p:tav tm="100000">
                                          <p:val>
                                            <p:strVal val="#ppt_x"/>
                                          </p:val>
                                        </p:tav>
                                      </p:tavLst>
                                    </p:anim>
                                    <p:anim calcmode="lin" valueType="num">
                                      <p:cBhvr>
                                        <p:cTn id="14" dur="5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1000" fill="hold"/>
                                        <p:tgtEl>
                                          <p:spTgt spid="37"/>
                                        </p:tgtEl>
                                        <p:attrNameLst>
                                          <p:attrName>ppt_w</p:attrName>
                                        </p:attrNameLst>
                                      </p:cBhvr>
                                      <p:tavLst>
                                        <p:tav tm="0">
                                          <p:val>
                                            <p:strVal val="#ppt_w+.3"/>
                                          </p:val>
                                        </p:tav>
                                        <p:tav tm="100000">
                                          <p:val>
                                            <p:strVal val="#ppt_w"/>
                                          </p:val>
                                        </p:tav>
                                      </p:tavLst>
                                    </p:anim>
                                    <p:anim calcmode="lin" valueType="num">
                                      <p:cBhvr>
                                        <p:cTn id="20" dur="1000" fill="hold"/>
                                        <p:tgtEl>
                                          <p:spTgt spid="37"/>
                                        </p:tgtEl>
                                        <p:attrNameLst>
                                          <p:attrName>ppt_h</p:attrName>
                                        </p:attrNameLst>
                                      </p:cBhvr>
                                      <p:tavLst>
                                        <p:tav tm="0">
                                          <p:val>
                                            <p:strVal val="#ppt_h"/>
                                          </p:val>
                                        </p:tav>
                                        <p:tav tm="100000">
                                          <p:val>
                                            <p:strVal val="#ppt_h"/>
                                          </p:val>
                                        </p:tav>
                                      </p:tavLst>
                                    </p:anim>
                                    <p:animEffect transition="in" filter="fade">
                                      <p:cBhvr>
                                        <p:cTn id="21" dur="1000"/>
                                        <p:tgtEl>
                                          <p:spTgt spid="37"/>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anim calcmode="lin" valueType="num">
                                      <p:cBhvr>
                                        <p:cTn id="25" dur="500" fill="hold"/>
                                        <p:tgtEl>
                                          <p:spTgt spid="44"/>
                                        </p:tgtEl>
                                        <p:attrNameLst>
                                          <p:attrName>ppt_x</p:attrName>
                                        </p:attrNameLst>
                                      </p:cBhvr>
                                      <p:tavLst>
                                        <p:tav tm="0">
                                          <p:val>
                                            <p:strVal val="#ppt_x"/>
                                          </p:val>
                                        </p:tav>
                                        <p:tav tm="100000">
                                          <p:val>
                                            <p:strVal val="#ppt_x"/>
                                          </p:val>
                                        </p:tav>
                                      </p:tavLst>
                                    </p:anim>
                                    <p:anim calcmode="lin" valueType="num">
                                      <p:cBhvr>
                                        <p:cTn id="26" dur="500" fill="hold"/>
                                        <p:tgtEl>
                                          <p:spTgt spid="44"/>
                                        </p:tgtEl>
                                        <p:attrNameLst>
                                          <p:attrName>ppt_y</p:attrName>
                                        </p:attrNameLst>
                                      </p:cBhvr>
                                      <p:tavLst>
                                        <p:tav tm="0">
                                          <p:val>
                                            <p:strVal val="#ppt_y+.1"/>
                                          </p:val>
                                        </p:tav>
                                        <p:tav tm="100000">
                                          <p:val>
                                            <p:strVal val="#ppt_y"/>
                                          </p:val>
                                        </p:tav>
                                      </p:tavLst>
                                    </p:anim>
                                  </p:childTnLst>
                                </p:cTn>
                              </p:par>
                              <p:par>
                                <p:cTn id="27" presetID="10" presetClass="exit" presetSubtype="0" fill="hold" grpId="1" nodeType="withEffect">
                                  <p:stCondLst>
                                    <p:cond delay="0"/>
                                  </p:stCondLst>
                                  <p:childTnLst>
                                    <p:animEffect transition="out" filter="fade">
                                      <p:cBhvr>
                                        <p:cTn id="28" dur="1000"/>
                                        <p:tgtEl>
                                          <p:spTgt spid="36"/>
                                        </p:tgtEl>
                                      </p:cBhvr>
                                    </p:animEffect>
                                    <p:set>
                                      <p:cBhvr>
                                        <p:cTn id="29" dur="1" fill="hold">
                                          <p:stCondLst>
                                            <p:cond delay="999"/>
                                          </p:stCondLst>
                                        </p:cTn>
                                        <p:tgtEl>
                                          <p:spTgt spid="36"/>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43"/>
                                        </p:tgtEl>
                                      </p:cBhvr>
                                    </p:animEffect>
                                    <p:set>
                                      <p:cBhvr>
                                        <p:cTn id="32" dur="1" fill="hold">
                                          <p:stCondLst>
                                            <p:cond delay="499"/>
                                          </p:stCondLst>
                                        </p:cTn>
                                        <p:tgtEl>
                                          <p:spTgt spid="4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50" presetClass="entr" presetSubtype="0" decel="10000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1000" fill="hold"/>
                                        <p:tgtEl>
                                          <p:spTgt spid="38"/>
                                        </p:tgtEl>
                                        <p:attrNameLst>
                                          <p:attrName>ppt_w</p:attrName>
                                        </p:attrNameLst>
                                      </p:cBhvr>
                                      <p:tavLst>
                                        <p:tav tm="0">
                                          <p:val>
                                            <p:strVal val="#ppt_w+.3"/>
                                          </p:val>
                                        </p:tav>
                                        <p:tav tm="100000">
                                          <p:val>
                                            <p:strVal val="#ppt_w"/>
                                          </p:val>
                                        </p:tav>
                                      </p:tavLst>
                                    </p:anim>
                                    <p:anim calcmode="lin" valueType="num">
                                      <p:cBhvr>
                                        <p:cTn id="38" dur="1000" fill="hold"/>
                                        <p:tgtEl>
                                          <p:spTgt spid="38"/>
                                        </p:tgtEl>
                                        <p:attrNameLst>
                                          <p:attrName>ppt_h</p:attrName>
                                        </p:attrNameLst>
                                      </p:cBhvr>
                                      <p:tavLst>
                                        <p:tav tm="0">
                                          <p:val>
                                            <p:strVal val="#ppt_h"/>
                                          </p:val>
                                        </p:tav>
                                        <p:tav tm="100000">
                                          <p:val>
                                            <p:strVal val="#ppt_h"/>
                                          </p:val>
                                        </p:tav>
                                      </p:tavLst>
                                    </p:anim>
                                    <p:animEffect transition="in" filter="fade">
                                      <p:cBhvr>
                                        <p:cTn id="39" dur="1000"/>
                                        <p:tgtEl>
                                          <p:spTgt spid="38"/>
                                        </p:tgtEl>
                                      </p:cBhvr>
                                    </p:animEffect>
                                  </p:childTnLst>
                                </p:cTn>
                              </p:par>
                              <p:par>
                                <p:cTn id="40" presetID="42" presetClass="entr" presetSubtype="0"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anim calcmode="lin" valueType="num">
                                      <p:cBhvr>
                                        <p:cTn id="43" dur="500" fill="hold"/>
                                        <p:tgtEl>
                                          <p:spTgt spid="45"/>
                                        </p:tgtEl>
                                        <p:attrNameLst>
                                          <p:attrName>ppt_x</p:attrName>
                                        </p:attrNameLst>
                                      </p:cBhvr>
                                      <p:tavLst>
                                        <p:tav tm="0">
                                          <p:val>
                                            <p:strVal val="#ppt_x"/>
                                          </p:val>
                                        </p:tav>
                                        <p:tav tm="100000">
                                          <p:val>
                                            <p:strVal val="#ppt_x"/>
                                          </p:val>
                                        </p:tav>
                                      </p:tavLst>
                                    </p:anim>
                                    <p:anim calcmode="lin" valueType="num">
                                      <p:cBhvr>
                                        <p:cTn id="44" dur="500" fill="hold"/>
                                        <p:tgtEl>
                                          <p:spTgt spid="4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500"/>
                                        <p:tgtEl>
                                          <p:spTgt spid="49"/>
                                        </p:tgtEl>
                                      </p:cBhvr>
                                    </p:animEffect>
                                    <p:anim calcmode="lin" valueType="num">
                                      <p:cBhvr>
                                        <p:cTn id="48" dur="500" fill="hold"/>
                                        <p:tgtEl>
                                          <p:spTgt spid="49"/>
                                        </p:tgtEl>
                                        <p:attrNameLst>
                                          <p:attrName>ppt_x</p:attrName>
                                        </p:attrNameLst>
                                      </p:cBhvr>
                                      <p:tavLst>
                                        <p:tav tm="0">
                                          <p:val>
                                            <p:strVal val="#ppt_x"/>
                                          </p:val>
                                        </p:tav>
                                        <p:tav tm="100000">
                                          <p:val>
                                            <p:strVal val="#ppt_x"/>
                                          </p:val>
                                        </p:tav>
                                      </p:tavLst>
                                    </p:anim>
                                    <p:anim calcmode="lin" valueType="num">
                                      <p:cBhvr>
                                        <p:cTn id="49" dur="500" fill="hold"/>
                                        <p:tgtEl>
                                          <p:spTgt spid="49"/>
                                        </p:tgtEl>
                                        <p:attrNameLst>
                                          <p:attrName>ppt_y</p:attrName>
                                        </p:attrNameLst>
                                      </p:cBhvr>
                                      <p:tavLst>
                                        <p:tav tm="0">
                                          <p:val>
                                            <p:strVal val="#ppt_y+.1"/>
                                          </p:val>
                                        </p:tav>
                                        <p:tav tm="100000">
                                          <p:val>
                                            <p:strVal val="#ppt_y"/>
                                          </p:val>
                                        </p:tav>
                                      </p:tavLst>
                                    </p:anim>
                                  </p:childTnLst>
                                </p:cTn>
                              </p:par>
                              <p:par>
                                <p:cTn id="50" presetID="10" presetClass="exit" presetSubtype="0" fill="hold" grpId="1" nodeType="withEffect">
                                  <p:stCondLst>
                                    <p:cond delay="0"/>
                                  </p:stCondLst>
                                  <p:childTnLst>
                                    <p:animEffect transition="out" filter="fade">
                                      <p:cBhvr>
                                        <p:cTn id="51" dur="1000"/>
                                        <p:tgtEl>
                                          <p:spTgt spid="37"/>
                                        </p:tgtEl>
                                      </p:cBhvr>
                                    </p:animEffect>
                                    <p:set>
                                      <p:cBhvr>
                                        <p:cTn id="52" dur="1" fill="hold">
                                          <p:stCondLst>
                                            <p:cond delay="999"/>
                                          </p:stCondLst>
                                        </p:cTn>
                                        <p:tgtEl>
                                          <p:spTgt spid="37"/>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44"/>
                                        </p:tgtEl>
                                      </p:cBhvr>
                                    </p:animEffect>
                                    <p:set>
                                      <p:cBhvr>
                                        <p:cTn id="55" dur="1" fill="hold">
                                          <p:stCondLst>
                                            <p:cond delay="499"/>
                                          </p:stCondLst>
                                        </p:cTn>
                                        <p:tgtEl>
                                          <p:spTgt spid="44"/>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50" presetClass="entr" presetSubtype="0" decel="100000"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anim calcmode="lin" valueType="num">
                                      <p:cBhvr>
                                        <p:cTn id="60" dur="1000" fill="hold"/>
                                        <p:tgtEl>
                                          <p:spTgt spid="39"/>
                                        </p:tgtEl>
                                        <p:attrNameLst>
                                          <p:attrName>ppt_w</p:attrName>
                                        </p:attrNameLst>
                                      </p:cBhvr>
                                      <p:tavLst>
                                        <p:tav tm="0">
                                          <p:val>
                                            <p:strVal val="#ppt_w+.3"/>
                                          </p:val>
                                        </p:tav>
                                        <p:tav tm="100000">
                                          <p:val>
                                            <p:strVal val="#ppt_w"/>
                                          </p:val>
                                        </p:tav>
                                      </p:tavLst>
                                    </p:anim>
                                    <p:anim calcmode="lin" valueType="num">
                                      <p:cBhvr>
                                        <p:cTn id="61" dur="1000" fill="hold"/>
                                        <p:tgtEl>
                                          <p:spTgt spid="39"/>
                                        </p:tgtEl>
                                        <p:attrNameLst>
                                          <p:attrName>ppt_h</p:attrName>
                                        </p:attrNameLst>
                                      </p:cBhvr>
                                      <p:tavLst>
                                        <p:tav tm="0">
                                          <p:val>
                                            <p:strVal val="#ppt_h"/>
                                          </p:val>
                                        </p:tav>
                                        <p:tav tm="100000">
                                          <p:val>
                                            <p:strVal val="#ppt_h"/>
                                          </p:val>
                                        </p:tav>
                                      </p:tavLst>
                                    </p:anim>
                                    <p:animEffect transition="in" filter="fade">
                                      <p:cBhvr>
                                        <p:cTn id="62" dur="1000"/>
                                        <p:tgtEl>
                                          <p:spTgt spid="39"/>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500"/>
                                        <p:tgtEl>
                                          <p:spTgt spid="46"/>
                                        </p:tgtEl>
                                      </p:cBhvr>
                                    </p:animEffect>
                                    <p:anim calcmode="lin" valueType="num">
                                      <p:cBhvr>
                                        <p:cTn id="66" dur="500" fill="hold"/>
                                        <p:tgtEl>
                                          <p:spTgt spid="46"/>
                                        </p:tgtEl>
                                        <p:attrNameLst>
                                          <p:attrName>ppt_x</p:attrName>
                                        </p:attrNameLst>
                                      </p:cBhvr>
                                      <p:tavLst>
                                        <p:tav tm="0">
                                          <p:val>
                                            <p:strVal val="#ppt_x"/>
                                          </p:val>
                                        </p:tav>
                                        <p:tav tm="100000">
                                          <p:val>
                                            <p:strVal val="#ppt_x"/>
                                          </p:val>
                                        </p:tav>
                                      </p:tavLst>
                                    </p:anim>
                                    <p:anim calcmode="lin" valueType="num">
                                      <p:cBhvr>
                                        <p:cTn id="67" dur="500" fill="hold"/>
                                        <p:tgtEl>
                                          <p:spTgt spid="46"/>
                                        </p:tgtEl>
                                        <p:attrNameLst>
                                          <p:attrName>ppt_y</p:attrName>
                                        </p:attrNameLst>
                                      </p:cBhvr>
                                      <p:tavLst>
                                        <p:tav tm="0">
                                          <p:val>
                                            <p:strVal val="#ppt_y+.1"/>
                                          </p:val>
                                        </p:tav>
                                        <p:tav tm="100000">
                                          <p:val>
                                            <p:strVal val="#ppt_y"/>
                                          </p:val>
                                        </p:tav>
                                      </p:tavLst>
                                    </p:anim>
                                  </p:childTnLst>
                                </p:cTn>
                              </p:par>
                              <p:par>
                                <p:cTn id="68" presetID="55" presetClass="entr" presetSubtype="0" fill="hold" grpId="0" nodeType="withEffect">
                                  <p:stCondLst>
                                    <p:cond delay="0"/>
                                  </p:stCondLst>
                                  <p:childTnLst>
                                    <p:set>
                                      <p:cBhvr>
                                        <p:cTn id="69" dur="1" fill="hold">
                                          <p:stCondLst>
                                            <p:cond delay="0"/>
                                          </p:stCondLst>
                                        </p:cTn>
                                        <p:tgtEl>
                                          <p:spTgt spid="51"/>
                                        </p:tgtEl>
                                        <p:attrNameLst>
                                          <p:attrName>style.visibility</p:attrName>
                                        </p:attrNameLst>
                                      </p:cBhvr>
                                      <p:to>
                                        <p:strVal val="visible"/>
                                      </p:to>
                                    </p:set>
                                    <p:anim calcmode="lin" valueType="num">
                                      <p:cBhvr>
                                        <p:cTn id="70" dur="500" fill="hold"/>
                                        <p:tgtEl>
                                          <p:spTgt spid="51"/>
                                        </p:tgtEl>
                                        <p:attrNameLst>
                                          <p:attrName>ppt_w</p:attrName>
                                        </p:attrNameLst>
                                      </p:cBhvr>
                                      <p:tavLst>
                                        <p:tav tm="0">
                                          <p:val>
                                            <p:strVal val="#ppt_w*0.70"/>
                                          </p:val>
                                        </p:tav>
                                        <p:tav tm="100000">
                                          <p:val>
                                            <p:strVal val="#ppt_w"/>
                                          </p:val>
                                        </p:tav>
                                      </p:tavLst>
                                    </p:anim>
                                    <p:anim calcmode="lin" valueType="num">
                                      <p:cBhvr>
                                        <p:cTn id="71" dur="500" fill="hold"/>
                                        <p:tgtEl>
                                          <p:spTgt spid="51"/>
                                        </p:tgtEl>
                                        <p:attrNameLst>
                                          <p:attrName>ppt_h</p:attrName>
                                        </p:attrNameLst>
                                      </p:cBhvr>
                                      <p:tavLst>
                                        <p:tav tm="0">
                                          <p:val>
                                            <p:strVal val="#ppt_h"/>
                                          </p:val>
                                        </p:tav>
                                        <p:tav tm="100000">
                                          <p:val>
                                            <p:strVal val="#ppt_h"/>
                                          </p:val>
                                        </p:tav>
                                      </p:tavLst>
                                    </p:anim>
                                    <p:animEffect transition="in" filter="fade">
                                      <p:cBhvr>
                                        <p:cTn id="72" dur="500"/>
                                        <p:tgtEl>
                                          <p:spTgt spid="51"/>
                                        </p:tgtEl>
                                      </p:cBhvr>
                                    </p:animEffect>
                                  </p:childTnLst>
                                </p:cTn>
                              </p:par>
                              <p:par>
                                <p:cTn id="73" presetID="10" presetClass="exit" presetSubtype="0" fill="hold" grpId="1" nodeType="withEffect">
                                  <p:stCondLst>
                                    <p:cond delay="0"/>
                                  </p:stCondLst>
                                  <p:childTnLst>
                                    <p:animEffect transition="out" filter="fade">
                                      <p:cBhvr>
                                        <p:cTn id="74" dur="1000"/>
                                        <p:tgtEl>
                                          <p:spTgt spid="38"/>
                                        </p:tgtEl>
                                      </p:cBhvr>
                                    </p:animEffect>
                                    <p:set>
                                      <p:cBhvr>
                                        <p:cTn id="75" dur="1" fill="hold">
                                          <p:stCondLst>
                                            <p:cond delay="999"/>
                                          </p:stCondLst>
                                        </p:cTn>
                                        <p:tgtEl>
                                          <p:spTgt spid="38"/>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45"/>
                                        </p:tgtEl>
                                      </p:cBhvr>
                                    </p:animEffect>
                                    <p:set>
                                      <p:cBhvr>
                                        <p:cTn id="78" dur="1" fill="hold">
                                          <p:stCondLst>
                                            <p:cond delay="499"/>
                                          </p:stCondLst>
                                        </p:cTn>
                                        <p:tgtEl>
                                          <p:spTgt spid="45"/>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49"/>
                                        </p:tgtEl>
                                      </p:cBhvr>
                                    </p:animEffect>
                                    <p:set>
                                      <p:cBhvr>
                                        <p:cTn id="81" dur="1" fill="hold">
                                          <p:stCondLst>
                                            <p:cond delay="499"/>
                                          </p:stCondLst>
                                        </p:cTn>
                                        <p:tgtEl>
                                          <p:spTgt spid="49"/>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50" presetClass="entr" presetSubtype="0" decel="100000" fill="hold" grpId="0" nodeType="clickEffect">
                                  <p:stCondLst>
                                    <p:cond delay="0"/>
                                  </p:stCondLst>
                                  <p:childTnLst>
                                    <p:set>
                                      <p:cBhvr>
                                        <p:cTn id="85" dur="1" fill="hold">
                                          <p:stCondLst>
                                            <p:cond delay="0"/>
                                          </p:stCondLst>
                                        </p:cTn>
                                        <p:tgtEl>
                                          <p:spTgt spid="40"/>
                                        </p:tgtEl>
                                        <p:attrNameLst>
                                          <p:attrName>style.visibility</p:attrName>
                                        </p:attrNameLst>
                                      </p:cBhvr>
                                      <p:to>
                                        <p:strVal val="visible"/>
                                      </p:to>
                                    </p:set>
                                    <p:anim calcmode="lin" valueType="num">
                                      <p:cBhvr>
                                        <p:cTn id="86" dur="1000" fill="hold"/>
                                        <p:tgtEl>
                                          <p:spTgt spid="40"/>
                                        </p:tgtEl>
                                        <p:attrNameLst>
                                          <p:attrName>ppt_w</p:attrName>
                                        </p:attrNameLst>
                                      </p:cBhvr>
                                      <p:tavLst>
                                        <p:tav tm="0">
                                          <p:val>
                                            <p:strVal val="#ppt_w+.3"/>
                                          </p:val>
                                        </p:tav>
                                        <p:tav tm="100000">
                                          <p:val>
                                            <p:strVal val="#ppt_w"/>
                                          </p:val>
                                        </p:tav>
                                      </p:tavLst>
                                    </p:anim>
                                    <p:anim calcmode="lin" valueType="num">
                                      <p:cBhvr>
                                        <p:cTn id="87" dur="1000" fill="hold"/>
                                        <p:tgtEl>
                                          <p:spTgt spid="40"/>
                                        </p:tgtEl>
                                        <p:attrNameLst>
                                          <p:attrName>ppt_h</p:attrName>
                                        </p:attrNameLst>
                                      </p:cBhvr>
                                      <p:tavLst>
                                        <p:tav tm="0">
                                          <p:val>
                                            <p:strVal val="#ppt_h"/>
                                          </p:val>
                                        </p:tav>
                                        <p:tav tm="100000">
                                          <p:val>
                                            <p:strVal val="#ppt_h"/>
                                          </p:val>
                                        </p:tav>
                                      </p:tavLst>
                                    </p:anim>
                                    <p:animEffect transition="in" filter="fade">
                                      <p:cBhvr>
                                        <p:cTn id="88" dur="1000"/>
                                        <p:tgtEl>
                                          <p:spTgt spid="40"/>
                                        </p:tgtEl>
                                      </p:cBhvr>
                                    </p:animEffect>
                                  </p:childTnLst>
                                </p:cTn>
                              </p:par>
                              <p:par>
                                <p:cTn id="89" presetID="50" presetClass="entr" presetSubtype="0" decel="100000"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1000" fill="hold"/>
                                        <p:tgtEl>
                                          <p:spTgt spid="41"/>
                                        </p:tgtEl>
                                        <p:attrNameLst>
                                          <p:attrName>ppt_w</p:attrName>
                                        </p:attrNameLst>
                                      </p:cBhvr>
                                      <p:tavLst>
                                        <p:tav tm="0">
                                          <p:val>
                                            <p:strVal val="#ppt_w+.3"/>
                                          </p:val>
                                        </p:tav>
                                        <p:tav tm="100000">
                                          <p:val>
                                            <p:strVal val="#ppt_w"/>
                                          </p:val>
                                        </p:tav>
                                      </p:tavLst>
                                    </p:anim>
                                    <p:anim calcmode="lin" valueType="num">
                                      <p:cBhvr>
                                        <p:cTn id="92" dur="1000" fill="hold"/>
                                        <p:tgtEl>
                                          <p:spTgt spid="41"/>
                                        </p:tgtEl>
                                        <p:attrNameLst>
                                          <p:attrName>ppt_h</p:attrName>
                                        </p:attrNameLst>
                                      </p:cBhvr>
                                      <p:tavLst>
                                        <p:tav tm="0">
                                          <p:val>
                                            <p:strVal val="#ppt_h"/>
                                          </p:val>
                                        </p:tav>
                                        <p:tav tm="100000">
                                          <p:val>
                                            <p:strVal val="#ppt_h"/>
                                          </p:val>
                                        </p:tav>
                                      </p:tavLst>
                                    </p:anim>
                                    <p:animEffect transition="in" filter="fade">
                                      <p:cBhvr>
                                        <p:cTn id="93" dur="1000"/>
                                        <p:tgtEl>
                                          <p:spTgt spid="41"/>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fade">
                                      <p:cBhvr>
                                        <p:cTn id="96" dur="500"/>
                                        <p:tgtEl>
                                          <p:spTgt spid="47"/>
                                        </p:tgtEl>
                                      </p:cBhvr>
                                    </p:animEffect>
                                    <p:anim calcmode="lin" valueType="num">
                                      <p:cBhvr>
                                        <p:cTn id="97" dur="500" fill="hold"/>
                                        <p:tgtEl>
                                          <p:spTgt spid="47"/>
                                        </p:tgtEl>
                                        <p:attrNameLst>
                                          <p:attrName>ppt_x</p:attrName>
                                        </p:attrNameLst>
                                      </p:cBhvr>
                                      <p:tavLst>
                                        <p:tav tm="0">
                                          <p:val>
                                            <p:strVal val="#ppt_x"/>
                                          </p:val>
                                        </p:tav>
                                        <p:tav tm="100000">
                                          <p:val>
                                            <p:strVal val="#ppt_x"/>
                                          </p:val>
                                        </p:tav>
                                      </p:tavLst>
                                    </p:anim>
                                    <p:anim calcmode="lin" valueType="num">
                                      <p:cBhvr>
                                        <p:cTn id="98" dur="500" fill="hold"/>
                                        <p:tgtEl>
                                          <p:spTgt spid="47"/>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fade">
                                      <p:cBhvr>
                                        <p:cTn id="101" dur="500"/>
                                        <p:tgtEl>
                                          <p:spTgt spid="50"/>
                                        </p:tgtEl>
                                      </p:cBhvr>
                                    </p:animEffect>
                                    <p:anim calcmode="lin" valueType="num">
                                      <p:cBhvr>
                                        <p:cTn id="102" dur="500" fill="hold"/>
                                        <p:tgtEl>
                                          <p:spTgt spid="50"/>
                                        </p:tgtEl>
                                        <p:attrNameLst>
                                          <p:attrName>ppt_x</p:attrName>
                                        </p:attrNameLst>
                                      </p:cBhvr>
                                      <p:tavLst>
                                        <p:tav tm="0">
                                          <p:val>
                                            <p:strVal val="#ppt_x"/>
                                          </p:val>
                                        </p:tav>
                                        <p:tav tm="100000">
                                          <p:val>
                                            <p:strVal val="#ppt_x"/>
                                          </p:val>
                                        </p:tav>
                                      </p:tavLst>
                                    </p:anim>
                                    <p:anim calcmode="lin" valueType="num">
                                      <p:cBhvr>
                                        <p:cTn id="103" dur="500" fill="hold"/>
                                        <p:tgtEl>
                                          <p:spTgt spid="50"/>
                                        </p:tgtEl>
                                        <p:attrNameLst>
                                          <p:attrName>ppt_y</p:attrName>
                                        </p:attrNameLst>
                                      </p:cBhvr>
                                      <p:tavLst>
                                        <p:tav tm="0">
                                          <p:val>
                                            <p:strVal val="#ppt_y+.1"/>
                                          </p:val>
                                        </p:tav>
                                        <p:tav tm="100000">
                                          <p:val>
                                            <p:strVal val="#ppt_y"/>
                                          </p:val>
                                        </p:tav>
                                      </p:tavLst>
                                    </p:anim>
                                  </p:childTnLst>
                                </p:cTn>
                              </p:par>
                              <p:par>
                                <p:cTn id="104" presetID="1" presetClass="exit" presetSubtype="0" fill="hold" grpId="1" nodeType="withEffect">
                                  <p:stCondLst>
                                    <p:cond delay="0"/>
                                  </p:stCondLst>
                                  <p:childTnLst>
                                    <p:set>
                                      <p:cBhvr>
                                        <p:cTn id="105" dur="1" fill="hold">
                                          <p:stCondLst>
                                            <p:cond delay="0"/>
                                          </p:stCondLst>
                                        </p:cTn>
                                        <p:tgtEl>
                                          <p:spTgt spid="51"/>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46"/>
                                        </p:tgtEl>
                                      </p:cBhvr>
                                    </p:animEffect>
                                    <p:set>
                                      <p:cBhvr>
                                        <p:cTn id="108" dur="1" fill="hold">
                                          <p:stCondLst>
                                            <p:cond delay="499"/>
                                          </p:stCondLst>
                                        </p:cTn>
                                        <p:tgtEl>
                                          <p:spTgt spid="46"/>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1000"/>
                                        <p:tgtEl>
                                          <p:spTgt spid="39"/>
                                        </p:tgtEl>
                                      </p:cBhvr>
                                    </p:animEffect>
                                    <p:set>
                                      <p:cBhvr>
                                        <p:cTn id="111" dur="1" fill="hold">
                                          <p:stCondLst>
                                            <p:cond delay="999"/>
                                          </p:stCondLst>
                                        </p:cTn>
                                        <p:tgtEl>
                                          <p:spTgt spid="39"/>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50" presetClass="entr" presetSubtype="0" decel="100000" fill="hold" grpId="0" nodeType="clickEffect">
                                  <p:stCondLst>
                                    <p:cond delay="0"/>
                                  </p:stCondLst>
                                  <p:childTnLst>
                                    <p:set>
                                      <p:cBhvr>
                                        <p:cTn id="115" dur="1" fill="hold">
                                          <p:stCondLst>
                                            <p:cond delay="0"/>
                                          </p:stCondLst>
                                        </p:cTn>
                                        <p:tgtEl>
                                          <p:spTgt spid="42"/>
                                        </p:tgtEl>
                                        <p:attrNameLst>
                                          <p:attrName>style.visibility</p:attrName>
                                        </p:attrNameLst>
                                      </p:cBhvr>
                                      <p:to>
                                        <p:strVal val="visible"/>
                                      </p:to>
                                    </p:set>
                                    <p:anim calcmode="lin" valueType="num">
                                      <p:cBhvr>
                                        <p:cTn id="116" dur="1000" fill="hold"/>
                                        <p:tgtEl>
                                          <p:spTgt spid="42"/>
                                        </p:tgtEl>
                                        <p:attrNameLst>
                                          <p:attrName>ppt_w</p:attrName>
                                        </p:attrNameLst>
                                      </p:cBhvr>
                                      <p:tavLst>
                                        <p:tav tm="0">
                                          <p:val>
                                            <p:strVal val="#ppt_w+.3"/>
                                          </p:val>
                                        </p:tav>
                                        <p:tav tm="100000">
                                          <p:val>
                                            <p:strVal val="#ppt_w"/>
                                          </p:val>
                                        </p:tav>
                                      </p:tavLst>
                                    </p:anim>
                                    <p:anim calcmode="lin" valueType="num">
                                      <p:cBhvr>
                                        <p:cTn id="117" dur="1000" fill="hold"/>
                                        <p:tgtEl>
                                          <p:spTgt spid="42"/>
                                        </p:tgtEl>
                                        <p:attrNameLst>
                                          <p:attrName>ppt_h</p:attrName>
                                        </p:attrNameLst>
                                      </p:cBhvr>
                                      <p:tavLst>
                                        <p:tav tm="0">
                                          <p:val>
                                            <p:strVal val="#ppt_h"/>
                                          </p:val>
                                        </p:tav>
                                        <p:tav tm="100000">
                                          <p:val>
                                            <p:strVal val="#ppt_h"/>
                                          </p:val>
                                        </p:tav>
                                      </p:tavLst>
                                    </p:anim>
                                    <p:animEffect transition="in" filter="fade">
                                      <p:cBhvr>
                                        <p:cTn id="118" dur="1000"/>
                                        <p:tgtEl>
                                          <p:spTgt spid="42"/>
                                        </p:tgtEl>
                                      </p:cBhvr>
                                    </p:animEffect>
                                  </p:childTnLst>
                                </p:cTn>
                              </p:par>
                              <p:par>
                                <p:cTn id="119" presetID="42" presetClass="entr" presetSubtype="0" fill="hold" grpId="0" nodeType="with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fade">
                                      <p:cBhvr>
                                        <p:cTn id="121" dur="500"/>
                                        <p:tgtEl>
                                          <p:spTgt spid="48"/>
                                        </p:tgtEl>
                                      </p:cBhvr>
                                    </p:animEffect>
                                    <p:anim calcmode="lin" valueType="num">
                                      <p:cBhvr>
                                        <p:cTn id="122" dur="500" fill="hold"/>
                                        <p:tgtEl>
                                          <p:spTgt spid="48"/>
                                        </p:tgtEl>
                                        <p:attrNameLst>
                                          <p:attrName>ppt_x</p:attrName>
                                        </p:attrNameLst>
                                      </p:cBhvr>
                                      <p:tavLst>
                                        <p:tav tm="0">
                                          <p:val>
                                            <p:strVal val="#ppt_x"/>
                                          </p:val>
                                        </p:tav>
                                        <p:tav tm="100000">
                                          <p:val>
                                            <p:strVal val="#ppt_x"/>
                                          </p:val>
                                        </p:tav>
                                      </p:tavLst>
                                    </p:anim>
                                    <p:anim calcmode="lin" valueType="num">
                                      <p:cBhvr>
                                        <p:cTn id="123" dur="500" fill="hold"/>
                                        <p:tgtEl>
                                          <p:spTgt spid="48"/>
                                        </p:tgtEl>
                                        <p:attrNameLst>
                                          <p:attrName>ppt_y</p:attrName>
                                        </p:attrNameLst>
                                      </p:cBhvr>
                                      <p:tavLst>
                                        <p:tav tm="0">
                                          <p:val>
                                            <p:strVal val="#ppt_y+.1"/>
                                          </p:val>
                                        </p:tav>
                                        <p:tav tm="100000">
                                          <p:val>
                                            <p:strVal val="#ppt_y"/>
                                          </p:val>
                                        </p:tav>
                                      </p:tavLst>
                                    </p:anim>
                                  </p:childTnLst>
                                </p:cTn>
                              </p:par>
                              <p:par>
                                <p:cTn id="124" presetID="10" presetClass="exit" presetSubtype="0" fill="hold" grpId="1" nodeType="withEffect">
                                  <p:stCondLst>
                                    <p:cond delay="0"/>
                                  </p:stCondLst>
                                  <p:childTnLst>
                                    <p:animEffect transition="out" filter="fade">
                                      <p:cBhvr>
                                        <p:cTn id="125" dur="1000"/>
                                        <p:tgtEl>
                                          <p:spTgt spid="40"/>
                                        </p:tgtEl>
                                      </p:cBhvr>
                                    </p:animEffect>
                                    <p:set>
                                      <p:cBhvr>
                                        <p:cTn id="126" dur="1" fill="hold">
                                          <p:stCondLst>
                                            <p:cond delay="999"/>
                                          </p:stCondLst>
                                        </p:cTn>
                                        <p:tgtEl>
                                          <p:spTgt spid="40"/>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1000"/>
                                        <p:tgtEl>
                                          <p:spTgt spid="41"/>
                                        </p:tgtEl>
                                      </p:cBhvr>
                                    </p:animEffect>
                                    <p:set>
                                      <p:cBhvr>
                                        <p:cTn id="129" dur="1" fill="hold">
                                          <p:stCondLst>
                                            <p:cond delay="999"/>
                                          </p:stCondLst>
                                        </p:cTn>
                                        <p:tgtEl>
                                          <p:spTgt spid="41"/>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47"/>
                                        </p:tgtEl>
                                      </p:cBhvr>
                                    </p:animEffect>
                                    <p:set>
                                      <p:cBhvr>
                                        <p:cTn id="132" dur="1" fill="hold">
                                          <p:stCondLst>
                                            <p:cond delay="499"/>
                                          </p:stCondLst>
                                        </p:cTn>
                                        <p:tgtEl>
                                          <p:spTgt spid="47"/>
                                        </p:tgtEl>
                                        <p:attrNameLst>
                                          <p:attrName>style.visibility</p:attrName>
                                        </p:attrNameLst>
                                      </p:cBhvr>
                                      <p:to>
                                        <p:strVal val="hidden"/>
                                      </p:to>
                                    </p:set>
                                  </p:childTnLst>
                                </p:cTn>
                              </p:par>
                              <p:par>
                                <p:cTn id="133" presetID="10" presetClass="exit" presetSubtype="0" fill="hold" grpId="1" nodeType="withEffect">
                                  <p:stCondLst>
                                    <p:cond delay="0"/>
                                  </p:stCondLst>
                                  <p:childTnLst>
                                    <p:animEffect transition="out" filter="fade">
                                      <p:cBhvr>
                                        <p:cTn id="134" dur="500"/>
                                        <p:tgtEl>
                                          <p:spTgt spid="50"/>
                                        </p:tgtEl>
                                      </p:cBhvr>
                                    </p:animEffect>
                                    <p:set>
                                      <p:cBhvr>
                                        <p:cTn id="135"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9" grpId="0" animBg="1"/>
      <p:bldP spid="49" grpId="1" animBg="1"/>
      <p:bldP spid="50" grpId="0" animBg="1"/>
      <p:bldP spid="50" grpId="1" animBg="1"/>
      <p:bldP spid="51" grpId="0" animBg="1"/>
      <p:bldP spid="51" grpId="1"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33" name="投影片編號版面配置區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74A96324-003A-4DF8-826F-FDD0B302088A}" type="slidenum">
              <a:rPr lang="en-US" altLang="zh-TW"/>
              <a:pPr>
                <a:defRPr/>
              </a:pPr>
              <a:t>32</a:t>
            </a:fld>
            <a:endParaRPr lang="en-US" altLang="zh-TW"/>
          </a:p>
        </p:txBody>
      </p:sp>
      <p:sp>
        <p:nvSpPr>
          <p:cNvPr id="45057" name="Rectangle 2"/>
          <p:cNvSpPr>
            <a:spLocks noGrp="1" noChangeArrowheads="1"/>
          </p:cNvSpPr>
          <p:nvPr>
            <p:ph type="title" idx="4294967295"/>
          </p:nvPr>
        </p:nvSpPr>
        <p:spPr>
          <a:xfrm>
            <a:off x="914400" y="188913"/>
            <a:ext cx="8229600" cy="1143000"/>
          </a:xfrm>
        </p:spPr>
        <p:txBody>
          <a:bodyPr rtlCol="0">
            <a:normAutofit fontScale="90000"/>
          </a:bodyPr>
          <a:lstStyle/>
          <a:p>
            <a:pPr eaLnBrk="1" fontAlgn="auto" hangingPunct="1">
              <a:spcAft>
                <a:spcPts val="0"/>
              </a:spcAft>
              <a:defRPr/>
            </a:pPr>
            <a:br>
              <a:rPr lang="en-US" altLang="zh-TW" spc="-100" dirty="0">
                <a:solidFill>
                  <a:srgbClr val="000099"/>
                </a:solidFill>
              </a:rPr>
            </a:br>
            <a:r>
              <a:rPr lang="en-US" altLang="zh-TW" spc="-100" dirty="0">
                <a:solidFill>
                  <a:srgbClr val="000099"/>
                </a:solidFill>
              </a:rPr>
              <a:t>                   </a:t>
            </a:r>
            <a:br>
              <a:rPr lang="en-US" altLang="zh-TW" spc="-100" dirty="0">
                <a:solidFill>
                  <a:srgbClr val="000099"/>
                </a:solidFill>
              </a:rPr>
            </a:br>
            <a:endParaRPr lang="en-US" altLang="zh-TW" spc="-100" dirty="0">
              <a:solidFill>
                <a:srgbClr val="000099"/>
              </a:solidFill>
            </a:endParaRPr>
          </a:p>
        </p:txBody>
      </p:sp>
      <p:sp>
        <p:nvSpPr>
          <p:cNvPr id="26630" name="Rectangle 9"/>
          <p:cNvSpPr>
            <a:spLocks noChangeArrowheads="1"/>
          </p:cNvSpPr>
          <p:nvPr/>
        </p:nvSpPr>
        <p:spPr bwMode="auto">
          <a:xfrm>
            <a:off x="323850" y="1268413"/>
            <a:ext cx="84963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Cambria" pitchFamily="18" charset="0"/>
                <a:ea typeface="新細明體" pitchFamily="18" charset="-120"/>
              </a:defRPr>
            </a:lvl1pPr>
            <a:lvl2pPr marL="742950" indent="-285750" eaLnBrk="0" hangingPunct="0">
              <a:defRPr kumimoji="1">
                <a:solidFill>
                  <a:schemeClr val="tx1"/>
                </a:solidFill>
                <a:latin typeface="Cambria" pitchFamily="18" charset="0"/>
                <a:ea typeface="新細明體" pitchFamily="18" charset="-120"/>
              </a:defRPr>
            </a:lvl2pPr>
            <a:lvl3pPr marL="1143000" indent="-228600" eaLnBrk="0" hangingPunct="0">
              <a:defRPr kumimoji="1">
                <a:solidFill>
                  <a:schemeClr val="tx1"/>
                </a:solidFill>
                <a:latin typeface="Cambria" pitchFamily="18" charset="0"/>
                <a:ea typeface="新細明體" pitchFamily="18" charset="-120"/>
              </a:defRPr>
            </a:lvl3pPr>
            <a:lvl4pPr marL="1600200" indent="-228600" eaLnBrk="0" hangingPunct="0">
              <a:defRPr kumimoji="1">
                <a:solidFill>
                  <a:schemeClr val="tx1"/>
                </a:solidFill>
                <a:latin typeface="Cambria" pitchFamily="18" charset="0"/>
                <a:ea typeface="新細明體" pitchFamily="18" charset="-120"/>
              </a:defRPr>
            </a:lvl4pPr>
            <a:lvl5pPr marL="2057400" indent="-228600" eaLnBrk="0" hangingPunct="0">
              <a:defRPr kumimoji="1">
                <a:solidFill>
                  <a:schemeClr val="tx1"/>
                </a:solidFill>
                <a:latin typeface="Cambr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mbr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mbr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mbr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mbria" pitchFamily="18" charset="0"/>
                <a:ea typeface="新細明體" pitchFamily="18" charset="-120"/>
              </a:defRPr>
            </a:lvl9pPr>
          </a:lstStyle>
          <a:p>
            <a:pPr eaLnBrk="1" hangingPunct="1"/>
            <a:endParaRPr kumimoji="0" lang="en-US" altLang="zh-TW" sz="2800" b="1">
              <a:solidFill>
                <a:srgbClr val="339933"/>
              </a:solidFill>
              <a:ea typeface="微軟正黑體" pitchFamily="34" charset="-120"/>
            </a:endParaRPr>
          </a:p>
          <a:p>
            <a:pPr eaLnBrk="1" hangingPunct="1"/>
            <a:endParaRPr kumimoji="0" lang="zh-TW" altLang="en-US" sz="2800" b="1">
              <a:solidFill>
                <a:srgbClr val="339933"/>
              </a:solidFill>
              <a:ea typeface="微軟正黑體" pitchFamily="34" charset="-120"/>
            </a:endParaRPr>
          </a:p>
          <a:p>
            <a:pPr eaLnBrk="1" hangingPunct="1"/>
            <a:r>
              <a:rPr kumimoji="0" lang="zh-TW" altLang="en-US" sz="2400" b="1">
                <a:solidFill>
                  <a:srgbClr val="0000FF"/>
                </a:solidFill>
                <a:latin typeface="標楷體" pitchFamily="65" charset="-120"/>
                <a:ea typeface="微軟正黑體" pitchFamily="34" charset="-120"/>
              </a:rPr>
              <a:t>  </a:t>
            </a:r>
            <a:endParaRPr kumimoji="0" lang="zh-TW" altLang="en-US" sz="2000" b="1">
              <a:solidFill>
                <a:srgbClr val="0000FF"/>
              </a:solidFill>
              <a:latin typeface="標楷體" pitchFamily="65" charset="-120"/>
              <a:ea typeface="微軟正黑體" pitchFamily="34" charset="-120"/>
            </a:endParaRPr>
          </a:p>
        </p:txBody>
      </p:sp>
      <p:sp>
        <p:nvSpPr>
          <p:cNvPr id="26631" name="投影片編號版面配置區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mbria" pitchFamily="18" charset="0"/>
                <a:ea typeface="新細明體" pitchFamily="18" charset="-120"/>
              </a:defRPr>
            </a:lvl1pPr>
            <a:lvl2pPr marL="742950" indent="-285750" eaLnBrk="0" hangingPunct="0">
              <a:defRPr kumimoji="1">
                <a:solidFill>
                  <a:schemeClr val="tx1"/>
                </a:solidFill>
                <a:latin typeface="Cambria" pitchFamily="18" charset="0"/>
                <a:ea typeface="新細明體" pitchFamily="18" charset="-120"/>
              </a:defRPr>
            </a:lvl2pPr>
            <a:lvl3pPr marL="1143000" indent="-228600" eaLnBrk="0" hangingPunct="0">
              <a:defRPr kumimoji="1">
                <a:solidFill>
                  <a:schemeClr val="tx1"/>
                </a:solidFill>
                <a:latin typeface="Cambria" pitchFamily="18" charset="0"/>
                <a:ea typeface="新細明體" pitchFamily="18" charset="-120"/>
              </a:defRPr>
            </a:lvl3pPr>
            <a:lvl4pPr marL="1600200" indent="-228600" eaLnBrk="0" hangingPunct="0">
              <a:defRPr kumimoji="1">
                <a:solidFill>
                  <a:schemeClr val="tx1"/>
                </a:solidFill>
                <a:latin typeface="Cambria" pitchFamily="18" charset="0"/>
                <a:ea typeface="新細明體" pitchFamily="18" charset="-120"/>
              </a:defRPr>
            </a:lvl4pPr>
            <a:lvl5pPr marL="2057400" indent="-228600" eaLnBrk="0" hangingPunct="0">
              <a:defRPr kumimoji="1">
                <a:solidFill>
                  <a:schemeClr val="tx1"/>
                </a:solidFill>
                <a:latin typeface="Cambr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mbr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mbr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mbr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mbria" pitchFamily="18" charset="0"/>
                <a:ea typeface="新細明體" pitchFamily="18" charset="-120"/>
              </a:defRPr>
            </a:lvl9pPr>
          </a:lstStyle>
          <a:p>
            <a:pPr algn="r" eaLnBrk="1" hangingPunct="1"/>
            <a:endParaRPr kumimoji="0" lang="en-US" altLang="zh-TW" sz="2400">
              <a:solidFill>
                <a:srgbClr val="002060"/>
              </a:solidFill>
              <a:latin typeface="Arial" pitchFamily="34" charset="0"/>
            </a:endParaRPr>
          </a:p>
        </p:txBody>
      </p:sp>
      <p:sp>
        <p:nvSpPr>
          <p:cNvPr id="10" name="圓角矩形 4"/>
          <p:cNvSpPr/>
          <p:nvPr/>
        </p:nvSpPr>
        <p:spPr>
          <a:xfrm>
            <a:off x="1169988" y="1341438"/>
            <a:ext cx="7215187" cy="4175125"/>
          </a:xfrm>
          <a:prstGeom prst="rect">
            <a:avLst/>
          </a:prstGeom>
        </p:spPr>
        <p:style>
          <a:lnRef idx="0">
            <a:scrgbClr r="0" g="0" b="0"/>
          </a:lnRef>
          <a:fillRef idx="0">
            <a:scrgbClr r="0" g="0" b="0"/>
          </a:fillRef>
          <a:effectRef idx="0">
            <a:scrgbClr r="0" g="0" b="0"/>
          </a:effectRef>
          <a:fontRef idx="minor">
            <a:schemeClr val="dk1"/>
          </a:fontRef>
        </p:style>
        <p:txBody>
          <a:bodyPr lIns="207668" tIns="0" rIns="207668" bIns="0" spcCol="1270" anchor="ctr"/>
          <a:lstStyle/>
          <a:p>
            <a:pPr defTabSz="1066800" fontAlgn="auto">
              <a:lnSpc>
                <a:spcPct val="90000"/>
              </a:lnSpc>
              <a:spcBef>
                <a:spcPts val="0"/>
              </a:spcBef>
              <a:spcAft>
                <a:spcPct val="35000"/>
              </a:spcAft>
              <a:defRPr/>
            </a:pPr>
            <a:endParaRPr kumimoji="0" lang="zh-TW" altLang="en-US" sz="2800" dirty="0">
              <a:solidFill>
                <a:schemeClr val="tx1"/>
              </a:solidFill>
              <a:latin typeface="標楷體" pitchFamily="65" charset="-120"/>
              <a:ea typeface="標楷體" pitchFamily="65" charset="-120"/>
            </a:endParaRPr>
          </a:p>
        </p:txBody>
      </p:sp>
      <p:sp>
        <p:nvSpPr>
          <p:cNvPr id="26633" name="文字方塊 11"/>
          <p:cNvSpPr txBox="1">
            <a:spLocks noChangeArrowheads="1"/>
          </p:cNvSpPr>
          <p:nvPr/>
        </p:nvSpPr>
        <p:spPr bwMode="auto">
          <a:xfrm>
            <a:off x="2051050" y="2060575"/>
            <a:ext cx="41767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mbria" pitchFamily="18" charset="0"/>
                <a:ea typeface="新細明體" pitchFamily="18" charset="-120"/>
              </a:defRPr>
            </a:lvl1pPr>
            <a:lvl2pPr marL="742950" indent="-285750" eaLnBrk="0" hangingPunct="0">
              <a:defRPr kumimoji="1">
                <a:solidFill>
                  <a:schemeClr val="tx1"/>
                </a:solidFill>
                <a:latin typeface="Cambria" pitchFamily="18" charset="0"/>
                <a:ea typeface="新細明體" pitchFamily="18" charset="-120"/>
              </a:defRPr>
            </a:lvl2pPr>
            <a:lvl3pPr marL="1143000" indent="-228600" eaLnBrk="0" hangingPunct="0">
              <a:defRPr kumimoji="1">
                <a:solidFill>
                  <a:schemeClr val="tx1"/>
                </a:solidFill>
                <a:latin typeface="Cambria" pitchFamily="18" charset="0"/>
                <a:ea typeface="新細明體" pitchFamily="18" charset="-120"/>
              </a:defRPr>
            </a:lvl3pPr>
            <a:lvl4pPr marL="1600200" indent="-228600" eaLnBrk="0" hangingPunct="0">
              <a:defRPr kumimoji="1">
                <a:solidFill>
                  <a:schemeClr val="tx1"/>
                </a:solidFill>
                <a:latin typeface="Cambria" pitchFamily="18" charset="0"/>
                <a:ea typeface="新細明體" pitchFamily="18" charset="-120"/>
              </a:defRPr>
            </a:lvl4pPr>
            <a:lvl5pPr marL="2057400" indent="-228600" eaLnBrk="0" hangingPunct="0">
              <a:defRPr kumimoji="1">
                <a:solidFill>
                  <a:schemeClr val="tx1"/>
                </a:solidFill>
                <a:latin typeface="Cambr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mbr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mbr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mbr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mbria" pitchFamily="18" charset="0"/>
                <a:ea typeface="新細明體" pitchFamily="18" charset="-120"/>
              </a:defRPr>
            </a:lvl9pPr>
          </a:lstStyle>
          <a:p>
            <a:pPr eaLnBrk="1" hangingPunct="1">
              <a:buFontTx/>
              <a:buBlip>
                <a:blip r:embed="rId2"/>
              </a:buBlip>
            </a:pPr>
            <a:endParaRPr kumimoji="0" lang="en-US" altLang="zh-TW">
              <a:latin typeface="Arial" pitchFamily="34" charset="0"/>
              <a:ea typeface="微軟正黑體" pitchFamily="34" charset="-120"/>
            </a:endParaRPr>
          </a:p>
          <a:p>
            <a:pPr eaLnBrk="1" hangingPunct="1">
              <a:buFontTx/>
              <a:buBlip>
                <a:blip r:embed="rId2"/>
              </a:buBlip>
            </a:pPr>
            <a:endParaRPr kumimoji="0" lang="zh-TW" altLang="en-US">
              <a:latin typeface="Arial" pitchFamily="34" charset="0"/>
              <a:ea typeface="微軟正黑體" pitchFamily="34" charset="-120"/>
            </a:endParaRPr>
          </a:p>
        </p:txBody>
      </p:sp>
      <p:sp>
        <p:nvSpPr>
          <p:cNvPr id="13" name="內容版面配置區 2"/>
          <p:cNvSpPr txBox="1">
            <a:spLocks/>
          </p:cNvSpPr>
          <p:nvPr/>
        </p:nvSpPr>
        <p:spPr>
          <a:xfrm>
            <a:off x="755650" y="2276475"/>
            <a:ext cx="7772400" cy="1657350"/>
          </a:xfrm>
          <a:prstGeom prst="rect">
            <a:avLst/>
          </a:prstGeom>
        </p:spPr>
        <p:txBody>
          <a:bodyPr/>
          <a:lstStyle/>
          <a:p>
            <a:pPr marL="342900" indent="-342900" algn="ctr" eaLnBrk="0" fontAlgn="auto" hangingPunct="0">
              <a:spcBef>
                <a:spcPct val="20000"/>
              </a:spcBef>
              <a:spcAft>
                <a:spcPts val="0"/>
              </a:spcAft>
              <a:buFont typeface="Wingdings 2" pitchFamily="18" charset="2"/>
              <a:buNone/>
              <a:defRPr/>
            </a:pPr>
            <a:endParaRPr kumimoji="0" lang="zh-TW" altLang="en-US" sz="6600" b="1" kern="0" dirty="0">
              <a:solidFill>
                <a:srgbClr val="C00000"/>
              </a:solidFill>
              <a:latin typeface="標楷體" pitchFamily="65" charset="-120"/>
              <a:ea typeface="+mn-ea"/>
            </a:endParaRPr>
          </a:p>
        </p:txBody>
      </p:sp>
      <p:sp>
        <p:nvSpPr>
          <p:cNvPr id="26635" name="文字方塊 11"/>
          <p:cNvSpPr txBox="1">
            <a:spLocks noChangeArrowheads="1"/>
          </p:cNvSpPr>
          <p:nvPr/>
        </p:nvSpPr>
        <p:spPr bwMode="auto">
          <a:xfrm>
            <a:off x="827088" y="1484313"/>
            <a:ext cx="73453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mbria" pitchFamily="18" charset="0"/>
                <a:ea typeface="新細明體" pitchFamily="18" charset="-120"/>
              </a:defRPr>
            </a:lvl1pPr>
            <a:lvl2pPr marL="742950" indent="-285750" eaLnBrk="0" hangingPunct="0">
              <a:defRPr kumimoji="1">
                <a:solidFill>
                  <a:schemeClr val="tx1"/>
                </a:solidFill>
                <a:latin typeface="Cambria" pitchFamily="18" charset="0"/>
                <a:ea typeface="新細明體" pitchFamily="18" charset="-120"/>
              </a:defRPr>
            </a:lvl2pPr>
            <a:lvl3pPr marL="1143000" indent="-228600" eaLnBrk="0" hangingPunct="0">
              <a:defRPr kumimoji="1">
                <a:solidFill>
                  <a:schemeClr val="tx1"/>
                </a:solidFill>
                <a:latin typeface="Cambria" pitchFamily="18" charset="0"/>
                <a:ea typeface="新細明體" pitchFamily="18" charset="-120"/>
              </a:defRPr>
            </a:lvl3pPr>
            <a:lvl4pPr marL="1600200" indent="-228600" eaLnBrk="0" hangingPunct="0">
              <a:defRPr kumimoji="1">
                <a:solidFill>
                  <a:schemeClr val="tx1"/>
                </a:solidFill>
                <a:latin typeface="Cambria" pitchFamily="18" charset="0"/>
                <a:ea typeface="新細明體" pitchFamily="18" charset="-120"/>
              </a:defRPr>
            </a:lvl4pPr>
            <a:lvl5pPr marL="2057400" indent="-228600" eaLnBrk="0" hangingPunct="0">
              <a:defRPr kumimoji="1">
                <a:solidFill>
                  <a:schemeClr val="tx1"/>
                </a:solidFill>
                <a:latin typeface="Cambr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mbr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mbr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mbr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mbria" pitchFamily="18" charset="0"/>
                <a:ea typeface="新細明體" pitchFamily="18" charset="-120"/>
              </a:defRPr>
            </a:lvl9pPr>
          </a:lstStyle>
          <a:p>
            <a:pPr eaLnBrk="1" hangingPunct="1">
              <a:buFontTx/>
              <a:buBlip>
                <a:blip r:embed="rId2"/>
              </a:buBlip>
            </a:pPr>
            <a:endParaRPr kumimoji="0" lang="en-US" altLang="zh-TW" sz="2400" b="1">
              <a:solidFill>
                <a:srgbClr val="339933"/>
              </a:solidFill>
              <a:latin typeface="Arial" pitchFamily="34" charset="0"/>
              <a:ea typeface="微軟正黑體" pitchFamily="34" charset="-120"/>
            </a:endParaRPr>
          </a:p>
          <a:p>
            <a:pPr eaLnBrk="1" hangingPunct="1">
              <a:buFontTx/>
              <a:buBlip>
                <a:blip r:embed="rId2"/>
              </a:buBlip>
            </a:pPr>
            <a:endParaRPr kumimoji="0" lang="zh-TW" altLang="en-US" sz="2400" b="1">
              <a:solidFill>
                <a:srgbClr val="339933"/>
              </a:solidFill>
              <a:latin typeface="Arial" pitchFamily="34" charset="0"/>
              <a:ea typeface="微軟正黑體" pitchFamily="34" charset="-120"/>
            </a:endParaRPr>
          </a:p>
        </p:txBody>
      </p:sp>
      <p:sp>
        <p:nvSpPr>
          <p:cNvPr id="15"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pPr fontAlgn="auto">
              <a:spcAft>
                <a:spcPts val="0"/>
              </a:spcAft>
              <a:defRPr/>
            </a:pPr>
            <a:r>
              <a:rPr lang="zh-TW" altLang="en-US" sz="2000" b="1" dirty="0">
                <a:solidFill>
                  <a:schemeClr val="tx1"/>
                </a:solidFill>
                <a:latin typeface="標楷體" pitchFamily="65" charset="-120"/>
                <a:ea typeface="標楷體" pitchFamily="65" charset="-120"/>
              </a:rPr>
              <a:t>四、憑證說明</a:t>
            </a:r>
          </a:p>
        </p:txBody>
      </p:sp>
      <p:sp>
        <p:nvSpPr>
          <p:cNvPr id="17" name="Rectangle 36"/>
          <p:cNvSpPr>
            <a:spLocks noChangeArrowheads="1"/>
          </p:cNvSpPr>
          <p:nvPr/>
        </p:nvSpPr>
        <p:spPr bwMode="auto">
          <a:xfrm>
            <a:off x="468313" y="1100138"/>
            <a:ext cx="7056437" cy="461665"/>
          </a:xfrm>
          <a:prstGeom prst="rect">
            <a:avLst/>
          </a:prstGeom>
          <a:extLst/>
        </p:spPr>
        <p:txBody>
          <a:bodyPr vert="horz" rtlCol="0">
            <a:normAutofit/>
          </a:bodyPr>
          <a:lstStyle/>
          <a:p>
            <a:pPr marL="342900" indent="-342900" fontAlgn="auto">
              <a:spcBef>
                <a:spcPct val="20000"/>
              </a:spcBef>
              <a:spcAft>
                <a:spcPts val="0"/>
              </a:spcAft>
              <a:buClr>
                <a:schemeClr val="accent1"/>
              </a:buClr>
              <a:buSzPct val="50000"/>
              <a:buFont typeface="Wingdings 2"/>
              <a:buChar char=""/>
            </a:pPr>
            <a:r>
              <a:rPr kumimoji="0" lang="zh-TW" altLang="en-US" sz="2400" dirty="0">
                <a:latin typeface="標楷體" panose="03000509000000000000" pitchFamily="65" charset="-120"/>
                <a:ea typeface="標楷體" panose="03000509000000000000" pitchFamily="65" charset="-120"/>
              </a:rPr>
              <a:t>人工開立發票（數量書寫</a:t>
            </a:r>
            <a:r>
              <a:rPr kumimoji="0" lang="zh-TW" altLang="en-US" sz="2400" dirty="0">
                <a:solidFill>
                  <a:srgbClr val="FF0000"/>
                </a:solidFill>
                <a:latin typeface="標楷體" panose="03000509000000000000" pitchFamily="65" charset="-120"/>
                <a:ea typeface="標楷體" panose="03000509000000000000" pitchFamily="65" charset="-120"/>
              </a:rPr>
              <a:t>一批</a:t>
            </a:r>
            <a:r>
              <a:rPr kumimoji="0" lang="en-US" altLang="zh-TW" sz="2400" dirty="0">
                <a:latin typeface="標楷體" panose="03000509000000000000" pitchFamily="65" charset="-120"/>
                <a:ea typeface="標楷體" panose="03000509000000000000" pitchFamily="65" charset="-120"/>
              </a:rPr>
              <a:t>/</a:t>
            </a:r>
            <a:r>
              <a:rPr kumimoji="0" lang="zh-TW" altLang="en-US" sz="2400" dirty="0">
                <a:solidFill>
                  <a:srgbClr val="FF0000"/>
                </a:solidFill>
                <a:latin typeface="標楷體" panose="03000509000000000000" pitchFamily="65" charset="-120"/>
                <a:ea typeface="標楷體" panose="03000509000000000000" pitchFamily="65" charset="-120"/>
              </a:rPr>
              <a:t>一式</a:t>
            </a:r>
            <a:r>
              <a:rPr kumimoji="0" lang="zh-TW" altLang="en-US" sz="2400" dirty="0">
                <a:latin typeface="標楷體" panose="03000509000000000000" pitchFamily="65" charset="-120"/>
                <a:ea typeface="標楷體" panose="03000509000000000000" pitchFamily="65" charset="-120"/>
              </a:rPr>
              <a:t>或</a:t>
            </a:r>
            <a:r>
              <a:rPr kumimoji="0" lang="zh-TW" altLang="en-US" sz="2400" dirty="0">
                <a:solidFill>
                  <a:srgbClr val="FF0000"/>
                </a:solidFill>
                <a:latin typeface="標楷體" panose="03000509000000000000" pitchFamily="65" charset="-120"/>
                <a:ea typeface="標楷體" panose="03000509000000000000" pitchFamily="65" charset="-120"/>
              </a:rPr>
              <a:t>一套</a:t>
            </a:r>
            <a:r>
              <a:rPr kumimoji="0" lang="zh-TW" altLang="en-US" sz="2400" dirty="0">
                <a:latin typeface="標楷體" panose="03000509000000000000" pitchFamily="65" charset="-120"/>
                <a:ea typeface="標楷體" panose="03000509000000000000" pitchFamily="65" charset="-120"/>
              </a:rPr>
              <a:t>）</a:t>
            </a:r>
            <a:r>
              <a:rPr kumimoji="0" lang="en-US" altLang="zh-TW" sz="2400" dirty="0">
                <a:latin typeface="標楷體" panose="03000509000000000000" pitchFamily="65" charset="-120"/>
                <a:ea typeface="標楷體" panose="03000509000000000000" pitchFamily="65" charset="-120"/>
              </a:rPr>
              <a:t>:</a:t>
            </a:r>
            <a:endParaRPr kumimoji="0" lang="zh-TW" altLang="en-US" sz="2400" dirty="0">
              <a:latin typeface="標楷體" panose="03000509000000000000" pitchFamily="65" charset="-120"/>
              <a:ea typeface="標楷體" panose="03000509000000000000" pitchFamily="65" charset="-120"/>
            </a:endParaRPr>
          </a:p>
        </p:txBody>
      </p:sp>
      <p:pic>
        <p:nvPicPr>
          <p:cNvPr id="22" name="圖片 21"/>
          <p:cNvPicPr>
            <a:picLocks noChangeAspect="1"/>
          </p:cNvPicPr>
          <p:nvPr/>
        </p:nvPicPr>
        <p:blipFill rotWithShape="1">
          <a:blip r:embed="rId3" cstate="print">
            <a:extLst>
              <a:ext uri="{28A0092B-C50C-407E-A947-70E740481C1C}">
                <a14:useLocalDpi xmlns:a14="http://schemas.microsoft.com/office/drawing/2010/main" val="0"/>
              </a:ext>
            </a:extLst>
          </a:blip>
          <a:srcRect l="6929" t="1701" r="9899" b="63650"/>
          <a:stretch/>
        </p:blipFill>
        <p:spPr>
          <a:xfrm>
            <a:off x="683568" y="1827304"/>
            <a:ext cx="7361455" cy="433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3" name="文字方塊 11"/>
          <p:cNvSpPr txBox="1">
            <a:spLocks noChangeArrowheads="1"/>
          </p:cNvSpPr>
          <p:nvPr/>
        </p:nvSpPr>
        <p:spPr bwMode="auto">
          <a:xfrm>
            <a:off x="2051050" y="2060575"/>
            <a:ext cx="41767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mbria" pitchFamily="18" charset="0"/>
                <a:ea typeface="新細明體" pitchFamily="18" charset="-120"/>
              </a:defRPr>
            </a:lvl1pPr>
            <a:lvl2pPr marL="742950" indent="-285750" eaLnBrk="0" hangingPunct="0">
              <a:defRPr kumimoji="1">
                <a:solidFill>
                  <a:schemeClr val="tx1"/>
                </a:solidFill>
                <a:latin typeface="Cambria" pitchFamily="18" charset="0"/>
                <a:ea typeface="新細明體" pitchFamily="18" charset="-120"/>
              </a:defRPr>
            </a:lvl2pPr>
            <a:lvl3pPr marL="1143000" indent="-228600" eaLnBrk="0" hangingPunct="0">
              <a:defRPr kumimoji="1">
                <a:solidFill>
                  <a:schemeClr val="tx1"/>
                </a:solidFill>
                <a:latin typeface="Cambria" pitchFamily="18" charset="0"/>
                <a:ea typeface="新細明體" pitchFamily="18" charset="-120"/>
              </a:defRPr>
            </a:lvl3pPr>
            <a:lvl4pPr marL="1600200" indent="-228600" eaLnBrk="0" hangingPunct="0">
              <a:defRPr kumimoji="1">
                <a:solidFill>
                  <a:schemeClr val="tx1"/>
                </a:solidFill>
                <a:latin typeface="Cambria" pitchFamily="18" charset="0"/>
                <a:ea typeface="新細明體" pitchFamily="18" charset="-120"/>
              </a:defRPr>
            </a:lvl4pPr>
            <a:lvl5pPr marL="2057400" indent="-228600" eaLnBrk="0" hangingPunct="0">
              <a:defRPr kumimoji="1">
                <a:solidFill>
                  <a:schemeClr val="tx1"/>
                </a:solidFill>
                <a:latin typeface="Cambr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mbr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mbr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mbr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mbria" pitchFamily="18" charset="0"/>
                <a:ea typeface="新細明體" pitchFamily="18" charset="-120"/>
              </a:defRPr>
            </a:lvl9pPr>
          </a:lstStyle>
          <a:p>
            <a:pPr eaLnBrk="1" hangingPunct="1">
              <a:buFontTx/>
              <a:buBlip>
                <a:blip r:embed="rId2"/>
              </a:buBlip>
            </a:pPr>
            <a:endParaRPr kumimoji="0" lang="en-US" altLang="zh-TW">
              <a:latin typeface="Arial" pitchFamily="34" charset="0"/>
              <a:ea typeface="微軟正黑體" pitchFamily="34" charset="-120"/>
            </a:endParaRPr>
          </a:p>
          <a:p>
            <a:pPr eaLnBrk="1" hangingPunct="1">
              <a:buFontTx/>
              <a:buBlip>
                <a:blip r:embed="rId2"/>
              </a:buBlip>
            </a:pPr>
            <a:endParaRPr kumimoji="0" lang="zh-TW" altLang="en-US">
              <a:latin typeface="Arial" pitchFamily="34" charset="0"/>
              <a:ea typeface="微軟正黑體" pitchFamily="34" charset="-120"/>
            </a:endParaRPr>
          </a:p>
        </p:txBody>
      </p:sp>
      <p:sp>
        <p:nvSpPr>
          <p:cNvPr id="24" name="內容版面配置區 2"/>
          <p:cNvSpPr txBox="1">
            <a:spLocks/>
          </p:cNvSpPr>
          <p:nvPr/>
        </p:nvSpPr>
        <p:spPr>
          <a:xfrm>
            <a:off x="755650" y="2276475"/>
            <a:ext cx="7772400" cy="1657350"/>
          </a:xfrm>
          <a:prstGeom prst="rect">
            <a:avLst/>
          </a:prstGeom>
        </p:spPr>
        <p:txBody>
          <a:bodyPr/>
          <a:lstStyle/>
          <a:p>
            <a:pPr marL="342900" indent="-342900" algn="ctr" eaLnBrk="0" fontAlgn="auto" hangingPunct="0">
              <a:spcBef>
                <a:spcPct val="20000"/>
              </a:spcBef>
              <a:spcAft>
                <a:spcPts val="0"/>
              </a:spcAft>
              <a:buFont typeface="Wingdings 2" pitchFamily="18" charset="2"/>
              <a:buNone/>
              <a:defRPr/>
            </a:pPr>
            <a:endParaRPr kumimoji="0" lang="zh-TW" altLang="en-US" sz="6600" b="1" kern="0" dirty="0">
              <a:solidFill>
                <a:srgbClr val="C00000"/>
              </a:solidFill>
              <a:latin typeface="標楷體" pitchFamily="65" charset="-120"/>
              <a:ea typeface="+mn-ea"/>
            </a:endParaRPr>
          </a:p>
        </p:txBody>
      </p:sp>
      <p:sp>
        <p:nvSpPr>
          <p:cNvPr id="25" name="AutoShape 13"/>
          <p:cNvSpPr>
            <a:spLocks noChangeArrowheads="1"/>
          </p:cNvSpPr>
          <p:nvPr/>
        </p:nvSpPr>
        <p:spPr bwMode="auto">
          <a:xfrm>
            <a:off x="107008" y="4517677"/>
            <a:ext cx="3744912" cy="1071563"/>
          </a:xfrm>
          <a:prstGeom prst="wedgeRoundRectCallout">
            <a:avLst>
              <a:gd name="adj1" fmla="val 40600"/>
              <a:gd name="adj2" fmla="val -107736"/>
              <a:gd name="adj3" fmla="val 16667"/>
            </a:avLst>
          </a:prstGeom>
          <a:ln/>
        </p:spPr>
        <p:style>
          <a:lnRef idx="3">
            <a:schemeClr val="lt1"/>
          </a:lnRef>
          <a:fillRef idx="1">
            <a:schemeClr val="accent1"/>
          </a:fillRef>
          <a:effectRef idx="1">
            <a:schemeClr val="accent1"/>
          </a:effectRef>
          <a:fontRef idx="minor">
            <a:schemeClr val="lt1"/>
          </a:fontRef>
        </p:style>
        <p:txBody>
          <a:bodyPr anchor="ctr"/>
          <a:lstStyle/>
          <a:p>
            <a:r>
              <a:rPr lang="zh-TW" altLang="en-US" sz="2400" dirty="0">
                <a:latin typeface="標楷體" panose="03000509000000000000" pitchFamily="65" charset="-120"/>
                <a:ea typeface="標楷體" panose="03000509000000000000" pitchFamily="65" charset="-120"/>
              </a:rPr>
              <a:t>品項繁多不敷書寫時，需另附購買明細並蓋騎縫章</a:t>
            </a:r>
          </a:p>
        </p:txBody>
      </p:sp>
      <p:sp>
        <p:nvSpPr>
          <p:cNvPr id="26" name="矩形 25"/>
          <p:cNvSpPr/>
          <p:nvPr/>
        </p:nvSpPr>
        <p:spPr>
          <a:xfrm>
            <a:off x="2464110" y="3356248"/>
            <a:ext cx="1315802" cy="504279"/>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3"/>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57" name="投影片編號版面配置區 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2F955B79-BB95-446A-B47C-926F9F68EC93}" type="slidenum">
              <a:rPr lang="en-US" altLang="zh-TW"/>
              <a:pPr>
                <a:defRPr/>
              </a:pPr>
              <a:t>33</a:t>
            </a:fld>
            <a:endParaRPr lang="en-US" altLang="zh-TW"/>
          </a:p>
        </p:txBody>
      </p:sp>
      <p:sp>
        <p:nvSpPr>
          <p:cNvPr id="27654" name="Rectangle 9"/>
          <p:cNvSpPr>
            <a:spLocks noChangeArrowheads="1"/>
          </p:cNvSpPr>
          <p:nvPr/>
        </p:nvSpPr>
        <p:spPr bwMode="auto">
          <a:xfrm>
            <a:off x="323850" y="1268413"/>
            <a:ext cx="84963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Cambria" pitchFamily="18" charset="0"/>
                <a:ea typeface="新細明體" pitchFamily="18" charset="-120"/>
              </a:defRPr>
            </a:lvl1pPr>
            <a:lvl2pPr marL="742950" indent="-285750" eaLnBrk="0" hangingPunct="0">
              <a:defRPr kumimoji="1">
                <a:solidFill>
                  <a:schemeClr val="tx1"/>
                </a:solidFill>
                <a:latin typeface="Cambria" pitchFamily="18" charset="0"/>
                <a:ea typeface="新細明體" pitchFamily="18" charset="-120"/>
              </a:defRPr>
            </a:lvl2pPr>
            <a:lvl3pPr marL="1143000" indent="-228600" eaLnBrk="0" hangingPunct="0">
              <a:defRPr kumimoji="1">
                <a:solidFill>
                  <a:schemeClr val="tx1"/>
                </a:solidFill>
                <a:latin typeface="Cambria" pitchFamily="18" charset="0"/>
                <a:ea typeface="新細明體" pitchFamily="18" charset="-120"/>
              </a:defRPr>
            </a:lvl3pPr>
            <a:lvl4pPr marL="1600200" indent="-228600" eaLnBrk="0" hangingPunct="0">
              <a:defRPr kumimoji="1">
                <a:solidFill>
                  <a:schemeClr val="tx1"/>
                </a:solidFill>
                <a:latin typeface="Cambria" pitchFamily="18" charset="0"/>
                <a:ea typeface="新細明體" pitchFamily="18" charset="-120"/>
              </a:defRPr>
            </a:lvl4pPr>
            <a:lvl5pPr marL="2057400" indent="-228600" eaLnBrk="0" hangingPunct="0">
              <a:defRPr kumimoji="1">
                <a:solidFill>
                  <a:schemeClr val="tx1"/>
                </a:solidFill>
                <a:latin typeface="Cambr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mbr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mbr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mbr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mbria" pitchFamily="18" charset="0"/>
                <a:ea typeface="新細明體" pitchFamily="18" charset="-120"/>
              </a:defRPr>
            </a:lvl9pPr>
          </a:lstStyle>
          <a:p>
            <a:pPr eaLnBrk="1" hangingPunct="1"/>
            <a:endParaRPr kumimoji="0" lang="en-US" altLang="zh-TW" sz="2800" b="1">
              <a:solidFill>
                <a:srgbClr val="339933"/>
              </a:solidFill>
              <a:ea typeface="微軟正黑體" pitchFamily="34" charset="-120"/>
            </a:endParaRPr>
          </a:p>
          <a:p>
            <a:pPr eaLnBrk="1" hangingPunct="1"/>
            <a:endParaRPr kumimoji="0" lang="zh-TW" altLang="en-US" sz="2800" b="1">
              <a:solidFill>
                <a:srgbClr val="339933"/>
              </a:solidFill>
              <a:ea typeface="微軟正黑體" pitchFamily="34" charset="-120"/>
            </a:endParaRPr>
          </a:p>
          <a:p>
            <a:pPr eaLnBrk="1" hangingPunct="1"/>
            <a:r>
              <a:rPr kumimoji="0" lang="zh-TW" altLang="en-US" sz="2400" b="1">
                <a:solidFill>
                  <a:srgbClr val="0000FF"/>
                </a:solidFill>
                <a:latin typeface="標楷體" pitchFamily="65" charset="-120"/>
                <a:ea typeface="微軟正黑體" pitchFamily="34" charset="-120"/>
              </a:rPr>
              <a:t>  </a:t>
            </a:r>
            <a:endParaRPr kumimoji="0" lang="zh-TW" altLang="en-US" sz="2000" b="1">
              <a:solidFill>
                <a:srgbClr val="0000FF"/>
              </a:solidFill>
              <a:latin typeface="標楷體" pitchFamily="65" charset="-120"/>
              <a:ea typeface="微軟正黑體" pitchFamily="34" charset="-120"/>
            </a:endParaRPr>
          </a:p>
        </p:txBody>
      </p:sp>
      <p:sp>
        <p:nvSpPr>
          <p:cNvPr id="27655" name="投影片編號版面配置區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mbria" pitchFamily="18" charset="0"/>
                <a:ea typeface="新細明體" pitchFamily="18" charset="-120"/>
              </a:defRPr>
            </a:lvl1pPr>
            <a:lvl2pPr marL="742950" indent="-285750" eaLnBrk="0" hangingPunct="0">
              <a:defRPr kumimoji="1">
                <a:solidFill>
                  <a:schemeClr val="tx1"/>
                </a:solidFill>
                <a:latin typeface="Cambria" pitchFamily="18" charset="0"/>
                <a:ea typeface="新細明體" pitchFamily="18" charset="-120"/>
              </a:defRPr>
            </a:lvl2pPr>
            <a:lvl3pPr marL="1143000" indent="-228600" eaLnBrk="0" hangingPunct="0">
              <a:defRPr kumimoji="1">
                <a:solidFill>
                  <a:schemeClr val="tx1"/>
                </a:solidFill>
                <a:latin typeface="Cambria" pitchFamily="18" charset="0"/>
                <a:ea typeface="新細明體" pitchFamily="18" charset="-120"/>
              </a:defRPr>
            </a:lvl3pPr>
            <a:lvl4pPr marL="1600200" indent="-228600" eaLnBrk="0" hangingPunct="0">
              <a:defRPr kumimoji="1">
                <a:solidFill>
                  <a:schemeClr val="tx1"/>
                </a:solidFill>
                <a:latin typeface="Cambria" pitchFamily="18" charset="0"/>
                <a:ea typeface="新細明體" pitchFamily="18" charset="-120"/>
              </a:defRPr>
            </a:lvl4pPr>
            <a:lvl5pPr marL="2057400" indent="-228600" eaLnBrk="0" hangingPunct="0">
              <a:defRPr kumimoji="1">
                <a:solidFill>
                  <a:schemeClr val="tx1"/>
                </a:solidFill>
                <a:latin typeface="Cambr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mbr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mbr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mbr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mbria" pitchFamily="18" charset="0"/>
                <a:ea typeface="新細明體" pitchFamily="18" charset="-120"/>
              </a:defRPr>
            </a:lvl9pPr>
          </a:lstStyle>
          <a:p>
            <a:pPr algn="r" eaLnBrk="1" hangingPunct="1"/>
            <a:endParaRPr kumimoji="0" lang="en-US" altLang="zh-TW" sz="2400">
              <a:solidFill>
                <a:srgbClr val="002060"/>
              </a:solidFill>
              <a:latin typeface="Arial" pitchFamily="34" charset="0"/>
            </a:endParaRPr>
          </a:p>
        </p:txBody>
      </p:sp>
      <p:sp>
        <p:nvSpPr>
          <p:cNvPr id="27658" name="Rectangle 36"/>
          <p:cNvSpPr>
            <a:spLocks noChangeArrowheads="1"/>
          </p:cNvSpPr>
          <p:nvPr/>
        </p:nvSpPr>
        <p:spPr bwMode="auto">
          <a:xfrm>
            <a:off x="468313" y="1100138"/>
            <a:ext cx="7056437" cy="461665"/>
          </a:xfrm>
          <a:prstGeom prst="rect">
            <a:avLst/>
          </a:prstGeom>
          <a:extLst/>
        </p:spPr>
        <p:txBody>
          <a:bodyPr vert="horz" rtlCol="0">
            <a:normAutofit/>
          </a:bodyPr>
          <a:lstStyle/>
          <a:p>
            <a:pPr marL="342900" indent="-342900" fontAlgn="auto">
              <a:spcBef>
                <a:spcPct val="20000"/>
              </a:spcBef>
              <a:spcAft>
                <a:spcPts val="0"/>
              </a:spcAft>
              <a:buClr>
                <a:schemeClr val="accent1"/>
              </a:buClr>
              <a:buSzPct val="50000"/>
              <a:buFont typeface="Wingdings 2"/>
              <a:buChar char=""/>
            </a:pPr>
            <a:r>
              <a:rPr kumimoji="0" lang="zh-TW" altLang="en-US" sz="2400" dirty="0">
                <a:latin typeface="標楷體" panose="03000509000000000000" pitchFamily="65" charset="-120"/>
                <a:ea typeface="標楷體" panose="03000509000000000000" pitchFamily="65" charset="-120"/>
              </a:rPr>
              <a:t>人工開立發票（數量書寫</a:t>
            </a:r>
            <a:r>
              <a:rPr kumimoji="0" lang="zh-TW" altLang="en-US" sz="2400" dirty="0">
                <a:solidFill>
                  <a:srgbClr val="FF0000"/>
                </a:solidFill>
                <a:latin typeface="標楷體" panose="03000509000000000000" pitchFamily="65" charset="-120"/>
                <a:ea typeface="標楷體" panose="03000509000000000000" pitchFamily="65" charset="-120"/>
              </a:rPr>
              <a:t>一批</a:t>
            </a:r>
            <a:r>
              <a:rPr kumimoji="0" lang="en-US" altLang="zh-TW" sz="2400" dirty="0">
                <a:latin typeface="標楷體" panose="03000509000000000000" pitchFamily="65" charset="-120"/>
                <a:ea typeface="標楷體" panose="03000509000000000000" pitchFamily="65" charset="-120"/>
              </a:rPr>
              <a:t>/</a:t>
            </a:r>
            <a:r>
              <a:rPr kumimoji="0" lang="zh-TW" altLang="en-US" sz="2400" dirty="0">
                <a:solidFill>
                  <a:srgbClr val="FF0000"/>
                </a:solidFill>
                <a:latin typeface="標楷體" panose="03000509000000000000" pitchFamily="65" charset="-120"/>
                <a:ea typeface="標楷體" panose="03000509000000000000" pitchFamily="65" charset="-120"/>
              </a:rPr>
              <a:t>一式</a:t>
            </a:r>
            <a:r>
              <a:rPr kumimoji="0" lang="zh-TW" altLang="en-US" sz="2400" dirty="0">
                <a:latin typeface="標楷體" panose="03000509000000000000" pitchFamily="65" charset="-120"/>
                <a:ea typeface="標楷體" panose="03000509000000000000" pitchFamily="65" charset="-120"/>
              </a:rPr>
              <a:t>或</a:t>
            </a:r>
            <a:r>
              <a:rPr kumimoji="0" lang="zh-TW" altLang="en-US" sz="2400" dirty="0">
                <a:solidFill>
                  <a:srgbClr val="FF0000"/>
                </a:solidFill>
                <a:latin typeface="標楷體" panose="03000509000000000000" pitchFamily="65" charset="-120"/>
                <a:ea typeface="標楷體" panose="03000509000000000000" pitchFamily="65" charset="-120"/>
              </a:rPr>
              <a:t>一套</a:t>
            </a:r>
            <a:r>
              <a:rPr kumimoji="0" lang="zh-TW" altLang="en-US" sz="2400" dirty="0">
                <a:latin typeface="標楷體" panose="03000509000000000000" pitchFamily="65" charset="-120"/>
                <a:ea typeface="標楷體" panose="03000509000000000000" pitchFamily="65" charset="-120"/>
              </a:rPr>
              <a:t>）</a:t>
            </a:r>
            <a:r>
              <a:rPr kumimoji="0" lang="en-US" altLang="zh-TW" sz="2400" dirty="0">
                <a:latin typeface="標楷體" panose="03000509000000000000" pitchFamily="65" charset="-120"/>
                <a:ea typeface="標楷體" panose="03000509000000000000" pitchFamily="65" charset="-120"/>
              </a:rPr>
              <a:t>:</a:t>
            </a:r>
            <a:endParaRPr kumimoji="0" lang="zh-TW" altLang="en-US" sz="2400" dirty="0">
              <a:latin typeface="標楷體" panose="03000509000000000000" pitchFamily="65" charset="-120"/>
              <a:ea typeface="標楷體" panose="03000509000000000000" pitchFamily="65" charset="-120"/>
            </a:endParaRPr>
          </a:p>
        </p:txBody>
      </p:sp>
      <p:sp>
        <p:nvSpPr>
          <p:cNvPr id="19"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pPr fontAlgn="auto">
              <a:spcAft>
                <a:spcPts val="0"/>
              </a:spcAft>
              <a:defRPr/>
            </a:pPr>
            <a:r>
              <a:rPr lang="zh-TW" altLang="en-US" sz="2000" b="1" dirty="0">
                <a:solidFill>
                  <a:schemeClr val="tx1"/>
                </a:solidFill>
                <a:latin typeface="標楷體" pitchFamily="65" charset="-120"/>
                <a:ea typeface="標楷體" pitchFamily="65" charset="-120"/>
              </a:rPr>
              <a:t>四、憑證說明</a:t>
            </a:r>
          </a:p>
        </p:txBody>
      </p:sp>
      <p:pic>
        <p:nvPicPr>
          <p:cNvPr id="18" name="圖片 17"/>
          <p:cNvPicPr>
            <a:picLocks noChangeAspect="1"/>
          </p:cNvPicPr>
          <p:nvPr/>
        </p:nvPicPr>
        <p:blipFill rotWithShape="1">
          <a:blip r:embed="rId2" cstate="print">
            <a:extLst>
              <a:ext uri="{28A0092B-C50C-407E-A947-70E740481C1C}">
                <a14:useLocalDpi xmlns:a14="http://schemas.microsoft.com/office/drawing/2010/main" val="0"/>
              </a:ext>
            </a:extLst>
          </a:blip>
          <a:srcRect l="11384" t="2750" r="6929" b="62600"/>
          <a:stretch/>
        </p:blipFill>
        <p:spPr>
          <a:xfrm>
            <a:off x="1115616" y="1700808"/>
            <a:ext cx="7062000" cy="4237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 name="Rectangle 6"/>
          <p:cNvSpPr>
            <a:spLocks noChangeArrowheads="1"/>
          </p:cNvSpPr>
          <p:nvPr/>
        </p:nvSpPr>
        <p:spPr bwMode="auto">
          <a:xfrm>
            <a:off x="1908175" y="3213100"/>
            <a:ext cx="457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mbria" pitchFamily="18" charset="0"/>
                <a:ea typeface="新細明體" pitchFamily="18" charset="-120"/>
              </a:defRPr>
            </a:lvl1pPr>
            <a:lvl2pPr marL="742950" indent="-285750" eaLnBrk="0" hangingPunct="0">
              <a:defRPr kumimoji="1">
                <a:solidFill>
                  <a:schemeClr val="tx1"/>
                </a:solidFill>
                <a:latin typeface="Cambria" pitchFamily="18" charset="0"/>
                <a:ea typeface="新細明體" pitchFamily="18" charset="-120"/>
              </a:defRPr>
            </a:lvl2pPr>
            <a:lvl3pPr marL="1143000" indent="-228600" eaLnBrk="0" hangingPunct="0">
              <a:defRPr kumimoji="1">
                <a:solidFill>
                  <a:schemeClr val="tx1"/>
                </a:solidFill>
                <a:latin typeface="Cambria" pitchFamily="18" charset="0"/>
                <a:ea typeface="新細明體" pitchFamily="18" charset="-120"/>
              </a:defRPr>
            </a:lvl3pPr>
            <a:lvl4pPr marL="1600200" indent="-228600" eaLnBrk="0" hangingPunct="0">
              <a:defRPr kumimoji="1">
                <a:solidFill>
                  <a:schemeClr val="tx1"/>
                </a:solidFill>
                <a:latin typeface="Cambria" pitchFamily="18" charset="0"/>
                <a:ea typeface="新細明體" pitchFamily="18" charset="-120"/>
              </a:defRPr>
            </a:lvl4pPr>
            <a:lvl5pPr marL="2057400" indent="-228600" eaLnBrk="0" hangingPunct="0">
              <a:defRPr kumimoji="1">
                <a:solidFill>
                  <a:schemeClr val="tx1"/>
                </a:solidFill>
                <a:latin typeface="Cambr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mbr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mbr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mbr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mbria" pitchFamily="18" charset="0"/>
                <a:ea typeface="新細明體" pitchFamily="18" charset="-120"/>
              </a:defRPr>
            </a:lvl9pPr>
          </a:lstStyle>
          <a:p>
            <a:pPr eaLnBrk="1" hangingPunct="1"/>
            <a:endParaRPr kumimoji="0" lang="en-US" altLang="zh-TW" b="1"/>
          </a:p>
        </p:txBody>
      </p:sp>
      <p:sp>
        <p:nvSpPr>
          <p:cNvPr id="21" name="文字方塊 11"/>
          <p:cNvSpPr txBox="1">
            <a:spLocks noChangeArrowheads="1"/>
          </p:cNvSpPr>
          <p:nvPr/>
        </p:nvSpPr>
        <p:spPr bwMode="auto">
          <a:xfrm>
            <a:off x="2051050" y="2060575"/>
            <a:ext cx="41767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mbria" pitchFamily="18" charset="0"/>
                <a:ea typeface="新細明體" pitchFamily="18" charset="-120"/>
              </a:defRPr>
            </a:lvl1pPr>
            <a:lvl2pPr marL="742950" indent="-285750" eaLnBrk="0" hangingPunct="0">
              <a:defRPr kumimoji="1">
                <a:solidFill>
                  <a:schemeClr val="tx1"/>
                </a:solidFill>
                <a:latin typeface="Cambria" pitchFamily="18" charset="0"/>
                <a:ea typeface="新細明體" pitchFamily="18" charset="-120"/>
              </a:defRPr>
            </a:lvl2pPr>
            <a:lvl3pPr marL="1143000" indent="-228600" eaLnBrk="0" hangingPunct="0">
              <a:defRPr kumimoji="1">
                <a:solidFill>
                  <a:schemeClr val="tx1"/>
                </a:solidFill>
                <a:latin typeface="Cambria" pitchFamily="18" charset="0"/>
                <a:ea typeface="新細明體" pitchFamily="18" charset="-120"/>
              </a:defRPr>
            </a:lvl3pPr>
            <a:lvl4pPr marL="1600200" indent="-228600" eaLnBrk="0" hangingPunct="0">
              <a:defRPr kumimoji="1">
                <a:solidFill>
                  <a:schemeClr val="tx1"/>
                </a:solidFill>
                <a:latin typeface="Cambria" pitchFamily="18" charset="0"/>
                <a:ea typeface="新細明體" pitchFamily="18" charset="-120"/>
              </a:defRPr>
            </a:lvl4pPr>
            <a:lvl5pPr marL="2057400" indent="-228600" eaLnBrk="0" hangingPunct="0">
              <a:defRPr kumimoji="1">
                <a:solidFill>
                  <a:schemeClr val="tx1"/>
                </a:solidFill>
                <a:latin typeface="Cambr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mbr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mbr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mbr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mbria" pitchFamily="18" charset="0"/>
                <a:ea typeface="新細明體" pitchFamily="18" charset="-120"/>
              </a:defRPr>
            </a:lvl9pPr>
          </a:lstStyle>
          <a:p>
            <a:pPr eaLnBrk="1" hangingPunct="1">
              <a:buFontTx/>
              <a:buBlip>
                <a:blip r:embed="rId3"/>
              </a:buBlip>
            </a:pPr>
            <a:endParaRPr kumimoji="0" lang="en-US" altLang="zh-TW">
              <a:latin typeface="Arial" pitchFamily="34" charset="0"/>
              <a:ea typeface="微軟正黑體" pitchFamily="34" charset="-120"/>
            </a:endParaRPr>
          </a:p>
          <a:p>
            <a:pPr eaLnBrk="1" hangingPunct="1">
              <a:buFontTx/>
              <a:buBlip>
                <a:blip r:embed="rId3"/>
              </a:buBlip>
            </a:pPr>
            <a:endParaRPr kumimoji="0" lang="zh-TW" altLang="en-US">
              <a:latin typeface="Arial" pitchFamily="34" charset="0"/>
              <a:ea typeface="微軟正黑體" pitchFamily="34" charset="-120"/>
            </a:endParaRPr>
          </a:p>
        </p:txBody>
      </p:sp>
      <p:sp>
        <p:nvSpPr>
          <p:cNvPr id="22" name="內容版面配置區 2"/>
          <p:cNvSpPr txBox="1">
            <a:spLocks/>
          </p:cNvSpPr>
          <p:nvPr/>
        </p:nvSpPr>
        <p:spPr>
          <a:xfrm>
            <a:off x="755650" y="2276475"/>
            <a:ext cx="7772400" cy="1657350"/>
          </a:xfrm>
          <a:prstGeom prst="rect">
            <a:avLst/>
          </a:prstGeom>
        </p:spPr>
        <p:txBody>
          <a:bodyPr/>
          <a:lstStyle/>
          <a:p>
            <a:pPr marL="342900" indent="-342900" algn="ctr" eaLnBrk="0" fontAlgn="auto" hangingPunct="0">
              <a:spcBef>
                <a:spcPct val="20000"/>
              </a:spcBef>
              <a:spcAft>
                <a:spcPts val="0"/>
              </a:spcAft>
              <a:buFont typeface="Wingdings 2" pitchFamily="18" charset="2"/>
              <a:buNone/>
              <a:defRPr/>
            </a:pPr>
            <a:endParaRPr kumimoji="0" lang="zh-TW" altLang="en-US" sz="6600" b="1" kern="0" dirty="0">
              <a:solidFill>
                <a:srgbClr val="C00000"/>
              </a:solidFill>
              <a:latin typeface="標楷體" pitchFamily="65" charset="-120"/>
              <a:ea typeface="+mn-ea"/>
            </a:endParaRPr>
          </a:p>
        </p:txBody>
      </p:sp>
      <p:sp>
        <p:nvSpPr>
          <p:cNvPr id="23" name="AutoShape 7"/>
          <p:cNvSpPr>
            <a:spLocks noChangeArrowheads="1"/>
          </p:cNvSpPr>
          <p:nvPr/>
        </p:nvSpPr>
        <p:spPr bwMode="auto">
          <a:xfrm flipH="1">
            <a:off x="344066" y="4298801"/>
            <a:ext cx="2571750" cy="714375"/>
          </a:xfrm>
          <a:prstGeom prst="wedgeRoundRectCallout">
            <a:avLst>
              <a:gd name="adj1" fmla="val -42801"/>
              <a:gd name="adj2" fmla="val -85207"/>
              <a:gd name="adj3" fmla="val 16667"/>
            </a:avLst>
          </a:prstGeom>
          <a:ln>
            <a:headEnd/>
            <a:tailEnd/>
          </a:ln>
        </p:spPr>
        <p:style>
          <a:lnRef idx="3">
            <a:schemeClr val="lt1"/>
          </a:lnRef>
          <a:fillRef idx="1">
            <a:schemeClr val="accent1"/>
          </a:fillRef>
          <a:effectRef idx="1">
            <a:schemeClr val="accent1"/>
          </a:effectRef>
          <a:fontRef idx="minor">
            <a:schemeClr val="lt1"/>
          </a:fontRef>
        </p:style>
        <p:txBody>
          <a:bodyPr/>
          <a:lstStyle/>
          <a:p>
            <a:pPr fontAlgn="auto">
              <a:spcBef>
                <a:spcPts val="0"/>
              </a:spcBef>
              <a:spcAft>
                <a:spcPts val="0"/>
              </a:spcAft>
              <a:defRPr/>
            </a:pPr>
            <a:r>
              <a:rPr kumimoji="0" lang="zh-TW" altLang="en-US" sz="2400" dirty="0">
                <a:latin typeface="Times New Roman" pitchFamily="18" charset="0"/>
                <a:ea typeface="標楷體" pitchFamily="65" charset="-120"/>
              </a:rPr>
              <a:t>記得要蓋</a:t>
            </a:r>
            <a:r>
              <a:rPr kumimoji="0" lang="zh-TW" altLang="en-US" sz="2400" b="1" dirty="0">
                <a:solidFill>
                  <a:srgbClr val="FFFF00"/>
                </a:solidFill>
                <a:latin typeface="Times New Roman" pitchFamily="18" charset="0"/>
                <a:ea typeface="標楷體" pitchFamily="65" charset="-120"/>
              </a:rPr>
              <a:t>騎縫章</a:t>
            </a:r>
          </a:p>
        </p:txBody>
      </p:sp>
      <p:sp>
        <p:nvSpPr>
          <p:cNvPr id="24" name="矩形 23"/>
          <p:cNvSpPr/>
          <p:nvPr/>
        </p:nvSpPr>
        <p:spPr>
          <a:xfrm>
            <a:off x="2190229" y="5661248"/>
            <a:ext cx="5329560" cy="461665"/>
          </a:xfrm>
          <a:prstGeom prst="rect">
            <a:avLst/>
          </a:prstGeom>
          <a:solidFill>
            <a:srgbClr val="FFFF66"/>
          </a:solidFill>
          <a:ln w="38100">
            <a:solidFill>
              <a:schemeClr val="tx1"/>
            </a:solidFill>
            <a:miter lim="800000"/>
            <a:headEnd/>
            <a:tailEnd/>
          </a:ln>
        </p:spPr>
        <p:txBody>
          <a:bodyPr wrap="square">
            <a:spAutoFit/>
          </a:bodyPr>
          <a:lstStyle/>
          <a:p>
            <a:pPr algn="ctr"/>
            <a:r>
              <a:rPr lang="zh-TW" altLang="en-US" sz="2400" dirty="0">
                <a:solidFill>
                  <a:schemeClr val="tx1"/>
                </a:solidFill>
                <a:latin typeface="Arial" panose="020B0604020202020204" pitchFamily="34" charset="0"/>
                <a:ea typeface="標楷體" panose="03000509000000000000" pitchFamily="65" charset="-120"/>
              </a:rPr>
              <a:t>背面明細不應有「估價單」等文字</a:t>
            </a:r>
          </a:p>
        </p:txBody>
      </p:sp>
      <p:sp>
        <p:nvSpPr>
          <p:cNvPr id="25" name="矩形 24"/>
          <p:cNvSpPr/>
          <p:nvPr/>
        </p:nvSpPr>
        <p:spPr>
          <a:xfrm>
            <a:off x="1619672" y="2204120"/>
            <a:ext cx="2160240" cy="180094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26" name="矩形 25"/>
          <p:cNvSpPr/>
          <p:nvPr/>
        </p:nvSpPr>
        <p:spPr>
          <a:xfrm>
            <a:off x="6190817" y="4509120"/>
            <a:ext cx="1440581" cy="28803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27" name="AutoShape 9"/>
          <p:cNvSpPr>
            <a:spLocks noChangeArrowheads="1"/>
          </p:cNvSpPr>
          <p:nvPr/>
        </p:nvSpPr>
        <p:spPr bwMode="auto">
          <a:xfrm>
            <a:off x="6156176" y="5013176"/>
            <a:ext cx="2197100" cy="838200"/>
          </a:xfrm>
          <a:prstGeom prst="wedgeRoundRectCallout">
            <a:avLst>
              <a:gd name="adj1" fmla="val -5575"/>
              <a:gd name="adj2" fmla="val -77584"/>
              <a:gd name="adj3" fmla="val 16667"/>
            </a:avLst>
          </a:prstGeom>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r>
              <a:rPr kumimoji="0" lang="zh-TW" altLang="en-US" sz="2000" b="1" dirty="0">
                <a:solidFill>
                  <a:schemeClr val="bg1"/>
                </a:solidFill>
                <a:latin typeface="標楷體" panose="03000509000000000000" pitchFamily="65" charset="-120"/>
                <a:ea typeface="標楷體" panose="03000509000000000000" pitchFamily="65" charset="-120"/>
              </a:rPr>
              <a:t>金額要等於發票正面的金額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3"/>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1000" fill="hold"/>
                                        <p:tgtEl>
                                          <p:spTgt spid="25"/>
                                        </p:tgtEl>
                                        <p:attrNameLst>
                                          <p:attrName>ppt_w</p:attrName>
                                        </p:attrNameLst>
                                      </p:cBhvr>
                                      <p:tavLst>
                                        <p:tav tm="0">
                                          <p:val>
                                            <p:strVal val="#ppt_w+.3"/>
                                          </p:val>
                                        </p:tav>
                                        <p:tav tm="100000">
                                          <p:val>
                                            <p:strVal val="#ppt_w"/>
                                          </p:val>
                                        </p:tav>
                                      </p:tavLst>
                                    </p:anim>
                                    <p:anim calcmode="lin" valueType="num">
                                      <p:cBhvr>
                                        <p:cTn id="18" dur="1000" fill="hold"/>
                                        <p:tgtEl>
                                          <p:spTgt spid="25"/>
                                        </p:tgtEl>
                                        <p:attrNameLst>
                                          <p:attrName>ppt_h</p:attrName>
                                        </p:attrNameLst>
                                      </p:cBhvr>
                                      <p:tavLst>
                                        <p:tav tm="0">
                                          <p:val>
                                            <p:strVal val="#ppt_h"/>
                                          </p:val>
                                        </p:tav>
                                        <p:tav tm="100000">
                                          <p:val>
                                            <p:strVal val="#ppt_h"/>
                                          </p:val>
                                        </p:tav>
                                      </p:tavLst>
                                    </p:anim>
                                    <p:animEffect transition="in" filter="fade">
                                      <p:cBhvr>
                                        <p:cTn id="19" dur="1000"/>
                                        <p:tgtEl>
                                          <p:spTgt spid="2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xit" presetSubtype="0" fill="hold" grpId="1" nodeType="withEffect">
                                  <p:stCondLst>
                                    <p:cond delay="0"/>
                                  </p:stCondLst>
                                  <p:childTnLst>
                                    <p:animEffect transition="out" filter="fade">
                                      <p:cBhvr>
                                        <p:cTn id="24" dur="500"/>
                                        <p:tgtEl>
                                          <p:spTgt spid="26"/>
                                        </p:tgtEl>
                                      </p:cBhvr>
                                    </p:animEffect>
                                    <p:set>
                                      <p:cBhvr>
                                        <p:cTn id="25" dur="1" fill="hold">
                                          <p:stCondLst>
                                            <p:cond delay="499"/>
                                          </p:stCondLst>
                                        </p:cTn>
                                        <p:tgtEl>
                                          <p:spTgt spid="26"/>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27"/>
                                        </p:tgtEl>
                                      </p:cBhvr>
                                    </p:animEffect>
                                    <p:set>
                                      <p:cBhvr>
                                        <p:cTn id="28" dur="1" fill="hold">
                                          <p:stCondLst>
                                            <p:cond delay="499"/>
                                          </p:stCondLst>
                                        </p:cTn>
                                        <p:tgtEl>
                                          <p:spTgt spid="2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6" grpId="1" animBg="1"/>
      <p:bldP spid="27" grpId="0" animBg="1"/>
      <p:bldP spid="27" grpId="1"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88" name="投影片編號版面配置區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27D05384-E8D7-49AD-ACF3-305234820CD4}" type="slidenum">
              <a:rPr lang="en-US" altLang="zh-TW"/>
              <a:pPr>
                <a:defRPr/>
              </a:pPr>
              <a:t>34</a:t>
            </a:fld>
            <a:endParaRPr lang="en-US" altLang="zh-TW"/>
          </a:p>
        </p:txBody>
      </p:sp>
      <p:sp>
        <p:nvSpPr>
          <p:cNvPr id="28676" name="Rectangle 6"/>
          <p:cNvSpPr>
            <a:spLocks noChangeArrowheads="1"/>
          </p:cNvSpPr>
          <p:nvPr/>
        </p:nvSpPr>
        <p:spPr bwMode="auto">
          <a:xfrm>
            <a:off x="1908175" y="3213100"/>
            <a:ext cx="457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mbria" pitchFamily="18" charset="0"/>
                <a:ea typeface="新細明體" pitchFamily="18" charset="-120"/>
              </a:defRPr>
            </a:lvl1pPr>
            <a:lvl2pPr marL="742950" indent="-285750" eaLnBrk="0" hangingPunct="0">
              <a:defRPr kumimoji="1">
                <a:solidFill>
                  <a:schemeClr val="tx1"/>
                </a:solidFill>
                <a:latin typeface="Cambria" pitchFamily="18" charset="0"/>
                <a:ea typeface="新細明體" pitchFamily="18" charset="-120"/>
              </a:defRPr>
            </a:lvl2pPr>
            <a:lvl3pPr marL="1143000" indent="-228600" eaLnBrk="0" hangingPunct="0">
              <a:defRPr kumimoji="1">
                <a:solidFill>
                  <a:schemeClr val="tx1"/>
                </a:solidFill>
                <a:latin typeface="Cambria" pitchFamily="18" charset="0"/>
                <a:ea typeface="新細明體" pitchFamily="18" charset="-120"/>
              </a:defRPr>
            </a:lvl3pPr>
            <a:lvl4pPr marL="1600200" indent="-228600" eaLnBrk="0" hangingPunct="0">
              <a:defRPr kumimoji="1">
                <a:solidFill>
                  <a:schemeClr val="tx1"/>
                </a:solidFill>
                <a:latin typeface="Cambria" pitchFamily="18" charset="0"/>
                <a:ea typeface="新細明體" pitchFamily="18" charset="-120"/>
              </a:defRPr>
            </a:lvl4pPr>
            <a:lvl5pPr marL="2057400" indent="-228600" eaLnBrk="0" hangingPunct="0">
              <a:defRPr kumimoji="1">
                <a:solidFill>
                  <a:schemeClr val="tx1"/>
                </a:solidFill>
                <a:latin typeface="Cambr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mbr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mbr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mbr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mbria" pitchFamily="18" charset="0"/>
                <a:ea typeface="新細明體" pitchFamily="18" charset="-120"/>
              </a:defRPr>
            </a:lvl9pPr>
          </a:lstStyle>
          <a:p>
            <a:pPr eaLnBrk="1" hangingPunct="1"/>
            <a:endParaRPr kumimoji="0" lang="en-US" altLang="zh-TW" b="1"/>
          </a:p>
        </p:txBody>
      </p:sp>
      <p:sp>
        <p:nvSpPr>
          <p:cNvPr id="28677" name="Rectangle 9"/>
          <p:cNvSpPr>
            <a:spLocks noChangeArrowheads="1"/>
          </p:cNvSpPr>
          <p:nvPr/>
        </p:nvSpPr>
        <p:spPr bwMode="auto">
          <a:xfrm>
            <a:off x="323850" y="1268413"/>
            <a:ext cx="84963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Cambria" pitchFamily="18" charset="0"/>
                <a:ea typeface="新細明體" pitchFamily="18" charset="-120"/>
              </a:defRPr>
            </a:lvl1pPr>
            <a:lvl2pPr marL="742950" indent="-285750" eaLnBrk="0" hangingPunct="0">
              <a:defRPr kumimoji="1">
                <a:solidFill>
                  <a:schemeClr val="tx1"/>
                </a:solidFill>
                <a:latin typeface="Cambria" pitchFamily="18" charset="0"/>
                <a:ea typeface="新細明體" pitchFamily="18" charset="-120"/>
              </a:defRPr>
            </a:lvl2pPr>
            <a:lvl3pPr marL="1143000" indent="-228600" eaLnBrk="0" hangingPunct="0">
              <a:defRPr kumimoji="1">
                <a:solidFill>
                  <a:schemeClr val="tx1"/>
                </a:solidFill>
                <a:latin typeface="Cambria" pitchFamily="18" charset="0"/>
                <a:ea typeface="新細明體" pitchFamily="18" charset="-120"/>
              </a:defRPr>
            </a:lvl3pPr>
            <a:lvl4pPr marL="1600200" indent="-228600" eaLnBrk="0" hangingPunct="0">
              <a:defRPr kumimoji="1">
                <a:solidFill>
                  <a:schemeClr val="tx1"/>
                </a:solidFill>
                <a:latin typeface="Cambria" pitchFamily="18" charset="0"/>
                <a:ea typeface="新細明體" pitchFamily="18" charset="-120"/>
              </a:defRPr>
            </a:lvl4pPr>
            <a:lvl5pPr marL="2057400" indent="-228600" eaLnBrk="0" hangingPunct="0">
              <a:defRPr kumimoji="1">
                <a:solidFill>
                  <a:schemeClr val="tx1"/>
                </a:solidFill>
                <a:latin typeface="Cambr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mbr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mbr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mbr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mbria" pitchFamily="18" charset="0"/>
                <a:ea typeface="新細明體" pitchFamily="18" charset="-120"/>
              </a:defRPr>
            </a:lvl9pPr>
          </a:lstStyle>
          <a:p>
            <a:pPr eaLnBrk="1" hangingPunct="1"/>
            <a:endParaRPr kumimoji="0" lang="en-US" altLang="zh-TW" sz="2800" b="1">
              <a:solidFill>
                <a:srgbClr val="339933"/>
              </a:solidFill>
              <a:ea typeface="微軟正黑體" pitchFamily="34" charset="-120"/>
            </a:endParaRPr>
          </a:p>
          <a:p>
            <a:pPr eaLnBrk="1" hangingPunct="1"/>
            <a:endParaRPr kumimoji="0" lang="zh-TW" altLang="en-US" sz="2800" b="1">
              <a:solidFill>
                <a:srgbClr val="339933"/>
              </a:solidFill>
              <a:ea typeface="微軟正黑體" pitchFamily="34" charset="-120"/>
            </a:endParaRPr>
          </a:p>
          <a:p>
            <a:pPr eaLnBrk="1" hangingPunct="1"/>
            <a:r>
              <a:rPr kumimoji="0" lang="zh-TW" altLang="en-US" sz="2400" b="1">
                <a:solidFill>
                  <a:srgbClr val="0000FF"/>
                </a:solidFill>
                <a:latin typeface="標楷體" pitchFamily="65" charset="-120"/>
                <a:ea typeface="微軟正黑體" pitchFamily="34" charset="-120"/>
              </a:rPr>
              <a:t>  </a:t>
            </a:r>
            <a:endParaRPr kumimoji="0" lang="zh-TW" altLang="en-US" sz="2000" b="1">
              <a:solidFill>
                <a:srgbClr val="0000FF"/>
              </a:solidFill>
              <a:latin typeface="標楷體" pitchFamily="65" charset="-120"/>
              <a:ea typeface="微軟正黑體" pitchFamily="34" charset="-120"/>
            </a:endParaRPr>
          </a:p>
        </p:txBody>
      </p:sp>
      <p:sp>
        <p:nvSpPr>
          <p:cNvPr id="10" name="圓角矩形 4"/>
          <p:cNvSpPr/>
          <p:nvPr/>
        </p:nvSpPr>
        <p:spPr>
          <a:xfrm>
            <a:off x="1169988" y="1341438"/>
            <a:ext cx="7215187" cy="4175125"/>
          </a:xfrm>
          <a:prstGeom prst="rect">
            <a:avLst/>
          </a:prstGeom>
        </p:spPr>
        <p:style>
          <a:lnRef idx="0">
            <a:scrgbClr r="0" g="0" b="0"/>
          </a:lnRef>
          <a:fillRef idx="0">
            <a:scrgbClr r="0" g="0" b="0"/>
          </a:fillRef>
          <a:effectRef idx="0">
            <a:scrgbClr r="0" g="0" b="0"/>
          </a:effectRef>
          <a:fontRef idx="minor">
            <a:schemeClr val="dk1"/>
          </a:fontRef>
        </p:style>
        <p:txBody>
          <a:bodyPr lIns="207668" tIns="0" rIns="207668" bIns="0" spcCol="1270" anchor="ctr"/>
          <a:lstStyle/>
          <a:p>
            <a:pPr defTabSz="1066800" fontAlgn="auto">
              <a:lnSpc>
                <a:spcPct val="90000"/>
              </a:lnSpc>
              <a:spcBef>
                <a:spcPts val="0"/>
              </a:spcBef>
              <a:spcAft>
                <a:spcPct val="35000"/>
              </a:spcAft>
              <a:defRPr/>
            </a:pPr>
            <a:endParaRPr kumimoji="0" lang="zh-TW" altLang="en-US" sz="2800" dirty="0">
              <a:solidFill>
                <a:schemeClr val="tx1"/>
              </a:solidFill>
              <a:latin typeface="標楷體" pitchFamily="65" charset="-120"/>
              <a:ea typeface="標楷體" pitchFamily="65" charset="-120"/>
            </a:endParaRPr>
          </a:p>
        </p:txBody>
      </p:sp>
      <p:sp>
        <p:nvSpPr>
          <p:cNvPr id="28680" name="文字方塊 11"/>
          <p:cNvSpPr txBox="1">
            <a:spLocks noChangeArrowheads="1"/>
          </p:cNvSpPr>
          <p:nvPr/>
        </p:nvSpPr>
        <p:spPr bwMode="auto">
          <a:xfrm>
            <a:off x="2051050" y="2060575"/>
            <a:ext cx="41767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mbria" pitchFamily="18" charset="0"/>
                <a:ea typeface="新細明體" pitchFamily="18" charset="-120"/>
              </a:defRPr>
            </a:lvl1pPr>
            <a:lvl2pPr marL="742950" indent="-285750" eaLnBrk="0" hangingPunct="0">
              <a:defRPr kumimoji="1">
                <a:solidFill>
                  <a:schemeClr val="tx1"/>
                </a:solidFill>
                <a:latin typeface="Cambria" pitchFamily="18" charset="0"/>
                <a:ea typeface="新細明體" pitchFamily="18" charset="-120"/>
              </a:defRPr>
            </a:lvl2pPr>
            <a:lvl3pPr marL="1143000" indent="-228600" eaLnBrk="0" hangingPunct="0">
              <a:defRPr kumimoji="1">
                <a:solidFill>
                  <a:schemeClr val="tx1"/>
                </a:solidFill>
                <a:latin typeface="Cambria" pitchFamily="18" charset="0"/>
                <a:ea typeface="新細明體" pitchFamily="18" charset="-120"/>
              </a:defRPr>
            </a:lvl3pPr>
            <a:lvl4pPr marL="1600200" indent="-228600" eaLnBrk="0" hangingPunct="0">
              <a:defRPr kumimoji="1">
                <a:solidFill>
                  <a:schemeClr val="tx1"/>
                </a:solidFill>
                <a:latin typeface="Cambria" pitchFamily="18" charset="0"/>
                <a:ea typeface="新細明體" pitchFamily="18" charset="-120"/>
              </a:defRPr>
            </a:lvl4pPr>
            <a:lvl5pPr marL="2057400" indent="-228600" eaLnBrk="0" hangingPunct="0">
              <a:defRPr kumimoji="1">
                <a:solidFill>
                  <a:schemeClr val="tx1"/>
                </a:solidFill>
                <a:latin typeface="Cambr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mbr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mbr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mbr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mbria" pitchFamily="18" charset="0"/>
                <a:ea typeface="新細明體" pitchFamily="18" charset="-120"/>
              </a:defRPr>
            </a:lvl9pPr>
          </a:lstStyle>
          <a:p>
            <a:pPr eaLnBrk="1" hangingPunct="1">
              <a:buFontTx/>
              <a:buBlip>
                <a:blip r:embed="rId2"/>
              </a:buBlip>
            </a:pPr>
            <a:endParaRPr kumimoji="0" lang="en-US" altLang="zh-TW">
              <a:latin typeface="Arial" pitchFamily="34" charset="0"/>
              <a:ea typeface="微軟正黑體" pitchFamily="34" charset="-120"/>
            </a:endParaRPr>
          </a:p>
          <a:p>
            <a:pPr eaLnBrk="1" hangingPunct="1"/>
            <a:endParaRPr kumimoji="0" lang="zh-TW" altLang="en-US">
              <a:latin typeface="Arial" pitchFamily="34" charset="0"/>
              <a:ea typeface="微軟正黑體" pitchFamily="34" charset="-120"/>
            </a:endParaRPr>
          </a:p>
        </p:txBody>
      </p:sp>
      <p:sp>
        <p:nvSpPr>
          <p:cNvPr id="13" name="內容版面配置區 2"/>
          <p:cNvSpPr txBox="1">
            <a:spLocks/>
          </p:cNvSpPr>
          <p:nvPr/>
        </p:nvSpPr>
        <p:spPr>
          <a:xfrm>
            <a:off x="755650" y="2276475"/>
            <a:ext cx="7772400" cy="1657350"/>
          </a:xfrm>
          <a:prstGeom prst="rect">
            <a:avLst/>
          </a:prstGeom>
        </p:spPr>
        <p:txBody>
          <a:bodyPr/>
          <a:lstStyle/>
          <a:p>
            <a:pPr marL="342900" indent="-342900" algn="ctr" eaLnBrk="0" fontAlgn="auto" hangingPunct="0">
              <a:spcBef>
                <a:spcPct val="20000"/>
              </a:spcBef>
              <a:spcAft>
                <a:spcPts val="0"/>
              </a:spcAft>
              <a:buFont typeface="Wingdings 2" pitchFamily="18" charset="2"/>
              <a:buNone/>
              <a:defRPr/>
            </a:pPr>
            <a:endParaRPr kumimoji="0" lang="zh-TW" altLang="en-US" sz="6600" b="1" kern="0" dirty="0">
              <a:solidFill>
                <a:srgbClr val="C00000"/>
              </a:solidFill>
              <a:latin typeface="標楷體" pitchFamily="65" charset="-120"/>
              <a:ea typeface="+mn-ea"/>
            </a:endParaRPr>
          </a:p>
        </p:txBody>
      </p:sp>
      <p:sp>
        <p:nvSpPr>
          <p:cNvPr id="28683" name="Rectangle 36"/>
          <p:cNvSpPr>
            <a:spLocks noChangeArrowheads="1"/>
          </p:cNvSpPr>
          <p:nvPr/>
        </p:nvSpPr>
        <p:spPr bwMode="auto">
          <a:xfrm>
            <a:off x="468313" y="1227286"/>
            <a:ext cx="5832475" cy="461665"/>
          </a:xfrm>
          <a:prstGeom prst="rect">
            <a:avLst/>
          </a:prstGeom>
          <a:extLst/>
        </p:spPr>
        <p:txBody>
          <a:bodyPr vert="horz" rtlCol="0">
            <a:normAutofit/>
          </a:bodyPr>
          <a:lstStyle/>
          <a:p>
            <a:pPr marL="342900" indent="-342900" fontAlgn="auto">
              <a:spcBef>
                <a:spcPct val="20000"/>
              </a:spcBef>
              <a:spcAft>
                <a:spcPts val="0"/>
              </a:spcAft>
              <a:buClr>
                <a:schemeClr val="accent1"/>
              </a:buClr>
              <a:buSzPct val="50000"/>
              <a:buFont typeface="Wingdings 2"/>
              <a:buChar char=""/>
            </a:pPr>
            <a:r>
              <a:rPr kumimoji="0" lang="zh-TW" altLang="en-US" sz="2400" dirty="0">
                <a:latin typeface="標楷體" panose="03000509000000000000" pitchFamily="65" charset="-120"/>
                <a:ea typeface="標楷體" panose="03000509000000000000" pitchFamily="65" charset="-120"/>
              </a:rPr>
              <a:t>二聯式發票</a:t>
            </a:r>
            <a:r>
              <a:rPr kumimoji="0" lang="en-US" altLang="zh-TW" sz="2400" dirty="0">
                <a:latin typeface="標楷體" panose="03000509000000000000" pitchFamily="65" charset="-120"/>
                <a:ea typeface="標楷體" panose="03000509000000000000" pitchFamily="65" charset="-120"/>
              </a:rPr>
              <a:t>-</a:t>
            </a:r>
            <a:r>
              <a:rPr kumimoji="0" lang="zh-TW" altLang="en-US" sz="2400" dirty="0">
                <a:latin typeface="標楷體" panose="03000509000000000000" pitchFamily="65" charset="-120"/>
                <a:ea typeface="標楷體" panose="03000509000000000000" pitchFamily="65" charset="-120"/>
              </a:rPr>
              <a:t>收銀機開立</a:t>
            </a:r>
            <a:r>
              <a:rPr kumimoji="0" lang="en-US" altLang="zh-TW" sz="2400" dirty="0">
                <a:latin typeface="標楷體" panose="03000509000000000000" pitchFamily="65" charset="-120"/>
                <a:ea typeface="標楷體" panose="03000509000000000000" pitchFamily="65" charset="-120"/>
              </a:rPr>
              <a:t>:</a:t>
            </a:r>
            <a:endParaRPr kumimoji="0" lang="zh-TW" altLang="en-US" sz="2400" dirty="0">
              <a:latin typeface="標楷體" panose="03000509000000000000" pitchFamily="65" charset="-120"/>
              <a:ea typeface="標楷體" panose="03000509000000000000" pitchFamily="65" charset="-120"/>
            </a:endParaRPr>
          </a:p>
        </p:txBody>
      </p:sp>
      <p:pic>
        <p:nvPicPr>
          <p:cNvPr id="28684" name="圖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5100" y="1238250"/>
            <a:ext cx="2160588" cy="2892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0733" name="AutoShape 5"/>
          <p:cNvSpPr>
            <a:spLocks noChangeArrowheads="1"/>
          </p:cNvSpPr>
          <p:nvPr/>
        </p:nvSpPr>
        <p:spPr bwMode="auto">
          <a:xfrm rot="10800000" flipV="1">
            <a:off x="6227762" y="4260850"/>
            <a:ext cx="2865437" cy="792163"/>
          </a:xfrm>
          <a:prstGeom prst="wedgeRoundRectCallout">
            <a:avLst>
              <a:gd name="adj1" fmla="val 5267"/>
              <a:gd name="adj2" fmla="val -85841"/>
              <a:gd name="adj3" fmla="val 16667"/>
            </a:avLst>
          </a:prstGeom>
          <a:ln>
            <a:headEnd/>
            <a:tailEnd/>
          </a:ln>
        </p:spPr>
        <p:style>
          <a:lnRef idx="3">
            <a:schemeClr val="lt1"/>
          </a:lnRef>
          <a:fillRef idx="1">
            <a:schemeClr val="accent1"/>
          </a:fillRef>
          <a:effectRef idx="1">
            <a:schemeClr val="accent1"/>
          </a:effectRef>
          <a:fontRef idx="minor">
            <a:schemeClr val="lt1"/>
          </a:fontRef>
        </p:style>
        <p:txBody>
          <a:bodyPr/>
          <a:lstStyle/>
          <a:p>
            <a:pPr algn="ctr" fontAlgn="auto">
              <a:spcBef>
                <a:spcPts val="0"/>
              </a:spcBef>
              <a:spcAft>
                <a:spcPts val="0"/>
              </a:spcAft>
            </a:pPr>
            <a:r>
              <a:rPr kumimoji="0" lang="zh-TW" altLang="en-US" sz="2000" dirty="0">
                <a:latin typeface="Times New Roman" pitchFamily="18" charset="0"/>
                <a:ea typeface="標楷體" pitchFamily="65" charset="-120"/>
              </a:rPr>
              <a:t>如另有購物清單請記得附上，並</a:t>
            </a:r>
            <a:r>
              <a:rPr kumimoji="0" lang="zh-TW" altLang="en-US" sz="2000" b="1" u="sng" dirty="0">
                <a:solidFill>
                  <a:schemeClr val="bg1"/>
                </a:solidFill>
                <a:latin typeface="Times New Roman" pitchFamily="18" charset="0"/>
                <a:ea typeface="標楷體" pitchFamily="65" charset="-120"/>
              </a:rPr>
              <a:t>蓋騎縫章</a:t>
            </a:r>
            <a:endParaRPr kumimoji="0" lang="en-US" altLang="zh-TW" sz="2000" b="1" u="sng" dirty="0">
              <a:solidFill>
                <a:schemeClr val="bg1"/>
              </a:solidFill>
              <a:latin typeface="Times New Roman" pitchFamily="18" charset="0"/>
              <a:ea typeface="標楷體" pitchFamily="65" charset="-120"/>
            </a:endParaRPr>
          </a:p>
        </p:txBody>
      </p:sp>
      <p:pic>
        <p:nvPicPr>
          <p:cNvPr id="28686" name="Picture 2" descr="照片 005-B"/>
          <p:cNvPicPr>
            <a:picLocks noChangeAspect="1" noChangeArrowheads="1"/>
          </p:cNvPicPr>
          <p:nvPr/>
        </p:nvPicPr>
        <p:blipFill>
          <a:blip r:embed="rId4">
            <a:lum bright="-6000"/>
            <a:extLst>
              <a:ext uri="{28A0092B-C50C-407E-A947-70E740481C1C}">
                <a14:useLocalDpi xmlns:a14="http://schemas.microsoft.com/office/drawing/2010/main" val="0"/>
              </a:ext>
            </a:extLst>
          </a:blip>
          <a:srcRect l="30084" t="11885" r="38103" b="38730"/>
          <a:stretch>
            <a:fillRect/>
          </a:stretch>
        </p:blipFill>
        <p:spPr bwMode="auto">
          <a:xfrm>
            <a:off x="3690938" y="1758950"/>
            <a:ext cx="21717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7" name="Picture 3" descr="照片 004-A"/>
          <p:cNvPicPr>
            <a:picLocks noChangeAspect="1" noChangeArrowheads="1"/>
          </p:cNvPicPr>
          <p:nvPr/>
        </p:nvPicPr>
        <p:blipFill>
          <a:blip r:embed="rId5">
            <a:lum bright="-6000"/>
            <a:extLst>
              <a:ext uri="{28A0092B-C50C-407E-A947-70E740481C1C}">
                <a14:useLocalDpi xmlns:a14="http://schemas.microsoft.com/office/drawing/2010/main" val="0"/>
              </a:ext>
            </a:extLst>
          </a:blip>
          <a:srcRect l="28830" t="17418" r="38968" b="33420"/>
          <a:stretch>
            <a:fillRect/>
          </a:stretch>
        </p:blipFill>
        <p:spPr bwMode="auto">
          <a:xfrm>
            <a:off x="1579563" y="1719263"/>
            <a:ext cx="220027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6" name="AutoShape 10"/>
          <p:cNvSpPr>
            <a:spLocks noChangeArrowheads="1"/>
          </p:cNvSpPr>
          <p:nvPr/>
        </p:nvSpPr>
        <p:spPr bwMode="auto">
          <a:xfrm>
            <a:off x="52388" y="3213100"/>
            <a:ext cx="1447800" cy="533400"/>
          </a:xfrm>
          <a:prstGeom prst="wedgeRoundRectCallout">
            <a:avLst>
              <a:gd name="adj1" fmla="val 71787"/>
              <a:gd name="adj2" fmla="val -18954"/>
              <a:gd name="adj3" fmla="val 16667"/>
            </a:avLst>
          </a:prstGeom>
          <a:ln>
            <a:headEnd/>
            <a:tailEnd/>
          </a:ln>
        </p:spPr>
        <p:style>
          <a:lnRef idx="3">
            <a:schemeClr val="lt1"/>
          </a:lnRef>
          <a:fillRef idx="1">
            <a:schemeClr val="accent1"/>
          </a:fillRef>
          <a:effectRef idx="1">
            <a:schemeClr val="accent1"/>
          </a:effectRef>
          <a:fontRef idx="minor">
            <a:schemeClr val="lt1"/>
          </a:fontRef>
        </p:style>
        <p:txBody>
          <a:bodyPr/>
          <a:lstStyle/>
          <a:p>
            <a:pPr algn="ctr" fontAlgn="auto">
              <a:spcBef>
                <a:spcPts val="0"/>
              </a:spcBef>
              <a:spcAft>
                <a:spcPts val="0"/>
              </a:spcAft>
            </a:pPr>
            <a:r>
              <a:rPr kumimoji="0" lang="zh-TW" altLang="en-US" sz="2000" dirty="0">
                <a:solidFill>
                  <a:schemeClr val="lt1"/>
                </a:solidFill>
                <a:latin typeface="Times New Roman" pitchFamily="18" charset="0"/>
                <a:ea typeface="標楷體" pitchFamily="65" charset="-120"/>
              </a:rPr>
              <a:t>統一編號</a:t>
            </a:r>
          </a:p>
        </p:txBody>
      </p:sp>
      <p:sp>
        <p:nvSpPr>
          <p:cNvPr id="30737" name="AutoShape 6"/>
          <p:cNvSpPr>
            <a:spLocks noChangeArrowheads="1"/>
          </p:cNvSpPr>
          <p:nvPr/>
        </p:nvSpPr>
        <p:spPr bwMode="auto">
          <a:xfrm>
            <a:off x="442913" y="4535488"/>
            <a:ext cx="1447800" cy="533400"/>
          </a:xfrm>
          <a:prstGeom prst="wedgeRoundRectCallout">
            <a:avLst>
              <a:gd name="adj1" fmla="val 51537"/>
              <a:gd name="adj2" fmla="val -89880"/>
              <a:gd name="adj3" fmla="val 16667"/>
            </a:avLst>
          </a:prstGeom>
          <a:ln>
            <a:headEnd/>
            <a:tailEnd/>
          </a:ln>
        </p:spPr>
        <p:style>
          <a:lnRef idx="3">
            <a:schemeClr val="lt1"/>
          </a:lnRef>
          <a:fillRef idx="1">
            <a:schemeClr val="accent1"/>
          </a:fillRef>
          <a:effectRef idx="1">
            <a:schemeClr val="accent1"/>
          </a:effectRef>
          <a:fontRef idx="minor">
            <a:schemeClr val="lt1"/>
          </a:fontRef>
        </p:style>
        <p:txBody>
          <a:bodyPr/>
          <a:lstStyle/>
          <a:p>
            <a:pPr algn="ctr" fontAlgn="auto">
              <a:spcBef>
                <a:spcPts val="0"/>
              </a:spcBef>
              <a:spcAft>
                <a:spcPts val="0"/>
              </a:spcAft>
            </a:pPr>
            <a:r>
              <a:rPr kumimoji="0" lang="zh-TW" altLang="en-US" sz="2000" dirty="0">
                <a:solidFill>
                  <a:schemeClr val="lt1"/>
                </a:solidFill>
                <a:latin typeface="Times New Roman" pitchFamily="18" charset="0"/>
                <a:ea typeface="標楷體" pitchFamily="65" charset="-120"/>
              </a:rPr>
              <a:t>備註品名</a:t>
            </a:r>
          </a:p>
        </p:txBody>
      </p:sp>
      <p:sp>
        <p:nvSpPr>
          <p:cNvPr id="30738" name="AutoShape 7"/>
          <p:cNvSpPr>
            <a:spLocks noChangeArrowheads="1"/>
          </p:cNvSpPr>
          <p:nvPr/>
        </p:nvSpPr>
        <p:spPr bwMode="auto">
          <a:xfrm flipH="1">
            <a:off x="65088" y="2478088"/>
            <a:ext cx="1524000" cy="457200"/>
          </a:xfrm>
          <a:prstGeom prst="wedgeRoundRectCallout">
            <a:avLst>
              <a:gd name="adj1" fmla="val -53440"/>
              <a:gd name="adj2" fmla="val 98606"/>
              <a:gd name="adj3" fmla="val 16667"/>
            </a:avLst>
          </a:prstGeom>
          <a:ln>
            <a:headEnd/>
            <a:tailEnd/>
          </a:ln>
        </p:spPr>
        <p:style>
          <a:lnRef idx="3">
            <a:schemeClr val="lt1"/>
          </a:lnRef>
          <a:fillRef idx="1">
            <a:schemeClr val="accent1"/>
          </a:fillRef>
          <a:effectRef idx="1">
            <a:schemeClr val="accent1"/>
          </a:effectRef>
          <a:fontRef idx="minor">
            <a:schemeClr val="lt1"/>
          </a:fontRef>
        </p:style>
        <p:txBody>
          <a:bodyPr/>
          <a:lstStyle/>
          <a:p>
            <a:pPr algn="ctr" fontAlgn="auto">
              <a:spcBef>
                <a:spcPts val="0"/>
              </a:spcBef>
              <a:spcAft>
                <a:spcPts val="0"/>
              </a:spcAft>
              <a:defRPr/>
            </a:pPr>
            <a:r>
              <a:rPr kumimoji="0" lang="zh-TW" altLang="en-US" sz="2000" dirty="0">
                <a:latin typeface="Times New Roman" pitchFamily="18" charset="0"/>
                <a:ea typeface="標楷體" pitchFamily="65" charset="-120"/>
              </a:rPr>
              <a:t>購買日期</a:t>
            </a:r>
            <a:endParaRPr kumimoji="0" lang="zh-TW" altLang="en-US" sz="2200" dirty="0">
              <a:latin typeface="Times New Roman" pitchFamily="18" charset="0"/>
              <a:ea typeface="標楷體" pitchFamily="65" charset="-120"/>
            </a:endParaRPr>
          </a:p>
        </p:txBody>
      </p:sp>
      <p:sp>
        <p:nvSpPr>
          <p:cNvPr id="30739" name="AutoShape 5"/>
          <p:cNvSpPr>
            <a:spLocks noChangeArrowheads="1"/>
          </p:cNvSpPr>
          <p:nvPr/>
        </p:nvSpPr>
        <p:spPr bwMode="auto">
          <a:xfrm rot="10800000" flipV="1">
            <a:off x="6184702" y="5068889"/>
            <a:ext cx="2343348" cy="1096416"/>
          </a:xfrm>
          <a:prstGeom prst="wedgeRoundRectCallout">
            <a:avLst>
              <a:gd name="adj1" fmla="val 76865"/>
              <a:gd name="adj2" fmla="val -26100"/>
              <a:gd name="adj3" fmla="val 16667"/>
            </a:avLst>
          </a:prstGeom>
          <a:ln>
            <a:headEnd/>
            <a:tailEnd/>
          </a:ln>
        </p:spPr>
        <p:style>
          <a:lnRef idx="3">
            <a:schemeClr val="lt1"/>
          </a:lnRef>
          <a:fillRef idx="1">
            <a:schemeClr val="accent1"/>
          </a:fillRef>
          <a:effectRef idx="1">
            <a:schemeClr val="accent1"/>
          </a:effectRef>
          <a:fontRef idx="minor">
            <a:schemeClr val="lt1"/>
          </a:fontRef>
        </p:style>
        <p:txBody>
          <a:bodyPr/>
          <a:lstStyle/>
          <a:p>
            <a:pPr algn="ctr" fontAlgn="auto">
              <a:spcBef>
                <a:spcPts val="0"/>
              </a:spcBef>
              <a:spcAft>
                <a:spcPts val="0"/>
              </a:spcAft>
            </a:pPr>
            <a:r>
              <a:rPr kumimoji="0" lang="zh-TW" altLang="en-US" sz="2000" dirty="0">
                <a:solidFill>
                  <a:schemeClr val="lt1"/>
                </a:solidFill>
                <a:latin typeface="Times New Roman" pitchFamily="18" charset="0"/>
                <a:ea typeface="標楷體" pitchFamily="65" charset="-120"/>
              </a:rPr>
              <a:t>漏打統編時，補蓋發票章，並填上統編：</a:t>
            </a:r>
            <a:r>
              <a:rPr kumimoji="0" lang="en-US" altLang="zh-TW" sz="2000" b="1" dirty="0">
                <a:solidFill>
                  <a:srgbClr val="FFFF00"/>
                </a:solidFill>
                <a:latin typeface="Times New Roman" pitchFamily="18" charset="0"/>
                <a:ea typeface="標楷體" pitchFamily="65" charset="-120"/>
              </a:rPr>
              <a:t>56503102</a:t>
            </a:r>
          </a:p>
        </p:txBody>
      </p:sp>
      <p:sp>
        <p:nvSpPr>
          <p:cNvPr id="30740" name="AutoShape 6"/>
          <p:cNvSpPr>
            <a:spLocks noChangeArrowheads="1"/>
          </p:cNvSpPr>
          <p:nvPr/>
        </p:nvSpPr>
        <p:spPr bwMode="auto">
          <a:xfrm>
            <a:off x="569913" y="5403850"/>
            <a:ext cx="1447800" cy="533400"/>
          </a:xfrm>
          <a:prstGeom prst="wedgeRoundRectCallout">
            <a:avLst>
              <a:gd name="adj1" fmla="val 51537"/>
              <a:gd name="adj2" fmla="val -89880"/>
              <a:gd name="adj3" fmla="val 16667"/>
            </a:avLst>
          </a:prstGeom>
          <a:ln>
            <a:headEnd/>
            <a:tailEnd/>
          </a:ln>
        </p:spPr>
        <p:style>
          <a:lnRef idx="3">
            <a:schemeClr val="lt1"/>
          </a:lnRef>
          <a:fillRef idx="1">
            <a:schemeClr val="accent1"/>
          </a:fillRef>
          <a:effectRef idx="1">
            <a:schemeClr val="accent1"/>
          </a:effectRef>
          <a:fontRef idx="minor">
            <a:schemeClr val="lt1"/>
          </a:fontRef>
        </p:style>
        <p:txBody>
          <a:bodyPr/>
          <a:lstStyle/>
          <a:p>
            <a:pPr algn="ctr" fontAlgn="auto">
              <a:spcBef>
                <a:spcPts val="0"/>
              </a:spcBef>
              <a:spcAft>
                <a:spcPts val="0"/>
              </a:spcAft>
            </a:pPr>
            <a:r>
              <a:rPr kumimoji="0" lang="zh-TW" altLang="en-US" sz="2000" dirty="0">
                <a:solidFill>
                  <a:schemeClr val="lt1"/>
                </a:solidFill>
                <a:latin typeface="Times New Roman" pitchFamily="18" charset="0"/>
                <a:ea typeface="標楷體" pitchFamily="65" charset="-120"/>
              </a:rPr>
              <a:t>經手人章</a:t>
            </a:r>
          </a:p>
        </p:txBody>
      </p:sp>
      <p:sp>
        <p:nvSpPr>
          <p:cNvPr id="22"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pPr fontAlgn="auto">
              <a:spcAft>
                <a:spcPts val="0"/>
              </a:spcAft>
              <a:defRPr/>
            </a:pPr>
            <a:r>
              <a:rPr lang="zh-TW" altLang="en-US" sz="2000" b="1" dirty="0">
                <a:solidFill>
                  <a:schemeClr val="tx1"/>
                </a:solidFill>
                <a:latin typeface="標楷體" pitchFamily="65" charset="-120"/>
                <a:ea typeface="標楷體" pitchFamily="65" charset="-120"/>
              </a:rPr>
              <a:t>四、憑證說明</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924" name="投影片編號版面配置區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5EE38F3A-08C7-4D4B-B3D5-7622A2647906}" type="slidenum">
              <a:rPr lang="en-US" altLang="zh-TW"/>
              <a:pPr>
                <a:defRPr/>
              </a:pPr>
              <a:t>35</a:t>
            </a:fld>
            <a:endParaRPr lang="en-US" altLang="zh-TW"/>
          </a:p>
        </p:txBody>
      </p:sp>
      <p:sp>
        <p:nvSpPr>
          <p:cNvPr id="45057" name="Rectangle 2"/>
          <p:cNvSpPr>
            <a:spLocks noGrp="1" noChangeArrowheads="1"/>
          </p:cNvSpPr>
          <p:nvPr>
            <p:ph type="title" idx="4294967295"/>
          </p:nvPr>
        </p:nvSpPr>
        <p:spPr>
          <a:xfrm>
            <a:off x="914400" y="188913"/>
            <a:ext cx="8229600" cy="1143000"/>
          </a:xfrm>
        </p:spPr>
        <p:txBody>
          <a:bodyPr rtlCol="0">
            <a:normAutofit fontScale="90000"/>
          </a:bodyPr>
          <a:lstStyle/>
          <a:p>
            <a:pPr eaLnBrk="1" fontAlgn="auto" hangingPunct="1">
              <a:spcAft>
                <a:spcPts val="0"/>
              </a:spcAft>
              <a:defRPr/>
            </a:pPr>
            <a:br>
              <a:rPr lang="en-US" altLang="zh-TW" spc="-100" dirty="0">
                <a:solidFill>
                  <a:srgbClr val="000099"/>
                </a:solidFill>
              </a:rPr>
            </a:br>
            <a:r>
              <a:rPr lang="en-US" altLang="zh-TW" spc="-100" dirty="0">
                <a:solidFill>
                  <a:srgbClr val="000099"/>
                </a:solidFill>
              </a:rPr>
              <a:t>                   </a:t>
            </a:r>
            <a:br>
              <a:rPr lang="en-US" altLang="zh-TW" spc="-100" dirty="0">
                <a:solidFill>
                  <a:srgbClr val="000099"/>
                </a:solidFill>
              </a:rPr>
            </a:br>
            <a:endParaRPr lang="en-US" altLang="zh-TW" spc="-100" dirty="0">
              <a:solidFill>
                <a:srgbClr val="000099"/>
              </a:solidFill>
            </a:endParaRPr>
          </a:p>
        </p:txBody>
      </p:sp>
      <p:sp>
        <p:nvSpPr>
          <p:cNvPr id="32773" name="Rectangle 9"/>
          <p:cNvSpPr>
            <a:spLocks noChangeArrowheads="1"/>
          </p:cNvSpPr>
          <p:nvPr/>
        </p:nvSpPr>
        <p:spPr bwMode="auto">
          <a:xfrm>
            <a:off x="323850" y="1268413"/>
            <a:ext cx="84963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Cambria" pitchFamily="18" charset="0"/>
                <a:ea typeface="新細明體" pitchFamily="18" charset="-120"/>
              </a:defRPr>
            </a:lvl1pPr>
            <a:lvl2pPr marL="742950" indent="-285750" eaLnBrk="0" hangingPunct="0">
              <a:defRPr kumimoji="1">
                <a:solidFill>
                  <a:schemeClr val="tx1"/>
                </a:solidFill>
                <a:latin typeface="Cambria" pitchFamily="18" charset="0"/>
                <a:ea typeface="新細明體" pitchFamily="18" charset="-120"/>
              </a:defRPr>
            </a:lvl2pPr>
            <a:lvl3pPr marL="1143000" indent="-228600" eaLnBrk="0" hangingPunct="0">
              <a:defRPr kumimoji="1">
                <a:solidFill>
                  <a:schemeClr val="tx1"/>
                </a:solidFill>
                <a:latin typeface="Cambria" pitchFamily="18" charset="0"/>
                <a:ea typeface="新細明體" pitchFamily="18" charset="-120"/>
              </a:defRPr>
            </a:lvl3pPr>
            <a:lvl4pPr marL="1600200" indent="-228600" eaLnBrk="0" hangingPunct="0">
              <a:defRPr kumimoji="1">
                <a:solidFill>
                  <a:schemeClr val="tx1"/>
                </a:solidFill>
                <a:latin typeface="Cambria" pitchFamily="18" charset="0"/>
                <a:ea typeface="新細明體" pitchFamily="18" charset="-120"/>
              </a:defRPr>
            </a:lvl4pPr>
            <a:lvl5pPr marL="2057400" indent="-228600" eaLnBrk="0" hangingPunct="0">
              <a:defRPr kumimoji="1">
                <a:solidFill>
                  <a:schemeClr val="tx1"/>
                </a:solidFill>
                <a:latin typeface="Cambr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mbr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mbr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mbr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mbria" pitchFamily="18" charset="0"/>
                <a:ea typeface="新細明體" pitchFamily="18" charset="-120"/>
              </a:defRPr>
            </a:lvl9pPr>
          </a:lstStyle>
          <a:p>
            <a:pPr eaLnBrk="1" hangingPunct="1"/>
            <a:endParaRPr kumimoji="0" lang="en-US" altLang="zh-TW" sz="2800" b="1">
              <a:solidFill>
                <a:srgbClr val="339933"/>
              </a:solidFill>
              <a:ea typeface="微軟正黑體" pitchFamily="34" charset="-120"/>
            </a:endParaRPr>
          </a:p>
          <a:p>
            <a:pPr eaLnBrk="1" hangingPunct="1"/>
            <a:endParaRPr kumimoji="0" lang="zh-TW" altLang="en-US" sz="2800" b="1">
              <a:solidFill>
                <a:srgbClr val="339933"/>
              </a:solidFill>
              <a:ea typeface="微軟正黑體" pitchFamily="34" charset="-120"/>
            </a:endParaRPr>
          </a:p>
          <a:p>
            <a:pPr eaLnBrk="1" hangingPunct="1"/>
            <a:r>
              <a:rPr kumimoji="0" lang="zh-TW" altLang="en-US" sz="2400" b="1">
                <a:solidFill>
                  <a:srgbClr val="0000FF"/>
                </a:solidFill>
                <a:latin typeface="標楷體" pitchFamily="65" charset="-120"/>
                <a:ea typeface="微軟正黑體" pitchFamily="34" charset="-120"/>
              </a:rPr>
              <a:t>  </a:t>
            </a:r>
            <a:endParaRPr kumimoji="0" lang="zh-TW" altLang="en-US" sz="2000" b="1">
              <a:solidFill>
                <a:srgbClr val="0000FF"/>
              </a:solidFill>
              <a:latin typeface="標楷體" pitchFamily="65" charset="-120"/>
              <a:ea typeface="微軟正黑體" pitchFamily="34" charset="-120"/>
            </a:endParaRPr>
          </a:p>
        </p:txBody>
      </p:sp>
      <p:sp>
        <p:nvSpPr>
          <p:cNvPr id="10" name="圓角矩形 4"/>
          <p:cNvSpPr/>
          <p:nvPr/>
        </p:nvSpPr>
        <p:spPr>
          <a:xfrm>
            <a:off x="1169988" y="1341438"/>
            <a:ext cx="7215187" cy="4175125"/>
          </a:xfrm>
          <a:prstGeom prst="rect">
            <a:avLst/>
          </a:prstGeom>
        </p:spPr>
        <p:style>
          <a:lnRef idx="0">
            <a:scrgbClr r="0" g="0" b="0"/>
          </a:lnRef>
          <a:fillRef idx="0">
            <a:scrgbClr r="0" g="0" b="0"/>
          </a:fillRef>
          <a:effectRef idx="0">
            <a:scrgbClr r="0" g="0" b="0"/>
          </a:effectRef>
          <a:fontRef idx="minor">
            <a:schemeClr val="dk1"/>
          </a:fontRef>
        </p:style>
        <p:txBody>
          <a:bodyPr lIns="207668" tIns="0" rIns="207668" bIns="0" spcCol="1270" anchor="ctr"/>
          <a:lstStyle/>
          <a:p>
            <a:pPr defTabSz="1066800" fontAlgn="auto">
              <a:lnSpc>
                <a:spcPct val="90000"/>
              </a:lnSpc>
              <a:spcBef>
                <a:spcPts val="0"/>
              </a:spcBef>
              <a:spcAft>
                <a:spcPct val="35000"/>
              </a:spcAft>
              <a:defRPr/>
            </a:pPr>
            <a:endParaRPr kumimoji="0" lang="zh-TW" altLang="en-US" sz="2800" dirty="0">
              <a:solidFill>
                <a:schemeClr val="tx1"/>
              </a:solidFill>
              <a:latin typeface="標楷體" pitchFamily="65" charset="-120"/>
              <a:ea typeface="標楷體" pitchFamily="65" charset="-120"/>
            </a:endParaRPr>
          </a:p>
        </p:txBody>
      </p:sp>
      <p:sp>
        <p:nvSpPr>
          <p:cNvPr id="32777" name="Rectangle 36"/>
          <p:cNvSpPr>
            <a:spLocks noChangeArrowheads="1"/>
          </p:cNvSpPr>
          <p:nvPr/>
        </p:nvSpPr>
        <p:spPr bwMode="auto">
          <a:xfrm>
            <a:off x="385762" y="638473"/>
            <a:ext cx="2428875" cy="461665"/>
          </a:xfrm>
          <a:prstGeom prst="rect">
            <a:avLst/>
          </a:prstGeom>
          <a:extLst/>
        </p:spPr>
        <p:txBody>
          <a:bodyPr vert="horz" rtlCol="0">
            <a:normAutofit/>
          </a:bodyPr>
          <a:lstStyle/>
          <a:p>
            <a:pPr marL="342900" indent="-342900" fontAlgn="auto">
              <a:spcBef>
                <a:spcPct val="20000"/>
              </a:spcBef>
              <a:spcAft>
                <a:spcPts val="0"/>
              </a:spcAft>
              <a:buClr>
                <a:schemeClr val="accent1"/>
              </a:buClr>
              <a:buSzPct val="50000"/>
              <a:buFont typeface="Wingdings 2"/>
              <a:buChar char=""/>
            </a:pPr>
            <a:r>
              <a:rPr kumimoji="0" lang="zh-TW" altLang="en-US" sz="2400" dirty="0">
                <a:latin typeface="標楷體" panose="03000509000000000000" pitchFamily="65" charset="-120"/>
                <a:ea typeface="標楷體" panose="03000509000000000000" pitchFamily="65" charset="-120"/>
              </a:rPr>
              <a:t>個人領據</a:t>
            </a:r>
            <a:r>
              <a:rPr kumimoji="0" lang="en-US" altLang="zh-TW" sz="2400" dirty="0">
                <a:latin typeface="標楷體" panose="03000509000000000000" pitchFamily="65" charset="-120"/>
                <a:ea typeface="標楷體" panose="03000509000000000000" pitchFamily="65" charset="-120"/>
              </a:rPr>
              <a:t>:</a:t>
            </a:r>
            <a:endParaRPr kumimoji="0" lang="zh-TW" altLang="en-US" sz="2400" dirty="0">
              <a:latin typeface="標楷體" panose="03000509000000000000" pitchFamily="65" charset="-120"/>
              <a:ea typeface="標楷體" panose="03000509000000000000" pitchFamily="65" charset="-120"/>
            </a:endParaRPr>
          </a:p>
        </p:txBody>
      </p:sp>
      <p:sp>
        <p:nvSpPr>
          <p:cNvPr id="18"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pPr fontAlgn="auto">
              <a:spcAft>
                <a:spcPts val="0"/>
              </a:spcAft>
              <a:defRPr/>
            </a:pPr>
            <a:r>
              <a:rPr lang="zh-TW" altLang="en-US" sz="2000" b="1" dirty="0">
                <a:solidFill>
                  <a:schemeClr val="tx1"/>
                </a:solidFill>
                <a:latin typeface="標楷體" pitchFamily="65" charset="-120"/>
                <a:ea typeface="標楷體" pitchFamily="65" charset="-120"/>
              </a:rPr>
              <a:t>四、憑證說明</a:t>
            </a:r>
          </a:p>
        </p:txBody>
      </p:sp>
      <p:sp>
        <p:nvSpPr>
          <p:cNvPr id="32774" name="投影片編號版面配置區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mbria" pitchFamily="18" charset="0"/>
                <a:ea typeface="新細明體" pitchFamily="18" charset="-120"/>
              </a:defRPr>
            </a:lvl1pPr>
            <a:lvl2pPr marL="742950" indent="-285750" eaLnBrk="0" hangingPunct="0">
              <a:defRPr kumimoji="1">
                <a:solidFill>
                  <a:schemeClr val="tx1"/>
                </a:solidFill>
                <a:latin typeface="Cambria" pitchFamily="18" charset="0"/>
                <a:ea typeface="新細明體" pitchFamily="18" charset="-120"/>
              </a:defRPr>
            </a:lvl2pPr>
            <a:lvl3pPr marL="1143000" indent="-228600" eaLnBrk="0" hangingPunct="0">
              <a:defRPr kumimoji="1">
                <a:solidFill>
                  <a:schemeClr val="tx1"/>
                </a:solidFill>
                <a:latin typeface="Cambria" pitchFamily="18" charset="0"/>
                <a:ea typeface="新細明體" pitchFamily="18" charset="-120"/>
              </a:defRPr>
            </a:lvl3pPr>
            <a:lvl4pPr marL="1600200" indent="-228600" eaLnBrk="0" hangingPunct="0">
              <a:defRPr kumimoji="1">
                <a:solidFill>
                  <a:schemeClr val="tx1"/>
                </a:solidFill>
                <a:latin typeface="Cambria" pitchFamily="18" charset="0"/>
                <a:ea typeface="新細明體" pitchFamily="18" charset="-120"/>
              </a:defRPr>
            </a:lvl4pPr>
            <a:lvl5pPr marL="2057400" indent="-228600" eaLnBrk="0" hangingPunct="0">
              <a:defRPr kumimoji="1">
                <a:solidFill>
                  <a:schemeClr val="tx1"/>
                </a:solidFill>
                <a:latin typeface="Cambr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mbr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mbr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mbr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mbria" pitchFamily="18" charset="0"/>
                <a:ea typeface="新細明體" pitchFamily="18" charset="-120"/>
              </a:defRPr>
            </a:lvl9pPr>
          </a:lstStyle>
          <a:p>
            <a:pPr algn="r" eaLnBrk="1" hangingPunct="1"/>
            <a:endParaRPr kumimoji="0" lang="en-US" altLang="zh-TW" sz="2400">
              <a:solidFill>
                <a:srgbClr val="002060"/>
              </a:solidFill>
              <a:latin typeface="Arial" pitchFamily="34" charset="0"/>
            </a:endParaRPr>
          </a:p>
        </p:txBody>
      </p:sp>
      <p:grpSp>
        <p:nvGrpSpPr>
          <p:cNvPr id="37" name="群組 36"/>
          <p:cNvGrpSpPr/>
          <p:nvPr/>
        </p:nvGrpSpPr>
        <p:grpSpPr>
          <a:xfrm>
            <a:off x="1576701" y="1832869"/>
            <a:ext cx="5886102" cy="4824536"/>
            <a:chOff x="2411760" y="404664"/>
            <a:chExt cx="4320480" cy="4824536"/>
          </a:xfrm>
        </p:grpSpPr>
        <p:pic>
          <p:nvPicPr>
            <p:cNvPr id="38" name="圖片 37"/>
            <p:cNvPicPr>
              <a:picLocks noChangeAspect="1"/>
            </p:cNvPicPr>
            <p:nvPr/>
          </p:nvPicPr>
          <p:blipFill rotWithShape="1">
            <a:blip r:embed="rId2" cstate="print">
              <a:extLst>
                <a:ext uri="{28A0092B-C50C-407E-A947-70E740481C1C}">
                  <a14:useLocalDpi xmlns:a14="http://schemas.microsoft.com/office/drawing/2010/main" val="0"/>
                </a:ext>
              </a:extLst>
            </a:blip>
            <a:srcRect l="5432" t="5901" r="5432" b="41599"/>
            <a:stretch/>
          </p:blipFill>
          <p:spPr>
            <a:xfrm>
              <a:off x="2411761" y="404664"/>
              <a:ext cx="4320479" cy="3600400"/>
            </a:xfrm>
            <a:prstGeom prst="rect">
              <a:avLst/>
            </a:prstGeom>
          </p:spPr>
        </p:pic>
        <p:pic>
          <p:nvPicPr>
            <p:cNvPr id="39" name="圖片 38"/>
            <p:cNvPicPr>
              <a:picLocks noChangeAspect="1"/>
            </p:cNvPicPr>
            <p:nvPr/>
          </p:nvPicPr>
          <p:blipFill rotWithShape="1">
            <a:blip r:embed="rId2" cstate="print">
              <a:extLst>
                <a:ext uri="{28A0092B-C50C-407E-A947-70E740481C1C}">
                  <a14:useLocalDpi xmlns:a14="http://schemas.microsoft.com/office/drawing/2010/main" val="0"/>
                </a:ext>
              </a:extLst>
            </a:blip>
            <a:srcRect l="5342" t="71000" r="5522" b="11130"/>
            <a:stretch/>
          </p:blipFill>
          <p:spPr>
            <a:xfrm>
              <a:off x="2411760" y="4003706"/>
              <a:ext cx="4320480" cy="1225494"/>
            </a:xfrm>
            <a:prstGeom prst="rect">
              <a:avLst/>
            </a:prstGeom>
          </p:spPr>
        </p:pic>
      </p:grpSp>
      <p:sp>
        <p:nvSpPr>
          <p:cNvPr id="40" name="Rectangle 9"/>
          <p:cNvSpPr>
            <a:spLocks noChangeArrowheads="1"/>
          </p:cNvSpPr>
          <p:nvPr/>
        </p:nvSpPr>
        <p:spPr bwMode="auto">
          <a:xfrm>
            <a:off x="323850" y="1268413"/>
            <a:ext cx="84963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Cambria" pitchFamily="18" charset="0"/>
                <a:ea typeface="新細明體" pitchFamily="18" charset="-120"/>
              </a:defRPr>
            </a:lvl1pPr>
            <a:lvl2pPr marL="742950" indent="-285750" eaLnBrk="0" hangingPunct="0">
              <a:defRPr kumimoji="1">
                <a:solidFill>
                  <a:schemeClr val="tx1"/>
                </a:solidFill>
                <a:latin typeface="Cambria" pitchFamily="18" charset="0"/>
                <a:ea typeface="新細明體" pitchFamily="18" charset="-120"/>
              </a:defRPr>
            </a:lvl2pPr>
            <a:lvl3pPr marL="1143000" indent="-228600" eaLnBrk="0" hangingPunct="0">
              <a:defRPr kumimoji="1">
                <a:solidFill>
                  <a:schemeClr val="tx1"/>
                </a:solidFill>
                <a:latin typeface="Cambria" pitchFamily="18" charset="0"/>
                <a:ea typeface="新細明體" pitchFamily="18" charset="-120"/>
              </a:defRPr>
            </a:lvl3pPr>
            <a:lvl4pPr marL="1600200" indent="-228600" eaLnBrk="0" hangingPunct="0">
              <a:defRPr kumimoji="1">
                <a:solidFill>
                  <a:schemeClr val="tx1"/>
                </a:solidFill>
                <a:latin typeface="Cambria" pitchFamily="18" charset="0"/>
                <a:ea typeface="新細明體" pitchFamily="18" charset="-120"/>
              </a:defRPr>
            </a:lvl4pPr>
            <a:lvl5pPr marL="2057400" indent="-228600" eaLnBrk="0" hangingPunct="0">
              <a:defRPr kumimoji="1">
                <a:solidFill>
                  <a:schemeClr val="tx1"/>
                </a:solidFill>
                <a:latin typeface="Cambr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mbr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mbr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mbr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mbria" pitchFamily="18" charset="0"/>
                <a:ea typeface="新細明體" pitchFamily="18" charset="-120"/>
              </a:defRPr>
            </a:lvl9pPr>
          </a:lstStyle>
          <a:p>
            <a:pPr eaLnBrk="1" hangingPunct="1"/>
            <a:endParaRPr kumimoji="0" lang="en-US" altLang="zh-TW" sz="2800" b="1">
              <a:solidFill>
                <a:srgbClr val="339933"/>
              </a:solidFill>
              <a:ea typeface="微軟正黑體" pitchFamily="34" charset="-120"/>
            </a:endParaRPr>
          </a:p>
          <a:p>
            <a:pPr eaLnBrk="1" hangingPunct="1"/>
            <a:endParaRPr kumimoji="0" lang="zh-TW" altLang="en-US" sz="2800" b="1">
              <a:solidFill>
                <a:srgbClr val="339933"/>
              </a:solidFill>
              <a:ea typeface="微軟正黑體" pitchFamily="34" charset="-120"/>
            </a:endParaRPr>
          </a:p>
          <a:p>
            <a:pPr eaLnBrk="1" hangingPunct="1"/>
            <a:r>
              <a:rPr kumimoji="0" lang="zh-TW" altLang="en-US" sz="2400" b="1">
                <a:solidFill>
                  <a:srgbClr val="0000FF"/>
                </a:solidFill>
                <a:latin typeface="標楷體" pitchFamily="65" charset="-120"/>
                <a:ea typeface="微軟正黑體" pitchFamily="34" charset="-120"/>
              </a:rPr>
              <a:t>  </a:t>
            </a:r>
            <a:endParaRPr kumimoji="0" lang="zh-TW" altLang="en-US" sz="2000" b="1">
              <a:solidFill>
                <a:srgbClr val="0000FF"/>
              </a:solidFill>
              <a:latin typeface="標楷體" pitchFamily="65" charset="-120"/>
              <a:ea typeface="微軟正黑體" pitchFamily="34" charset="-120"/>
            </a:endParaRPr>
          </a:p>
        </p:txBody>
      </p:sp>
      <p:sp>
        <p:nvSpPr>
          <p:cNvPr id="41" name="圓角矩形 4"/>
          <p:cNvSpPr/>
          <p:nvPr/>
        </p:nvSpPr>
        <p:spPr>
          <a:xfrm>
            <a:off x="1169988" y="1341438"/>
            <a:ext cx="7215187" cy="4175125"/>
          </a:xfrm>
          <a:prstGeom prst="rect">
            <a:avLst/>
          </a:prstGeom>
        </p:spPr>
        <p:style>
          <a:lnRef idx="0">
            <a:scrgbClr r="0" g="0" b="0"/>
          </a:lnRef>
          <a:fillRef idx="0">
            <a:scrgbClr r="0" g="0" b="0"/>
          </a:fillRef>
          <a:effectRef idx="0">
            <a:scrgbClr r="0" g="0" b="0"/>
          </a:effectRef>
          <a:fontRef idx="minor">
            <a:schemeClr val="dk1"/>
          </a:fontRef>
        </p:style>
        <p:txBody>
          <a:bodyPr lIns="207668" tIns="0" rIns="207668" bIns="0" spcCol="1270" anchor="ctr"/>
          <a:lstStyle/>
          <a:p>
            <a:pPr defTabSz="1066800" fontAlgn="auto">
              <a:lnSpc>
                <a:spcPct val="90000"/>
              </a:lnSpc>
              <a:spcBef>
                <a:spcPts val="0"/>
              </a:spcBef>
              <a:spcAft>
                <a:spcPct val="35000"/>
              </a:spcAft>
              <a:defRPr/>
            </a:pPr>
            <a:endParaRPr kumimoji="0" lang="zh-TW" altLang="en-US" sz="2800" dirty="0">
              <a:solidFill>
                <a:schemeClr val="tx1"/>
              </a:solidFill>
              <a:latin typeface="標楷體" pitchFamily="65" charset="-120"/>
              <a:ea typeface="標楷體" pitchFamily="65" charset="-120"/>
            </a:endParaRPr>
          </a:p>
        </p:txBody>
      </p:sp>
      <p:sp>
        <p:nvSpPr>
          <p:cNvPr id="42" name="矩形 41"/>
          <p:cNvSpPr/>
          <p:nvPr/>
        </p:nvSpPr>
        <p:spPr>
          <a:xfrm>
            <a:off x="2401155" y="5563023"/>
            <a:ext cx="2376426" cy="553615"/>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43" name="矩形 42"/>
          <p:cNvSpPr/>
          <p:nvPr/>
        </p:nvSpPr>
        <p:spPr>
          <a:xfrm>
            <a:off x="7381986" y="1844824"/>
            <a:ext cx="1654510" cy="170815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TW" altLang="en-US" dirty="0">
                <a:solidFill>
                  <a:schemeClr val="tx1"/>
                </a:solidFill>
                <a:latin typeface="標楷體" panose="03000509000000000000" pitchFamily="65" charset="-120"/>
                <a:ea typeface="標楷體" panose="03000509000000000000" pitchFamily="65" charset="-120"/>
              </a:rPr>
              <a:t>備考：</a:t>
            </a:r>
            <a:endParaRPr lang="en-US" altLang="zh-TW" dirty="0">
              <a:solidFill>
                <a:schemeClr val="tx1"/>
              </a:solidFill>
              <a:latin typeface="標楷體" panose="03000509000000000000" pitchFamily="65" charset="-120"/>
              <a:ea typeface="標楷體" panose="03000509000000000000" pitchFamily="65" charset="-120"/>
            </a:endParaRPr>
          </a:p>
          <a:p>
            <a:r>
              <a:rPr lang="zh-TW" altLang="en-US" dirty="0">
                <a:solidFill>
                  <a:schemeClr val="tx1"/>
                </a:solidFill>
                <a:latin typeface="標楷體" panose="03000509000000000000" pitchFamily="65" charset="-120"/>
                <a:ea typeface="標楷體" panose="03000509000000000000" pitchFamily="65" charset="-120"/>
              </a:rPr>
              <a:t>說明演講</a:t>
            </a:r>
            <a:r>
              <a:rPr lang="en-US" altLang="zh-TW" sz="1600" dirty="0">
                <a:solidFill>
                  <a:schemeClr val="tx1"/>
                </a:solidFill>
                <a:latin typeface="標楷體" panose="03000509000000000000" pitchFamily="65" charset="-120"/>
                <a:ea typeface="標楷體" panose="03000509000000000000" pitchFamily="65" charset="-120"/>
              </a:rPr>
              <a:t>(</a:t>
            </a:r>
            <a:r>
              <a:rPr lang="zh-TW" altLang="en-US" sz="1600" dirty="0">
                <a:solidFill>
                  <a:schemeClr val="tx1"/>
                </a:solidFill>
                <a:latin typeface="標楷體" panose="03000509000000000000" pitchFamily="65" charset="-120"/>
                <a:ea typeface="標楷體" panose="03000509000000000000" pitchFamily="65" charset="-120"/>
              </a:rPr>
              <a:t>課程</a:t>
            </a:r>
            <a:r>
              <a:rPr lang="en-US" altLang="zh-TW" sz="1600"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主題、日期、起迄時間、支給標準等。</a:t>
            </a:r>
            <a:endParaRPr lang="en-US" altLang="zh-TW" dirty="0">
              <a:solidFill>
                <a:schemeClr val="tx1"/>
              </a:solidFill>
              <a:latin typeface="標楷體" panose="03000509000000000000" pitchFamily="65" charset="-120"/>
              <a:ea typeface="標楷體" panose="03000509000000000000" pitchFamily="65" charset="-120"/>
            </a:endParaRPr>
          </a:p>
        </p:txBody>
      </p:sp>
      <p:sp>
        <p:nvSpPr>
          <p:cNvPr id="44" name="矩形 43"/>
          <p:cNvSpPr/>
          <p:nvPr/>
        </p:nvSpPr>
        <p:spPr>
          <a:xfrm>
            <a:off x="559312" y="2952152"/>
            <a:ext cx="7920880" cy="1938992"/>
          </a:xfrm>
          <a:prstGeom prst="rect">
            <a:avLst/>
          </a:prstGeom>
          <a:solidFill>
            <a:srgbClr val="99CCFF"/>
          </a:solidFill>
          <a:ln w="38100">
            <a:solidFill>
              <a:schemeClr val="tx1"/>
            </a:solidFill>
            <a:miter lim="800000"/>
            <a:headEnd/>
            <a:tailEnd/>
          </a:ln>
        </p:spPr>
        <p:txBody>
          <a:bodyPr wrap="square">
            <a:spAutoFit/>
          </a:bodyPr>
          <a:lstStyle/>
          <a:p>
            <a:pPr algn="just" eaLnBrk="1" hangingPunct="1"/>
            <a:r>
              <a:rPr kumimoji="0" lang="en-US" altLang="zh-TW" sz="2400" dirty="0">
                <a:latin typeface="標楷體" pitchFamily="65" charset="-120"/>
                <a:ea typeface="標楷體" pitchFamily="65" charset="-120"/>
              </a:rPr>
              <a:t>1</a:t>
            </a:r>
            <a:r>
              <a:rPr kumimoji="0" lang="zh-TW" altLang="en-US" sz="2400" dirty="0">
                <a:latin typeface="標楷體" pitchFamily="65" charset="-120"/>
                <a:ea typeface="標楷體" pitchFamily="65" charset="-120"/>
              </a:rPr>
              <a:t>、領據</a:t>
            </a:r>
            <a:r>
              <a:rPr kumimoji="0" lang="zh-TW" altLang="en-US" sz="2400" dirty="0">
                <a:solidFill>
                  <a:srgbClr val="FF0000"/>
                </a:solidFill>
                <a:latin typeface="標楷體" pitchFamily="65" charset="-120"/>
                <a:ea typeface="標楷體" pitchFamily="65" charset="-120"/>
              </a:rPr>
              <a:t>大寫金額</a:t>
            </a:r>
            <a:r>
              <a:rPr kumimoji="0" lang="zh-TW" altLang="en-US" sz="2400" dirty="0">
                <a:latin typeface="標楷體" pitchFamily="65" charset="-120"/>
                <a:ea typeface="標楷體" pitchFamily="65" charset="-120"/>
              </a:rPr>
              <a:t>修改處需由</a:t>
            </a:r>
            <a:r>
              <a:rPr kumimoji="0" lang="zh-TW" altLang="en-US" sz="2400" dirty="0">
                <a:solidFill>
                  <a:srgbClr val="FF0000"/>
                </a:solidFill>
                <a:latin typeface="標楷體" pitchFamily="65" charset="-120"/>
                <a:ea typeface="標楷體" pitchFamily="65" charset="-120"/>
              </a:rPr>
              <a:t>領款人本人簽章</a:t>
            </a:r>
            <a:r>
              <a:rPr kumimoji="0" lang="zh-TW" altLang="en-US" sz="2400" dirty="0">
                <a:latin typeface="標楷體" pitchFamily="65" charset="-120"/>
                <a:ea typeface="標楷體" pitchFamily="65" charset="-120"/>
              </a:rPr>
              <a:t>。若遇領款人無法簽章之情況，請佐附本人授權同意之文件，修改處得由經手人代替蓋章。</a:t>
            </a:r>
            <a:endParaRPr kumimoji="0" lang="en-US" altLang="zh-TW" sz="2400" dirty="0">
              <a:latin typeface="標楷體" pitchFamily="65" charset="-120"/>
              <a:ea typeface="標楷體" pitchFamily="65" charset="-120"/>
            </a:endParaRPr>
          </a:p>
          <a:p>
            <a:pPr algn="just"/>
            <a:r>
              <a:rPr kumimoji="0" lang="en-US" altLang="zh-TW" sz="2400" dirty="0">
                <a:latin typeface="標楷體" pitchFamily="65" charset="-120"/>
                <a:ea typeface="標楷體" pitchFamily="65" charset="-120"/>
              </a:rPr>
              <a:t>2</a:t>
            </a:r>
            <a:r>
              <a:rPr kumimoji="0" lang="zh-TW" altLang="en-US" sz="2400" dirty="0">
                <a:latin typeface="標楷體" pitchFamily="65" charset="-120"/>
                <a:ea typeface="標楷體" pitchFamily="65" charset="-120"/>
              </a:rPr>
              <a:t>、領據內容若有修改，可由領款人或經手人在修改處簽章。</a:t>
            </a:r>
            <a:endParaRPr kumimoji="0" lang="en-US" altLang="zh-TW" sz="2400" dirty="0">
              <a:latin typeface="標楷體" pitchFamily="65" charset="-120"/>
              <a:ea typeface="標楷體" pitchFamily="65" charset="-120"/>
            </a:endParaRPr>
          </a:p>
        </p:txBody>
      </p:sp>
      <p:sp>
        <p:nvSpPr>
          <p:cNvPr id="45" name="圓角矩形 44"/>
          <p:cNvSpPr/>
          <p:nvPr/>
        </p:nvSpPr>
        <p:spPr>
          <a:xfrm>
            <a:off x="3059832" y="4916439"/>
            <a:ext cx="1872370" cy="3600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bg1"/>
              </a:solidFill>
            </a:endParaRPr>
          </a:p>
        </p:txBody>
      </p:sp>
      <p:sp>
        <p:nvSpPr>
          <p:cNvPr id="19" name="AutoShape 24">
            <a:extLst>
              <a:ext uri="{FF2B5EF4-FFF2-40B4-BE49-F238E27FC236}">
                <a16:creationId xmlns:a16="http://schemas.microsoft.com/office/drawing/2014/main" id="{65C439CD-8A84-456C-9D85-08EAB79E9215}"/>
              </a:ext>
            </a:extLst>
          </p:cNvPr>
          <p:cNvSpPr>
            <a:spLocks noChangeArrowheads="1"/>
          </p:cNvSpPr>
          <p:nvPr/>
        </p:nvSpPr>
        <p:spPr bwMode="auto">
          <a:xfrm>
            <a:off x="5548035" y="5445324"/>
            <a:ext cx="1728961" cy="605135"/>
          </a:xfrm>
          <a:prstGeom prst="wedgeRoundRectCallout">
            <a:avLst>
              <a:gd name="adj1" fmla="val -92174"/>
              <a:gd name="adj2" fmla="val 29839"/>
              <a:gd name="adj3" fmla="val 16667"/>
            </a:avLst>
          </a:prstGeom>
          <a:ln>
            <a:headEnd/>
            <a:tailEnd/>
          </a:ln>
        </p:spPr>
        <p:style>
          <a:lnRef idx="3">
            <a:schemeClr val="lt1"/>
          </a:lnRef>
          <a:fillRef idx="1">
            <a:schemeClr val="accent1"/>
          </a:fillRef>
          <a:effectRef idx="1">
            <a:schemeClr val="accent1"/>
          </a:effectRef>
          <a:fontRef idx="minor">
            <a:schemeClr val="lt1"/>
          </a:fontRef>
        </p:style>
        <p:txBody>
          <a:bodyPr anchor="ctr"/>
          <a:lstStyle/>
          <a:p>
            <a:pPr algn="ctr"/>
            <a:r>
              <a:rPr kumimoji="0" lang="zh-TW" altLang="en-US" sz="1600" b="1" dirty="0">
                <a:solidFill>
                  <a:schemeClr val="bg1"/>
                </a:solidFill>
                <a:latin typeface="標楷體" pitchFamily="65" charset="-120"/>
                <a:ea typeface="標楷體" pitchFamily="65" charset="-120"/>
              </a:rPr>
              <a:t>領款人親自簽章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1000" fill="hold"/>
                                        <p:tgtEl>
                                          <p:spTgt spid="42"/>
                                        </p:tgtEl>
                                        <p:attrNameLst>
                                          <p:attrName>ppt_w</p:attrName>
                                        </p:attrNameLst>
                                      </p:cBhvr>
                                      <p:tavLst>
                                        <p:tav tm="0">
                                          <p:val>
                                            <p:strVal val="#ppt_w+.3"/>
                                          </p:val>
                                        </p:tav>
                                        <p:tav tm="100000">
                                          <p:val>
                                            <p:strVal val="#ppt_w"/>
                                          </p:val>
                                        </p:tav>
                                      </p:tavLst>
                                    </p:anim>
                                    <p:anim calcmode="lin" valueType="num">
                                      <p:cBhvr>
                                        <p:cTn id="8" dur="1000" fill="hold"/>
                                        <p:tgtEl>
                                          <p:spTgt spid="42"/>
                                        </p:tgtEl>
                                        <p:attrNameLst>
                                          <p:attrName>ppt_h</p:attrName>
                                        </p:attrNameLst>
                                      </p:cBhvr>
                                      <p:tavLst>
                                        <p:tav tm="0">
                                          <p:val>
                                            <p:strVal val="#ppt_h"/>
                                          </p:val>
                                        </p:tav>
                                        <p:tav tm="100000">
                                          <p:val>
                                            <p:strVal val="#ppt_h"/>
                                          </p:val>
                                        </p:tav>
                                      </p:tavLst>
                                    </p:anim>
                                    <p:animEffect transition="in" filter="fade">
                                      <p:cBhvr>
                                        <p:cTn id="9" dur="1000"/>
                                        <p:tgtEl>
                                          <p:spTgt spid="4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500"/>
                                        <p:tgtEl>
                                          <p:spTgt spid="4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animBg="1"/>
      <p:bldP spid="19"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924" name="投影片編號版面配置區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5EE38F3A-08C7-4D4B-B3D5-7622A2647906}" type="slidenum">
              <a:rPr lang="en-US" altLang="zh-TW"/>
              <a:pPr>
                <a:defRPr/>
              </a:pPr>
              <a:t>36</a:t>
            </a:fld>
            <a:endParaRPr lang="en-US" altLang="zh-TW"/>
          </a:p>
        </p:txBody>
      </p:sp>
      <p:sp>
        <p:nvSpPr>
          <p:cNvPr id="45057" name="Rectangle 2"/>
          <p:cNvSpPr>
            <a:spLocks noGrp="1" noChangeArrowheads="1"/>
          </p:cNvSpPr>
          <p:nvPr>
            <p:ph type="title" idx="4294967295"/>
          </p:nvPr>
        </p:nvSpPr>
        <p:spPr>
          <a:xfrm>
            <a:off x="914400" y="188913"/>
            <a:ext cx="8229600" cy="1143000"/>
          </a:xfrm>
        </p:spPr>
        <p:txBody>
          <a:bodyPr rtlCol="0">
            <a:normAutofit fontScale="90000"/>
          </a:bodyPr>
          <a:lstStyle/>
          <a:p>
            <a:pPr eaLnBrk="1" fontAlgn="auto" hangingPunct="1">
              <a:spcAft>
                <a:spcPts val="0"/>
              </a:spcAft>
              <a:defRPr/>
            </a:pPr>
            <a:br>
              <a:rPr lang="en-US" altLang="zh-TW" spc="-100" dirty="0">
                <a:solidFill>
                  <a:srgbClr val="000099"/>
                </a:solidFill>
              </a:rPr>
            </a:br>
            <a:r>
              <a:rPr lang="en-US" altLang="zh-TW" spc="-100" dirty="0">
                <a:solidFill>
                  <a:srgbClr val="000099"/>
                </a:solidFill>
              </a:rPr>
              <a:t>                   </a:t>
            </a:r>
            <a:br>
              <a:rPr lang="en-US" altLang="zh-TW" spc="-100" dirty="0">
                <a:solidFill>
                  <a:srgbClr val="000099"/>
                </a:solidFill>
              </a:rPr>
            </a:br>
            <a:endParaRPr lang="en-US" altLang="zh-TW" spc="-100" dirty="0">
              <a:solidFill>
                <a:srgbClr val="000099"/>
              </a:solidFill>
            </a:endParaRPr>
          </a:p>
        </p:txBody>
      </p:sp>
      <p:sp>
        <p:nvSpPr>
          <p:cNvPr id="32777" name="Rectangle 36"/>
          <p:cNvSpPr>
            <a:spLocks noChangeArrowheads="1"/>
          </p:cNvSpPr>
          <p:nvPr/>
        </p:nvSpPr>
        <p:spPr bwMode="auto">
          <a:xfrm>
            <a:off x="385762" y="638473"/>
            <a:ext cx="2428875" cy="461665"/>
          </a:xfrm>
          <a:prstGeom prst="rect">
            <a:avLst/>
          </a:prstGeom>
          <a:extLst/>
        </p:spPr>
        <p:txBody>
          <a:bodyPr vert="horz" rtlCol="0">
            <a:normAutofit/>
          </a:bodyPr>
          <a:lstStyle/>
          <a:p>
            <a:pPr marL="342900" indent="-342900" fontAlgn="auto">
              <a:spcBef>
                <a:spcPct val="20000"/>
              </a:spcBef>
              <a:spcAft>
                <a:spcPts val="0"/>
              </a:spcAft>
              <a:buClr>
                <a:schemeClr val="accent1"/>
              </a:buClr>
              <a:buSzPct val="50000"/>
              <a:buFont typeface="Wingdings 2"/>
              <a:buChar char=""/>
            </a:pPr>
            <a:r>
              <a:rPr kumimoji="0" lang="zh-TW" altLang="en-US" sz="2400" dirty="0">
                <a:latin typeface="標楷體" panose="03000509000000000000" pitchFamily="65" charset="-120"/>
                <a:ea typeface="標楷體" panose="03000509000000000000" pitchFamily="65" charset="-120"/>
              </a:rPr>
              <a:t>個人領據</a:t>
            </a:r>
            <a:r>
              <a:rPr kumimoji="0" lang="en-US" altLang="zh-TW" sz="2400" dirty="0">
                <a:latin typeface="標楷體" panose="03000509000000000000" pitchFamily="65" charset="-120"/>
                <a:ea typeface="標楷體" panose="03000509000000000000" pitchFamily="65" charset="-120"/>
              </a:rPr>
              <a:t>:</a:t>
            </a:r>
            <a:endParaRPr kumimoji="0" lang="zh-TW" altLang="en-US" sz="2400" dirty="0">
              <a:latin typeface="標楷體" panose="03000509000000000000" pitchFamily="65" charset="-120"/>
              <a:ea typeface="標楷體" panose="03000509000000000000" pitchFamily="65" charset="-120"/>
            </a:endParaRPr>
          </a:p>
        </p:txBody>
      </p:sp>
      <p:sp>
        <p:nvSpPr>
          <p:cNvPr id="18"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pPr fontAlgn="auto">
              <a:spcAft>
                <a:spcPts val="0"/>
              </a:spcAft>
              <a:defRPr/>
            </a:pPr>
            <a:r>
              <a:rPr lang="zh-TW" altLang="en-US" sz="2000" b="1" dirty="0">
                <a:solidFill>
                  <a:schemeClr val="tx1"/>
                </a:solidFill>
                <a:latin typeface="標楷體" pitchFamily="65" charset="-120"/>
                <a:ea typeface="標楷體" pitchFamily="65" charset="-120"/>
              </a:rPr>
              <a:t>四、憑證說明</a:t>
            </a:r>
          </a:p>
        </p:txBody>
      </p:sp>
      <p:sp>
        <p:nvSpPr>
          <p:cNvPr id="32774" name="投影片編號版面配置區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mbria" pitchFamily="18" charset="0"/>
                <a:ea typeface="新細明體" pitchFamily="18" charset="-120"/>
              </a:defRPr>
            </a:lvl1pPr>
            <a:lvl2pPr marL="742950" indent="-285750" eaLnBrk="0" hangingPunct="0">
              <a:defRPr kumimoji="1">
                <a:solidFill>
                  <a:schemeClr val="tx1"/>
                </a:solidFill>
                <a:latin typeface="Cambria" pitchFamily="18" charset="0"/>
                <a:ea typeface="新細明體" pitchFamily="18" charset="-120"/>
              </a:defRPr>
            </a:lvl2pPr>
            <a:lvl3pPr marL="1143000" indent="-228600" eaLnBrk="0" hangingPunct="0">
              <a:defRPr kumimoji="1">
                <a:solidFill>
                  <a:schemeClr val="tx1"/>
                </a:solidFill>
                <a:latin typeface="Cambria" pitchFamily="18" charset="0"/>
                <a:ea typeface="新細明體" pitchFamily="18" charset="-120"/>
              </a:defRPr>
            </a:lvl3pPr>
            <a:lvl4pPr marL="1600200" indent="-228600" eaLnBrk="0" hangingPunct="0">
              <a:defRPr kumimoji="1">
                <a:solidFill>
                  <a:schemeClr val="tx1"/>
                </a:solidFill>
                <a:latin typeface="Cambria" pitchFamily="18" charset="0"/>
                <a:ea typeface="新細明體" pitchFamily="18" charset="-120"/>
              </a:defRPr>
            </a:lvl4pPr>
            <a:lvl5pPr marL="2057400" indent="-228600" eaLnBrk="0" hangingPunct="0">
              <a:defRPr kumimoji="1">
                <a:solidFill>
                  <a:schemeClr val="tx1"/>
                </a:solidFill>
                <a:latin typeface="Cambr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mbr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mbr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mbr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mbria" pitchFamily="18" charset="0"/>
                <a:ea typeface="新細明體" pitchFamily="18" charset="-120"/>
              </a:defRPr>
            </a:lvl9pPr>
          </a:lstStyle>
          <a:p>
            <a:pPr algn="r" eaLnBrk="1" hangingPunct="1"/>
            <a:endParaRPr kumimoji="0" lang="en-US" altLang="zh-TW" sz="2400">
              <a:solidFill>
                <a:srgbClr val="002060"/>
              </a:solidFill>
              <a:latin typeface="Arial" pitchFamily="34" charset="0"/>
            </a:endParaRPr>
          </a:p>
        </p:txBody>
      </p:sp>
      <p:pic>
        <p:nvPicPr>
          <p:cNvPr id="19" name="圖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6413" y="1356023"/>
            <a:ext cx="6044400" cy="4640711"/>
          </a:xfrm>
          <a:prstGeom prst="rect">
            <a:avLst/>
          </a:prstGeom>
        </p:spPr>
      </p:pic>
      <p:sp>
        <p:nvSpPr>
          <p:cNvPr id="20" name="圓角矩形 4"/>
          <p:cNvSpPr/>
          <p:nvPr/>
        </p:nvSpPr>
        <p:spPr>
          <a:xfrm>
            <a:off x="1169988" y="1341438"/>
            <a:ext cx="7215187" cy="4175125"/>
          </a:xfrm>
          <a:prstGeom prst="rect">
            <a:avLst/>
          </a:prstGeom>
        </p:spPr>
        <p:style>
          <a:lnRef idx="0">
            <a:scrgbClr r="0" g="0" b="0"/>
          </a:lnRef>
          <a:fillRef idx="0">
            <a:scrgbClr r="0" g="0" b="0"/>
          </a:fillRef>
          <a:effectRef idx="0">
            <a:scrgbClr r="0" g="0" b="0"/>
          </a:effectRef>
          <a:fontRef idx="minor">
            <a:schemeClr val="dk1"/>
          </a:fontRef>
        </p:style>
        <p:txBody>
          <a:bodyPr lIns="207668" tIns="0" rIns="207668" bIns="0" spcCol="1270" anchor="ctr"/>
          <a:lstStyle/>
          <a:p>
            <a:pPr defTabSz="1066800" fontAlgn="auto">
              <a:lnSpc>
                <a:spcPct val="90000"/>
              </a:lnSpc>
              <a:spcBef>
                <a:spcPts val="0"/>
              </a:spcBef>
              <a:spcAft>
                <a:spcPct val="35000"/>
              </a:spcAft>
              <a:defRPr/>
            </a:pPr>
            <a:endParaRPr kumimoji="0" lang="zh-TW" altLang="en-US" sz="2800" dirty="0">
              <a:solidFill>
                <a:schemeClr val="tx1"/>
              </a:solidFill>
              <a:latin typeface="標楷體" pitchFamily="65" charset="-120"/>
              <a:ea typeface="標楷體" pitchFamily="65" charset="-120"/>
            </a:endParaRPr>
          </a:p>
        </p:txBody>
      </p:sp>
      <p:cxnSp>
        <p:nvCxnSpPr>
          <p:cNvPr id="21" name="直線接點 20"/>
          <p:cNvCxnSpPr/>
          <p:nvPr/>
        </p:nvCxnSpPr>
        <p:spPr>
          <a:xfrm>
            <a:off x="4669674" y="1822437"/>
            <a:ext cx="57606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539329" y="4797152"/>
            <a:ext cx="7920880" cy="1697901"/>
          </a:xfrm>
          <a:prstGeom prst="rect">
            <a:avLst/>
          </a:prstGeom>
          <a:solidFill>
            <a:srgbClr val="99CCFF"/>
          </a:solidFill>
          <a:ln w="38100">
            <a:solidFill>
              <a:schemeClr val="tx1"/>
            </a:solidFill>
            <a:miter lim="800000"/>
            <a:headEnd/>
            <a:tailEnd/>
          </a:ln>
        </p:spPr>
        <p:txBody>
          <a:bodyPr wrap="square">
            <a:spAutoFit/>
          </a:bodyPr>
          <a:lstStyle/>
          <a:p>
            <a:pPr>
              <a:spcAft>
                <a:spcPts val="1000"/>
              </a:spcAft>
            </a:pPr>
            <a:r>
              <a:rPr kumimoji="0" lang="en-US" altLang="zh-TW" sz="1600" dirty="0">
                <a:latin typeface="標楷體" pitchFamily="65" charset="-120"/>
                <a:ea typeface="標楷體" pitchFamily="65" charset="-120"/>
              </a:rPr>
              <a:t>1.</a:t>
            </a:r>
            <a:r>
              <a:rPr lang="zh-TW" altLang="en-US" sz="1600" dirty="0">
                <a:solidFill>
                  <a:srgbClr val="FF0000"/>
                </a:solidFill>
                <a:latin typeface="標楷體" panose="03000509000000000000" pitchFamily="65" charset="-120"/>
                <a:ea typeface="標楷體" panose="03000509000000000000" pitchFamily="65" charset="-120"/>
              </a:rPr>
              <a:t>政府補助計畫</a:t>
            </a:r>
            <a:r>
              <a:rPr lang="zh-TW" altLang="en-US" sz="1600" dirty="0">
                <a:latin typeface="標楷體" panose="03000509000000000000" pitchFamily="65" charset="-120"/>
                <a:ea typeface="標楷體" panose="03000509000000000000" pitchFamily="65" charset="-120"/>
              </a:rPr>
              <a:t>經費核銷，列支計畫主持人</a:t>
            </a:r>
            <a:r>
              <a:rPr lang="zh-TW" altLang="en-US" sz="1600" dirty="0">
                <a:solidFill>
                  <a:srgbClr val="FF0000"/>
                </a:solidFill>
                <a:latin typeface="標楷體" panose="03000509000000000000" pitchFamily="65" charset="-120"/>
                <a:ea typeface="標楷體" panose="03000509000000000000" pitchFamily="65" charset="-120"/>
              </a:rPr>
              <a:t>研究主持費</a:t>
            </a:r>
            <a:r>
              <a:rPr lang="zh-TW" altLang="en-US" sz="1600" dirty="0">
                <a:latin typeface="標楷體" panose="03000509000000000000" pitchFamily="65" charset="-120"/>
                <a:ea typeface="標楷體" panose="03000509000000000000" pitchFamily="65" charset="-120"/>
              </a:rPr>
              <a:t>及專兼任人員</a:t>
            </a:r>
            <a:r>
              <a:rPr lang="zh-TW" altLang="en-US" sz="1600" dirty="0">
                <a:solidFill>
                  <a:srgbClr val="FF0000"/>
                </a:solidFill>
                <a:latin typeface="標楷體" panose="03000509000000000000" pitchFamily="65" charset="-120"/>
                <a:ea typeface="標楷體" panose="03000509000000000000" pitchFamily="65" charset="-120"/>
              </a:rPr>
              <a:t>工作酬勞金</a:t>
            </a:r>
            <a:r>
              <a:rPr lang="zh-TW" altLang="en-US" sz="1600" dirty="0">
                <a:latin typeface="標楷體" panose="03000509000000000000" pitchFamily="65" charset="-120"/>
                <a:ea typeface="標楷體" panose="03000509000000000000" pitchFamily="65" charset="-120"/>
              </a:rPr>
              <a:t>，本校已依政府支出憑證處理要點第</a:t>
            </a:r>
            <a:r>
              <a:rPr lang="en-US" altLang="zh-TW" sz="1600" dirty="0">
                <a:latin typeface="標楷體" panose="03000509000000000000" pitchFamily="65" charset="-120"/>
                <a:ea typeface="標楷體" panose="03000509000000000000" pitchFamily="65" charset="-120"/>
              </a:rPr>
              <a:t>4</a:t>
            </a:r>
            <a:r>
              <a:rPr lang="zh-TW" altLang="en-US" sz="1600" dirty="0">
                <a:latin typeface="標楷體" panose="03000509000000000000" pitchFamily="65" charset="-120"/>
                <a:ea typeface="標楷體" panose="03000509000000000000" pitchFamily="65" charset="-120"/>
              </a:rPr>
              <a:t>、</a:t>
            </a:r>
            <a:r>
              <a:rPr lang="en-US" altLang="zh-TW" sz="1600" dirty="0">
                <a:latin typeface="標楷體" panose="03000509000000000000" pitchFamily="65" charset="-120"/>
                <a:ea typeface="標楷體" panose="03000509000000000000" pitchFamily="65" charset="-120"/>
              </a:rPr>
              <a:t>10</a:t>
            </a:r>
            <a:r>
              <a:rPr lang="zh-TW" altLang="en-US" sz="1600" dirty="0">
                <a:latin typeface="標楷體" panose="03000509000000000000" pitchFamily="65" charset="-120"/>
                <a:ea typeface="標楷體" panose="03000509000000000000" pitchFamily="65" charset="-120"/>
              </a:rPr>
              <a:t>點規定辦理，將委託金融機構匯款、轉帳或簽發禁止背書轉讓票據之證明文件留存於納管組以供備查，惟國科會要求為利後續國科會查核，故申請人事費時，</a:t>
            </a:r>
            <a:r>
              <a:rPr lang="zh-TW" altLang="en-US" sz="1600" dirty="0">
                <a:solidFill>
                  <a:srgbClr val="FF0000"/>
                </a:solidFill>
                <a:latin typeface="標楷體" panose="03000509000000000000" pitchFamily="65" charset="-120"/>
                <a:ea typeface="標楷體" panose="03000509000000000000" pitchFamily="65" charset="-120"/>
              </a:rPr>
              <a:t>受領人一律</a:t>
            </a:r>
            <a:r>
              <a:rPr lang="zh-TW" altLang="en-US" sz="1600" b="1" dirty="0">
                <a:solidFill>
                  <a:srgbClr val="FF0000"/>
                </a:solidFill>
                <a:latin typeface="標楷體" panose="03000509000000000000" pitchFamily="65" charset="-120"/>
                <a:ea typeface="標楷體" panose="03000509000000000000" pitchFamily="65" charset="-120"/>
              </a:rPr>
              <a:t>須</a:t>
            </a:r>
            <a:r>
              <a:rPr lang="zh-TW" altLang="en-US" sz="1600" dirty="0">
                <a:solidFill>
                  <a:srgbClr val="FF0000"/>
                </a:solidFill>
                <a:latin typeface="標楷體" panose="03000509000000000000" pitchFamily="65" charset="-120"/>
                <a:ea typeface="標楷體" panose="03000509000000000000" pitchFamily="65" charset="-120"/>
              </a:rPr>
              <a:t>檢附簽領收據</a:t>
            </a:r>
            <a:r>
              <a:rPr lang="zh-TW" altLang="en-US" sz="1600" dirty="0">
                <a:latin typeface="標楷體" panose="03000509000000000000" pitchFamily="65" charset="-120"/>
                <a:ea typeface="標楷體" panose="03000509000000000000" pitchFamily="65" charset="-120"/>
              </a:rPr>
              <a:t>。</a:t>
            </a:r>
            <a:endParaRPr kumimoji="0" lang="en-US" altLang="zh-TW" sz="1600" dirty="0">
              <a:latin typeface="標楷體" pitchFamily="65" charset="-120"/>
              <a:ea typeface="標楷體" pitchFamily="65" charset="-120"/>
            </a:endParaRPr>
          </a:p>
          <a:p>
            <a:r>
              <a:rPr kumimoji="0" lang="en-US" altLang="zh-TW" sz="1600" dirty="0">
                <a:latin typeface="標楷體" pitchFamily="65" charset="-120"/>
                <a:ea typeface="標楷體" pitchFamily="65" charset="-120"/>
              </a:rPr>
              <a:t>2.</a:t>
            </a:r>
            <a:r>
              <a:rPr kumimoji="0" lang="zh-TW" altLang="zh-TW" sz="1600" dirty="0">
                <a:solidFill>
                  <a:srgbClr val="FF0000"/>
                </a:solidFill>
                <a:latin typeface="標楷體" pitchFamily="65" charset="-120"/>
                <a:ea typeface="標楷體" pitchFamily="65" charset="-120"/>
              </a:rPr>
              <a:t>校內教職員</a:t>
            </a:r>
            <a:r>
              <a:rPr kumimoji="0" lang="zh-TW" altLang="zh-TW" sz="1600" dirty="0">
                <a:latin typeface="標楷體" pitchFamily="65" charset="-120"/>
                <a:ea typeface="標楷體" pitchFamily="65" charset="-120"/>
              </a:rPr>
              <a:t>支領任何費用或津貼，</a:t>
            </a:r>
            <a:r>
              <a:rPr kumimoji="0" lang="zh-TW" altLang="zh-TW" sz="1600" dirty="0">
                <a:solidFill>
                  <a:srgbClr val="FF0000"/>
                </a:solidFill>
                <a:latin typeface="標楷體" pitchFamily="65" charset="-120"/>
                <a:ea typeface="標楷體" pitchFamily="65" charset="-120"/>
              </a:rPr>
              <a:t>若不檢附簽領收據，則請單位檢附印領清冊</a:t>
            </a:r>
            <a:r>
              <a:rPr kumimoji="0" lang="zh-TW" altLang="zh-TW" sz="1600" dirty="0">
                <a:latin typeface="標楷體" pitchFamily="65" charset="-120"/>
                <a:ea typeface="標楷體" pitchFamily="65" charset="-120"/>
              </a:rPr>
              <a:t>，印領清冊亦須單位承辦蓋章，表示提供單據之人。</a:t>
            </a:r>
          </a:p>
        </p:txBody>
      </p:sp>
      <p:sp>
        <p:nvSpPr>
          <p:cNvPr id="23" name="矩形 22"/>
          <p:cNvSpPr/>
          <p:nvPr/>
        </p:nvSpPr>
        <p:spPr>
          <a:xfrm>
            <a:off x="7381986" y="1844824"/>
            <a:ext cx="1654510" cy="170815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TW" altLang="en-US" b="1" dirty="0">
                <a:solidFill>
                  <a:srgbClr val="FF0000"/>
                </a:solidFill>
                <a:latin typeface="標楷體" panose="03000509000000000000" pitchFamily="65" charset="-120"/>
                <a:ea typeface="標楷體" panose="03000509000000000000" pitchFamily="65" charset="-120"/>
              </a:rPr>
              <a:t>摘要：</a:t>
            </a:r>
            <a:endParaRPr lang="en-US" altLang="zh-TW" b="1" dirty="0">
              <a:solidFill>
                <a:srgbClr val="FF0000"/>
              </a:solidFill>
              <a:latin typeface="標楷體" panose="03000509000000000000" pitchFamily="65" charset="-120"/>
              <a:ea typeface="標楷體" panose="03000509000000000000" pitchFamily="65" charset="-120"/>
            </a:endParaRPr>
          </a:p>
          <a:p>
            <a:r>
              <a:rPr lang="en-US" altLang="zh-TW" dirty="0">
                <a:solidFill>
                  <a:schemeClr val="tx1"/>
                </a:solidFill>
                <a:latin typeface="標楷體" panose="03000509000000000000" pitchFamily="65" charset="-120"/>
                <a:ea typeface="標楷體" panose="03000509000000000000" pitchFamily="65" charset="-120"/>
              </a:rPr>
              <a:t>1.</a:t>
            </a:r>
            <a:r>
              <a:rPr lang="zh-TW" altLang="en-US" dirty="0">
                <a:solidFill>
                  <a:schemeClr val="tx1"/>
                </a:solidFill>
                <a:latin typeface="標楷體" panose="03000509000000000000" pitchFamily="65" charset="-120"/>
                <a:ea typeface="標楷體" panose="03000509000000000000" pitchFamily="65" charset="-120"/>
              </a:rPr>
              <a:t>摘要內容需與領據相符</a:t>
            </a:r>
            <a:endParaRPr lang="en-US" altLang="zh-TW" dirty="0">
              <a:solidFill>
                <a:schemeClr val="tx1"/>
              </a:solidFill>
              <a:latin typeface="標楷體" panose="03000509000000000000" pitchFamily="65" charset="-120"/>
              <a:ea typeface="標楷體" panose="03000509000000000000" pitchFamily="65" charset="-120"/>
            </a:endParaRPr>
          </a:p>
          <a:p>
            <a:r>
              <a:rPr lang="en-US" altLang="zh-TW" dirty="0">
                <a:solidFill>
                  <a:schemeClr val="tx1"/>
                </a:solidFill>
                <a:latin typeface="標楷體" panose="03000509000000000000" pitchFamily="65" charset="-120"/>
                <a:ea typeface="標楷體" panose="03000509000000000000" pitchFamily="65" charset="-120"/>
              </a:rPr>
              <a:t>2.</a:t>
            </a:r>
            <a:r>
              <a:rPr lang="zh-TW" altLang="en-US" dirty="0">
                <a:solidFill>
                  <a:schemeClr val="tx1"/>
                </a:solidFill>
                <a:latin typeface="標楷體" panose="03000509000000000000" pitchFamily="65" charset="-120"/>
                <a:ea typeface="標楷體" panose="03000509000000000000" pitchFamily="65" charset="-120"/>
              </a:rPr>
              <a:t>修改處須加蓋申請人章</a:t>
            </a:r>
            <a:endParaRPr lang="en-US" altLang="zh-TW" dirty="0">
              <a:solidFill>
                <a:schemeClr val="tx1"/>
              </a:solidFill>
              <a:latin typeface="標楷體" panose="03000509000000000000" pitchFamily="65" charset="-120"/>
              <a:ea typeface="標楷體" panose="03000509000000000000" pitchFamily="65" charset="-120"/>
            </a:endParaRPr>
          </a:p>
        </p:txBody>
      </p:sp>
      <p:sp>
        <p:nvSpPr>
          <p:cNvPr id="24" name="文字方塊 23"/>
          <p:cNvSpPr txBox="1"/>
          <p:nvPr/>
        </p:nvSpPr>
        <p:spPr>
          <a:xfrm>
            <a:off x="6866862" y="1350708"/>
            <a:ext cx="1223591" cy="338554"/>
          </a:xfrm>
          <a:prstGeom prst="rect">
            <a:avLst/>
          </a:prstGeom>
          <a:noFill/>
        </p:spPr>
        <p:txBody>
          <a:bodyPr wrap="square" rtlCol="0">
            <a:spAutoFit/>
          </a:bodyPr>
          <a:lstStyle/>
          <a:p>
            <a:r>
              <a:rPr lang="en-US" altLang="zh-TW" sz="1600" dirty="0">
                <a:latin typeface="+mj-ea"/>
                <a:ea typeface="+mj-ea"/>
              </a:rPr>
              <a:t>(</a:t>
            </a:r>
            <a:r>
              <a:rPr lang="zh-TW" altLang="en-US" sz="1600" dirty="0">
                <a:latin typeface="+mj-ea"/>
                <a:ea typeface="+mj-ea"/>
              </a:rPr>
              <a:t>範例</a:t>
            </a:r>
            <a:r>
              <a:rPr lang="en-US" altLang="zh-TW" sz="1600" dirty="0">
                <a:latin typeface="+mj-ea"/>
                <a:ea typeface="+mj-ea"/>
              </a:rPr>
              <a:t>)</a:t>
            </a:r>
            <a:endParaRPr lang="zh-TW" altLang="en-US" sz="1600" dirty="0">
              <a:latin typeface="+mj-ea"/>
              <a:ea typeface="+mj-ea"/>
            </a:endParaRPr>
          </a:p>
        </p:txBody>
      </p:sp>
    </p:spTree>
    <p:extLst>
      <p:ext uri="{BB962C8B-B14F-4D97-AF65-F5344CB8AC3E}">
        <p14:creationId xmlns:p14="http://schemas.microsoft.com/office/powerpoint/2010/main" val="6584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idx="4294967295"/>
          </p:nvPr>
        </p:nvSpPr>
        <p:spPr>
          <a:xfrm>
            <a:off x="914400" y="188913"/>
            <a:ext cx="8229600" cy="1143000"/>
          </a:xfrm>
        </p:spPr>
        <p:txBody>
          <a:bodyPr rtlCol="0">
            <a:normAutofit fontScale="90000"/>
          </a:bodyPr>
          <a:lstStyle/>
          <a:p>
            <a:pPr eaLnBrk="1" fontAlgn="auto" hangingPunct="1">
              <a:spcAft>
                <a:spcPts val="0"/>
              </a:spcAft>
              <a:defRPr/>
            </a:pPr>
            <a:br>
              <a:rPr lang="en-US" altLang="zh-TW" spc="-100" dirty="0">
                <a:solidFill>
                  <a:srgbClr val="000099"/>
                </a:solidFill>
              </a:rPr>
            </a:br>
            <a:r>
              <a:rPr lang="en-US" altLang="zh-TW" spc="-100" dirty="0">
                <a:solidFill>
                  <a:srgbClr val="000099"/>
                </a:solidFill>
              </a:rPr>
              <a:t>                   </a:t>
            </a:r>
            <a:br>
              <a:rPr lang="en-US" altLang="zh-TW" spc="-100" dirty="0">
                <a:solidFill>
                  <a:srgbClr val="000099"/>
                </a:solidFill>
              </a:rPr>
            </a:br>
            <a:endParaRPr lang="en-US" altLang="zh-TW" spc="-100" dirty="0">
              <a:solidFill>
                <a:srgbClr val="000099"/>
              </a:solidFill>
            </a:endParaRPr>
          </a:p>
        </p:txBody>
      </p:sp>
      <p:sp>
        <p:nvSpPr>
          <p:cNvPr id="32773" name="Rectangle 9"/>
          <p:cNvSpPr>
            <a:spLocks noChangeArrowheads="1"/>
          </p:cNvSpPr>
          <p:nvPr/>
        </p:nvSpPr>
        <p:spPr bwMode="auto">
          <a:xfrm>
            <a:off x="323850" y="1268413"/>
            <a:ext cx="84963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Cambria" pitchFamily="18" charset="0"/>
                <a:ea typeface="新細明體" pitchFamily="18" charset="-120"/>
              </a:defRPr>
            </a:lvl1pPr>
            <a:lvl2pPr marL="742950" indent="-285750" eaLnBrk="0" hangingPunct="0">
              <a:defRPr kumimoji="1">
                <a:solidFill>
                  <a:schemeClr val="tx1"/>
                </a:solidFill>
                <a:latin typeface="Cambria" pitchFamily="18" charset="0"/>
                <a:ea typeface="新細明體" pitchFamily="18" charset="-120"/>
              </a:defRPr>
            </a:lvl2pPr>
            <a:lvl3pPr marL="1143000" indent="-228600" eaLnBrk="0" hangingPunct="0">
              <a:defRPr kumimoji="1">
                <a:solidFill>
                  <a:schemeClr val="tx1"/>
                </a:solidFill>
                <a:latin typeface="Cambria" pitchFamily="18" charset="0"/>
                <a:ea typeface="新細明體" pitchFamily="18" charset="-120"/>
              </a:defRPr>
            </a:lvl3pPr>
            <a:lvl4pPr marL="1600200" indent="-228600" eaLnBrk="0" hangingPunct="0">
              <a:defRPr kumimoji="1">
                <a:solidFill>
                  <a:schemeClr val="tx1"/>
                </a:solidFill>
                <a:latin typeface="Cambria" pitchFamily="18" charset="0"/>
                <a:ea typeface="新細明體" pitchFamily="18" charset="-120"/>
              </a:defRPr>
            </a:lvl4pPr>
            <a:lvl5pPr marL="2057400" indent="-228600" eaLnBrk="0" hangingPunct="0">
              <a:defRPr kumimoji="1">
                <a:solidFill>
                  <a:schemeClr val="tx1"/>
                </a:solidFill>
                <a:latin typeface="Cambr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mbr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mbr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mbr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mbria" pitchFamily="18" charset="0"/>
                <a:ea typeface="新細明體" pitchFamily="18" charset="-120"/>
              </a:defRPr>
            </a:lvl9pPr>
          </a:lstStyle>
          <a:p>
            <a:pPr eaLnBrk="1" hangingPunct="1"/>
            <a:endParaRPr kumimoji="0" lang="en-US" altLang="zh-TW" sz="2800" b="1">
              <a:solidFill>
                <a:srgbClr val="339933"/>
              </a:solidFill>
              <a:ea typeface="微軟正黑體" pitchFamily="34" charset="-120"/>
            </a:endParaRPr>
          </a:p>
          <a:p>
            <a:pPr eaLnBrk="1" hangingPunct="1"/>
            <a:endParaRPr kumimoji="0" lang="zh-TW" altLang="en-US" sz="2800" b="1">
              <a:solidFill>
                <a:srgbClr val="339933"/>
              </a:solidFill>
              <a:ea typeface="微軟正黑體" pitchFamily="34" charset="-120"/>
            </a:endParaRPr>
          </a:p>
          <a:p>
            <a:pPr eaLnBrk="1" hangingPunct="1"/>
            <a:r>
              <a:rPr kumimoji="0" lang="zh-TW" altLang="en-US" sz="2400" b="1">
                <a:solidFill>
                  <a:srgbClr val="0000FF"/>
                </a:solidFill>
                <a:latin typeface="標楷體" pitchFamily="65" charset="-120"/>
                <a:ea typeface="微軟正黑體" pitchFamily="34" charset="-120"/>
              </a:rPr>
              <a:t>  </a:t>
            </a:r>
            <a:endParaRPr kumimoji="0" lang="zh-TW" altLang="en-US" sz="2000" b="1">
              <a:solidFill>
                <a:srgbClr val="0000FF"/>
              </a:solidFill>
              <a:latin typeface="標楷體" pitchFamily="65" charset="-120"/>
              <a:ea typeface="微軟正黑體" pitchFamily="34" charset="-120"/>
            </a:endParaRPr>
          </a:p>
        </p:txBody>
      </p:sp>
      <p:sp>
        <p:nvSpPr>
          <p:cNvPr id="10" name="圓角矩形 4"/>
          <p:cNvSpPr/>
          <p:nvPr/>
        </p:nvSpPr>
        <p:spPr>
          <a:xfrm>
            <a:off x="1169988" y="1341438"/>
            <a:ext cx="7215187" cy="4175125"/>
          </a:xfrm>
          <a:prstGeom prst="rect">
            <a:avLst/>
          </a:prstGeom>
        </p:spPr>
        <p:style>
          <a:lnRef idx="0">
            <a:scrgbClr r="0" g="0" b="0"/>
          </a:lnRef>
          <a:fillRef idx="0">
            <a:scrgbClr r="0" g="0" b="0"/>
          </a:fillRef>
          <a:effectRef idx="0">
            <a:scrgbClr r="0" g="0" b="0"/>
          </a:effectRef>
          <a:fontRef idx="minor">
            <a:schemeClr val="dk1"/>
          </a:fontRef>
        </p:style>
        <p:txBody>
          <a:bodyPr lIns="207668" tIns="0" rIns="207668" bIns="0" spcCol="1270" anchor="ctr"/>
          <a:lstStyle/>
          <a:p>
            <a:pPr defTabSz="1066800" fontAlgn="auto">
              <a:lnSpc>
                <a:spcPct val="90000"/>
              </a:lnSpc>
              <a:spcBef>
                <a:spcPts val="0"/>
              </a:spcBef>
              <a:spcAft>
                <a:spcPct val="35000"/>
              </a:spcAft>
              <a:defRPr/>
            </a:pPr>
            <a:endParaRPr kumimoji="0" lang="zh-TW" altLang="en-US" sz="2800" dirty="0">
              <a:solidFill>
                <a:schemeClr val="tx1"/>
              </a:solidFill>
              <a:latin typeface="標楷體" pitchFamily="65" charset="-120"/>
              <a:ea typeface="標楷體" pitchFamily="65" charset="-120"/>
            </a:endParaRPr>
          </a:p>
        </p:txBody>
      </p:sp>
      <p:sp>
        <p:nvSpPr>
          <p:cNvPr id="18"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pPr fontAlgn="auto">
              <a:spcAft>
                <a:spcPts val="0"/>
              </a:spcAft>
              <a:defRPr/>
            </a:pPr>
            <a:r>
              <a:rPr lang="zh-TW" altLang="en-US" sz="2000" b="1" dirty="0">
                <a:solidFill>
                  <a:schemeClr val="tx1"/>
                </a:solidFill>
                <a:latin typeface="標楷體" pitchFamily="65" charset="-120"/>
                <a:ea typeface="標楷體" pitchFamily="65" charset="-120"/>
              </a:rPr>
              <a:t>四、憑證說明</a:t>
            </a:r>
          </a:p>
        </p:txBody>
      </p:sp>
      <p:pic>
        <p:nvPicPr>
          <p:cNvPr id="16" name="圖片 15"/>
          <p:cNvPicPr>
            <a:picLocks noChangeAspect="1"/>
          </p:cNvPicPr>
          <p:nvPr/>
        </p:nvPicPr>
        <p:blipFill>
          <a:blip r:embed="rId3"/>
          <a:stretch>
            <a:fillRect/>
          </a:stretch>
        </p:blipFill>
        <p:spPr>
          <a:xfrm>
            <a:off x="251520" y="1124744"/>
            <a:ext cx="8715375" cy="5733255"/>
          </a:xfrm>
          <a:prstGeom prst="rect">
            <a:avLst/>
          </a:prstGeom>
        </p:spPr>
      </p:pic>
      <p:sp>
        <p:nvSpPr>
          <p:cNvPr id="21" name="AutoShape 24"/>
          <p:cNvSpPr>
            <a:spLocks noChangeArrowheads="1"/>
          </p:cNvSpPr>
          <p:nvPr/>
        </p:nvSpPr>
        <p:spPr bwMode="auto">
          <a:xfrm>
            <a:off x="1689933" y="5949417"/>
            <a:ext cx="3386123" cy="719670"/>
          </a:xfrm>
          <a:prstGeom prst="wedgeRoundRectCallout">
            <a:avLst>
              <a:gd name="adj1" fmla="val 77420"/>
              <a:gd name="adj2" fmla="val 16638"/>
              <a:gd name="adj3" fmla="val 16667"/>
            </a:avLst>
          </a:prstGeom>
          <a:ln>
            <a:headEnd/>
            <a:tailEnd/>
          </a:ln>
        </p:spPr>
        <p:style>
          <a:lnRef idx="3">
            <a:schemeClr val="lt1"/>
          </a:lnRef>
          <a:fillRef idx="1">
            <a:schemeClr val="accent1"/>
          </a:fillRef>
          <a:effectRef idx="1">
            <a:schemeClr val="accent1"/>
          </a:effectRef>
          <a:fontRef idx="minor">
            <a:schemeClr val="lt1"/>
          </a:fontRef>
        </p:style>
        <p:txBody>
          <a:bodyPr anchor="ctr"/>
          <a:lstStyle/>
          <a:p>
            <a:pPr algn="ctr"/>
            <a:r>
              <a:rPr kumimoji="0" lang="zh-TW" altLang="en-US" sz="1600" b="1" dirty="0">
                <a:solidFill>
                  <a:schemeClr val="bg1"/>
                </a:solidFill>
                <a:latin typeface="標楷體" pitchFamily="65" charset="-120"/>
                <a:ea typeface="標楷體" pitchFamily="65" charset="-120"/>
              </a:rPr>
              <a:t>自行列印之電子憑證</a:t>
            </a:r>
            <a:endParaRPr kumimoji="0" lang="en-US" altLang="zh-TW" sz="1600" b="1" dirty="0">
              <a:solidFill>
                <a:schemeClr val="bg1"/>
              </a:solidFill>
              <a:latin typeface="標楷體" pitchFamily="65" charset="-120"/>
              <a:ea typeface="標楷體" pitchFamily="65" charset="-120"/>
            </a:endParaRPr>
          </a:p>
          <a:p>
            <a:pPr algn="ctr"/>
            <a:r>
              <a:rPr kumimoji="0" lang="zh-TW" altLang="en-US" sz="1600" b="1" dirty="0">
                <a:solidFill>
                  <a:schemeClr val="bg1"/>
                </a:solidFill>
                <a:latin typeface="標楷體" pitchFamily="65" charset="-120"/>
                <a:ea typeface="標楷體" pitchFamily="65" charset="-120"/>
              </a:rPr>
              <a:t>由經手人或領款人於空白處簽章</a:t>
            </a:r>
          </a:p>
        </p:txBody>
      </p:sp>
      <p:sp>
        <p:nvSpPr>
          <p:cNvPr id="22" name="矩形 21"/>
          <p:cNvSpPr/>
          <p:nvPr/>
        </p:nvSpPr>
        <p:spPr>
          <a:xfrm>
            <a:off x="5766523" y="6140461"/>
            <a:ext cx="1158330" cy="432048"/>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dirty="0">
                <a:solidFill>
                  <a:schemeClr val="tx1"/>
                </a:solidFill>
                <a:latin typeface="標楷體" panose="03000509000000000000" pitchFamily="65" charset="-120"/>
                <a:ea typeface="標楷體" panose="03000509000000000000" pitchFamily="65" charset="-120"/>
              </a:rPr>
              <a:t>王</a:t>
            </a:r>
            <a:r>
              <a:rPr lang="en-US" altLang="zh-TW" dirty="0">
                <a:solidFill>
                  <a:schemeClr val="tx1"/>
                </a:solidFill>
                <a:latin typeface="標楷體" panose="03000509000000000000" pitchFamily="65" charset="-120"/>
                <a:ea typeface="標楷體" panose="03000509000000000000" pitchFamily="65" charset="-120"/>
              </a:rPr>
              <a:t>XX</a:t>
            </a:r>
            <a:endParaRPr lang="zh-TW" altLang="en-US" dirty="0">
              <a:solidFill>
                <a:schemeClr val="tx1"/>
              </a:solidFill>
              <a:latin typeface="標楷體" panose="03000509000000000000" pitchFamily="65" charset="-120"/>
              <a:ea typeface="標楷體" panose="03000509000000000000" pitchFamily="65" charset="-120"/>
            </a:endParaRPr>
          </a:p>
        </p:txBody>
      </p:sp>
      <p:sp>
        <p:nvSpPr>
          <p:cNvPr id="23" name="Rectangle 36"/>
          <p:cNvSpPr>
            <a:spLocks noChangeArrowheads="1"/>
          </p:cNvSpPr>
          <p:nvPr/>
        </p:nvSpPr>
        <p:spPr bwMode="auto">
          <a:xfrm>
            <a:off x="379687" y="1221966"/>
            <a:ext cx="3552625" cy="487226"/>
          </a:xfrm>
          <a:prstGeom prst="rect">
            <a:avLst/>
          </a:prstGeom>
          <a:extLst/>
        </p:spPr>
        <p:txBody>
          <a:bodyPr vert="horz" rtlCol="0">
            <a:normAutofit fontScale="92500"/>
          </a:bodyPr>
          <a:lstStyle/>
          <a:p>
            <a:pPr marL="342900" indent="-342900" fontAlgn="auto">
              <a:spcBef>
                <a:spcPct val="20000"/>
              </a:spcBef>
              <a:spcAft>
                <a:spcPts val="0"/>
              </a:spcAft>
              <a:buClr>
                <a:schemeClr val="accent1"/>
              </a:buClr>
              <a:buSzPct val="50000"/>
              <a:buFont typeface="Wingdings 2"/>
              <a:buChar char=""/>
            </a:pPr>
            <a:r>
              <a:rPr kumimoji="0" lang="zh-TW" altLang="en-US" sz="2400" dirty="0">
                <a:latin typeface="標楷體" panose="03000509000000000000" pitchFamily="65" charset="-120"/>
                <a:ea typeface="標楷體" panose="03000509000000000000" pitchFamily="65" charset="-120"/>
              </a:rPr>
              <a:t>網路上列印之紙本發票</a:t>
            </a:r>
            <a:r>
              <a:rPr kumimoji="0" lang="en-US" altLang="zh-TW" sz="2400" dirty="0">
                <a:latin typeface="標楷體" panose="03000509000000000000" pitchFamily="65" charset="-120"/>
                <a:ea typeface="標楷體" panose="03000509000000000000" pitchFamily="65" charset="-120"/>
              </a:rPr>
              <a:t>:</a:t>
            </a:r>
            <a:endParaRPr kumimoji="0" lang="zh-TW" altLang="en-US" sz="2400" dirty="0">
              <a:latin typeface="標楷體" panose="03000509000000000000" pitchFamily="65" charset="-120"/>
              <a:ea typeface="標楷體" panose="03000509000000000000" pitchFamily="65" charset="-120"/>
            </a:endParaRPr>
          </a:p>
        </p:txBody>
      </p:sp>
      <p:sp>
        <p:nvSpPr>
          <p:cNvPr id="2" name="投影片編號版面配置區 1">
            <a:extLst>
              <a:ext uri="{FF2B5EF4-FFF2-40B4-BE49-F238E27FC236}">
                <a16:creationId xmlns:a16="http://schemas.microsoft.com/office/drawing/2014/main" id="{716374A9-25E1-4F44-925D-0A8C6BA43B3F}"/>
              </a:ext>
            </a:extLst>
          </p:cNvPr>
          <p:cNvSpPr>
            <a:spLocks noGrp="1"/>
          </p:cNvSpPr>
          <p:nvPr>
            <p:ph type="sldNum" sz="quarter" idx="12"/>
          </p:nvPr>
        </p:nvSpPr>
        <p:spPr/>
        <p:txBody>
          <a:bodyPr/>
          <a:lstStyle/>
          <a:p>
            <a:pPr>
              <a:defRPr/>
            </a:pPr>
            <a:fld id="{FA023A8E-6F63-491D-8C89-BE1AD999F6B4}" type="slidenum">
              <a:rPr lang="zh-TW" altLang="en-US" smtClean="0"/>
              <a:pPr>
                <a:defRPr/>
              </a:pPr>
              <a:t>37</a:t>
            </a:fld>
            <a:endParaRPr lang="zh-TW" altLang="en-US"/>
          </a:p>
        </p:txBody>
      </p:sp>
    </p:spTree>
    <p:extLst>
      <p:ext uri="{BB962C8B-B14F-4D97-AF65-F5344CB8AC3E}">
        <p14:creationId xmlns:p14="http://schemas.microsoft.com/office/powerpoint/2010/main" val="411191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strVal val="#ppt_w+.3"/>
                                          </p:val>
                                        </p:tav>
                                        <p:tav tm="100000">
                                          <p:val>
                                            <p:strVal val="#ppt_w"/>
                                          </p:val>
                                        </p:tav>
                                      </p:tavLst>
                                    </p:anim>
                                    <p:anim calcmode="lin" valueType="num">
                                      <p:cBhvr>
                                        <p:cTn id="8" dur="1000" fill="hold"/>
                                        <p:tgtEl>
                                          <p:spTgt spid="22"/>
                                        </p:tgtEl>
                                        <p:attrNameLst>
                                          <p:attrName>ppt_h</p:attrName>
                                        </p:attrNameLst>
                                      </p:cBhvr>
                                      <p:tavLst>
                                        <p:tav tm="0">
                                          <p:val>
                                            <p:strVal val="#ppt_h"/>
                                          </p:val>
                                        </p:tav>
                                        <p:tav tm="100000">
                                          <p:val>
                                            <p:strVal val="#ppt_h"/>
                                          </p:val>
                                        </p:tav>
                                      </p:tavLst>
                                    </p:anim>
                                    <p:animEffect transition="in" filter="fade">
                                      <p:cBhvr>
                                        <p:cTn id="9" dur="1000"/>
                                        <p:tgtEl>
                                          <p:spTgt spid="22"/>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idx="4294967295"/>
          </p:nvPr>
        </p:nvSpPr>
        <p:spPr>
          <a:xfrm>
            <a:off x="914400" y="188913"/>
            <a:ext cx="8229600" cy="1143000"/>
          </a:xfrm>
        </p:spPr>
        <p:txBody>
          <a:bodyPr rtlCol="0">
            <a:normAutofit fontScale="90000"/>
          </a:bodyPr>
          <a:lstStyle/>
          <a:p>
            <a:pPr eaLnBrk="1" fontAlgn="auto" hangingPunct="1">
              <a:spcAft>
                <a:spcPts val="0"/>
              </a:spcAft>
              <a:defRPr/>
            </a:pPr>
            <a:br>
              <a:rPr lang="en-US" altLang="zh-TW" spc="-100" dirty="0">
                <a:solidFill>
                  <a:srgbClr val="000099"/>
                </a:solidFill>
              </a:rPr>
            </a:br>
            <a:r>
              <a:rPr lang="en-US" altLang="zh-TW" spc="-100" dirty="0">
                <a:solidFill>
                  <a:srgbClr val="000099"/>
                </a:solidFill>
              </a:rPr>
              <a:t>                   </a:t>
            </a:r>
            <a:br>
              <a:rPr lang="en-US" altLang="zh-TW" spc="-100" dirty="0">
                <a:solidFill>
                  <a:srgbClr val="000099"/>
                </a:solidFill>
              </a:rPr>
            </a:br>
            <a:endParaRPr lang="en-US" altLang="zh-TW" spc="-100" dirty="0">
              <a:solidFill>
                <a:srgbClr val="000099"/>
              </a:solidFill>
            </a:endParaRPr>
          </a:p>
        </p:txBody>
      </p:sp>
      <p:sp>
        <p:nvSpPr>
          <p:cNvPr id="18"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pPr fontAlgn="auto">
              <a:spcAft>
                <a:spcPts val="0"/>
              </a:spcAft>
              <a:defRPr/>
            </a:pPr>
            <a:r>
              <a:rPr lang="zh-TW" altLang="en-US" sz="2000" b="1" dirty="0">
                <a:solidFill>
                  <a:schemeClr val="tx1"/>
                </a:solidFill>
                <a:latin typeface="標楷體" pitchFamily="65" charset="-120"/>
                <a:ea typeface="標楷體" pitchFamily="65" charset="-120"/>
              </a:rPr>
              <a:t>四、憑證說明</a:t>
            </a:r>
          </a:p>
        </p:txBody>
      </p:sp>
      <p:pic>
        <p:nvPicPr>
          <p:cNvPr id="11" name="圖片 10"/>
          <p:cNvPicPr>
            <a:picLocks noChangeAspect="1"/>
          </p:cNvPicPr>
          <p:nvPr/>
        </p:nvPicPr>
        <p:blipFill rotWithShape="1">
          <a:blip r:embed="rId3"/>
          <a:srcRect l="1565" t="1128" r="1885" b="1"/>
          <a:stretch/>
        </p:blipFill>
        <p:spPr>
          <a:xfrm>
            <a:off x="4595311" y="4448315"/>
            <a:ext cx="4404393" cy="1776631"/>
          </a:xfrm>
          <a:prstGeom prst="rect">
            <a:avLst/>
          </a:prstGeom>
          <a:scene3d>
            <a:camera prst="orthographicFront">
              <a:rot lat="0" lon="0" rev="0"/>
            </a:camera>
            <a:lightRig rig="threePt" dir="t"/>
          </a:scene3d>
        </p:spPr>
      </p:pic>
      <p:sp>
        <p:nvSpPr>
          <p:cNvPr id="12" name="Rectangle 36"/>
          <p:cNvSpPr>
            <a:spLocks noChangeArrowheads="1"/>
          </p:cNvSpPr>
          <p:nvPr/>
        </p:nvSpPr>
        <p:spPr bwMode="auto">
          <a:xfrm>
            <a:off x="227287" y="1069566"/>
            <a:ext cx="3552625" cy="487226"/>
          </a:xfrm>
          <a:prstGeom prst="rect">
            <a:avLst/>
          </a:prstGeom>
        </p:spPr>
        <p:txBody>
          <a:bodyPr vert="horz" rtlCol="0">
            <a:normAutofit fontScale="92500"/>
          </a:bodyPr>
          <a:lstStyle/>
          <a:p>
            <a:pPr marL="342900" indent="-342900" fontAlgn="auto">
              <a:spcBef>
                <a:spcPct val="20000"/>
              </a:spcBef>
              <a:spcAft>
                <a:spcPts val="0"/>
              </a:spcAft>
              <a:buClr>
                <a:schemeClr val="accent1"/>
              </a:buClr>
              <a:buSzPct val="50000"/>
              <a:buFont typeface="Wingdings 2"/>
              <a:buChar char=""/>
            </a:pPr>
            <a:r>
              <a:rPr kumimoji="0" lang="zh-TW" altLang="en-US" sz="2400" dirty="0">
                <a:latin typeface="標楷體" panose="03000509000000000000" pitchFamily="65" charset="-120"/>
                <a:ea typeface="標楷體" panose="03000509000000000000" pitchFamily="65" charset="-120"/>
              </a:rPr>
              <a:t>網路上列印之紙本發票</a:t>
            </a:r>
            <a:r>
              <a:rPr kumimoji="0" lang="en-US" altLang="zh-TW" sz="2400" dirty="0">
                <a:latin typeface="標楷體" panose="03000509000000000000" pitchFamily="65" charset="-120"/>
                <a:ea typeface="標楷體" panose="03000509000000000000" pitchFamily="65" charset="-120"/>
              </a:rPr>
              <a:t>:</a:t>
            </a:r>
            <a:endParaRPr kumimoji="0" lang="zh-TW" altLang="en-US" sz="2400" dirty="0">
              <a:latin typeface="標楷體" panose="03000509000000000000" pitchFamily="65" charset="-120"/>
              <a:ea typeface="標楷體" panose="03000509000000000000" pitchFamily="65" charset="-120"/>
            </a:endParaRPr>
          </a:p>
        </p:txBody>
      </p:sp>
      <p:pic>
        <p:nvPicPr>
          <p:cNvPr id="13" name="圖片 12"/>
          <p:cNvPicPr>
            <a:picLocks noChangeAspect="1"/>
          </p:cNvPicPr>
          <p:nvPr/>
        </p:nvPicPr>
        <p:blipFill rotWithShape="1">
          <a:blip r:embed="rId4"/>
          <a:srcRect l="2751" t="2616" r="3735" b="2616"/>
          <a:stretch/>
        </p:blipFill>
        <p:spPr>
          <a:xfrm>
            <a:off x="179512" y="1485854"/>
            <a:ext cx="4415799" cy="5001848"/>
          </a:xfrm>
          <a:prstGeom prst="rect">
            <a:avLst/>
          </a:prstGeom>
        </p:spPr>
      </p:pic>
      <p:pic>
        <p:nvPicPr>
          <p:cNvPr id="14" name="圖片 13"/>
          <p:cNvPicPr>
            <a:picLocks noChangeAspect="1"/>
          </p:cNvPicPr>
          <p:nvPr/>
        </p:nvPicPr>
        <p:blipFill rotWithShape="1">
          <a:blip r:embed="rId5"/>
          <a:srcRect t="2132"/>
          <a:stretch/>
        </p:blipFill>
        <p:spPr>
          <a:xfrm>
            <a:off x="4665960" y="1484784"/>
            <a:ext cx="1346200" cy="2922824"/>
          </a:xfrm>
          <a:prstGeom prst="rect">
            <a:avLst/>
          </a:prstGeom>
        </p:spPr>
      </p:pic>
      <p:sp>
        <p:nvSpPr>
          <p:cNvPr id="15" name="矩形 14"/>
          <p:cNvSpPr/>
          <p:nvPr/>
        </p:nvSpPr>
        <p:spPr>
          <a:xfrm>
            <a:off x="539329" y="5622339"/>
            <a:ext cx="7920880" cy="830997"/>
          </a:xfrm>
          <a:prstGeom prst="rect">
            <a:avLst/>
          </a:prstGeom>
          <a:solidFill>
            <a:srgbClr val="99CCFF"/>
          </a:solidFill>
          <a:ln w="38100">
            <a:solidFill>
              <a:schemeClr val="tx1"/>
            </a:solidFill>
            <a:miter lim="800000"/>
            <a:headEnd/>
            <a:tailEnd/>
          </a:ln>
        </p:spPr>
        <p:txBody>
          <a:bodyPr wrap="square">
            <a:spAutoFit/>
          </a:bodyPr>
          <a:lstStyle/>
          <a:p>
            <a:pPr algn="just"/>
            <a:r>
              <a:rPr kumimoji="0" lang="zh-TW" altLang="en-US" sz="2400" dirty="0">
                <a:solidFill>
                  <a:schemeClr val="dk1"/>
                </a:solidFill>
                <a:latin typeface="標楷體" panose="03000509000000000000" pitchFamily="65" charset="-120"/>
                <a:ea typeface="標楷體" panose="03000509000000000000" pitchFamily="65" charset="-120"/>
              </a:rPr>
              <a:t>電子發票證明聯係透過網路下載列印者，可不須經手人簽章直接核銷。</a:t>
            </a:r>
            <a:endParaRPr kumimoji="0" lang="zh-TW" altLang="en-US" sz="2400" b="1" dirty="0">
              <a:solidFill>
                <a:srgbClr val="FF0000"/>
              </a:solidFill>
              <a:latin typeface="標楷體" panose="03000509000000000000" pitchFamily="65" charset="-120"/>
              <a:ea typeface="標楷體" panose="03000509000000000000" pitchFamily="65" charset="-120"/>
            </a:endParaRPr>
          </a:p>
        </p:txBody>
      </p:sp>
      <p:sp>
        <p:nvSpPr>
          <p:cNvPr id="2" name="投影片編號版面配置區 1">
            <a:extLst>
              <a:ext uri="{FF2B5EF4-FFF2-40B4-BE49-F238E27FC236}">
                <a16:creationId xmlns:a16="http://schemas.microsoft.com/office/drawing/2014/main" id="{6889C544-BA85-4736-9BE7-93BD2A090C43}"/>
              </a:ext>
            </a:extLst>
          </p:cNvPr>
          <p:cNvSpPr>
            <a:spLocks noGrp="1"/>
          </p:cNvSpPr>
          <p:nvPr>
            <p:ph type="sldNum" sz="quarter" idx="12"/>
          </p:nvPr>
        </p:nvSpPr>
        <p:spPr/>
        <p:txBody>
          <a:bodyPr/>
          <a:lstStyle/>
          <a:p>
            <a:pPr>
              <a:defRPr/>
            </a:pPr>
            <a:fld id="{FA023A8E-6F63-491D-8C89-BE1AD999F6B4}" type="slidenum">
              <a:rPr lang="zh-TW" altLang="en-US" smtClean="0"/>
              <a:pPr>
                <a:defRPr/>
              </a:pPr>
              <a:t>38</a:t>
            </a:fld>
            <a:endParaRPr lang="zh-TW" altLang="en-US"/>
          </a:p>
        </p:txBody>
      </p:sp>
    </p:spTree>
    <p:extLst>
      <p:ext uri="{BB962C8B-B14F-4D97-AF65-F5344CB8AC3E}">
        <p14:creationId xmlns:p14="http://schemas.microsoft.com/office/powerpoint/2010/main" val="12133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資料庫圖表 8"/>
          <p:cNvGraphicFramePr/>
          <p:nvPr>
            <p:extLst>
              <p:ext uri="{D42A27DB-BD31-4B8C-83A1-F6EECF244321}">
                <p14:modId xmlns:p14="http://schemas.microsoft.com/office/powerpoint/2010/main" val="2660370956"/>
              </p:ext>
            </p:extLst>
          </p:nvPr>
        </p:nvGraphicFramePr>
        <p:xfrm>
          <a:off x="539552" y="1340768"/>
          <a:ext cx="792088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投影片編號版面配置區 1"/>
          <p:cNvSpPr>
            <a:spLocks noGrp="1"/>
          </p:cNvSpPr>
          <p:nvPr>
            <p:ph type="sldNum" sz="quarter" idx="12"/>
          </p:nvPr>
        </p:nvSpPr>
        <p:spPr/>
        <p:txBody>
          <a:bodyPr/>
          <a:lstStyle/>
          <a:p>
            <a:pPr>
              <a:defRPr/>
            </a:pPr>
            <a:fld id="{9761E90E-7ABA-437A-AA8E-98602230E30F}" type="slidenum">
              <a:rPr lang="en-US"/>
              <a:pPr>
                <a:defRPr/>
              </a:pPr>
              <a:t>3</a:t>
            </a:fld>
            <a:endParaRPr lang="en-US"/>
          </a:p>
        </p:txBody>
      </p:sp>
      <p:sp>
        <p:nvSpPr>
          <p:cNvPr id="3" name="文字方塊 2"/>
          <p:cNvSpPr txBox="1"/>
          <p:nvPr/>
        </p:nvSpPr>
        <p:spPr>
          <a:xfrm>
            <a:off x="1037701" y="1268760"/>
            <a:ext cx="6647974" cy="369332"/>
          </a:xfrm>
          <a:prstGeom prst="rect">
            <a:avLst/>
          </a:prstGeom>
          <a:noFill/>
        </p:spPr>
        <p:txBody>
          <a:bodyPr wrap="none" rtlCol="0">
            <a:spAutoFit/>
          </a:bodyPr>
          <a:lstStyle/>
          <a:p>
            <a:r>
              <a:rPr lang="zh-TW" altLang="en-US" dirty="0">
                <a:latin typeface="標楷體" panose="03000509000000000000" pitchFamily="65" charset="-120"/>
                <a:ea typeface="標楷體" panose="03000509000000000000" pitchFamily="65" charset="-120"/>
              </a:rPr>
              <a:t>執行經費應取得該計畫之作業手冊或相關規定，常用法規如下：</a:t>
            </a:r>
          </a:p>
        </p:txBody>
      </p:sp>
      <p:sp>
        <p:nvSpPr>
          <p:cNvPr id="10"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pPr fontAlgn="auto">
              <a:spcAft>
                <a:spcPts val="0"/>
              </a:spcAft>
              <a:defRPr/>
            </a:pPr>
            <a:r>
              <a:rPr lang="zh-TW" altLang="en-US" sz="2000" b="1">
                <a:solidFill>
                  <a:schemeClr val="tx1"/>
                </a:solidFill>
                <a:latin typeface="標楷體" pitchFamily="65" charset="-120"/>
                <a:ea typeface="標楷體" pitchFamily="65" charset="-120"/>
              </a:rPr>
              <a:t>一、相關法令依據</a:t>
            </a:r>
            <a:endParaRPr lang="zh-TW" altLang="en-US" sz="2000" b="1" dirty="0">
              <a:solidFill>
                <a:schemeClr val="tx1"/>
              </a:solidFill>
              <a:latin typeface="標楷體" pitchFamily="65" charset="-120"/>
              <a:ea typeface="標楷體" pitchFamily="65" charset="-120"/>
            </a:endParaRPr>
          </a:p>
        </p:txBody>
      </p:sp>
      <p:sp>
        <p:nvSpPr>
          <p:cNvPr id="11" name="書卷 (水平) 10"/>
          <p:cNvSpPr/>
          <p:nvPr/>
        </p:nvSpPr>
        <p:spPr>
          <a:xfrm>
            <a:off x="7092280" y="322107"/>
            <a:ext cx="1656184" cy="792088"/>
          </a:xfrm>
          <a:prstGeom prst="horizontalScroll">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rgbClr val="0000FF"/>
                </a:solidFill>
                <a:latin typeface="標楷體" panose="03000509000000000000" pitchFamily="65" charset="-120"/>
                <a:ea typeface="標楷體" panose="03000509000000000000" pitchFamily="65" charset="-120"/>
              </a:rPr>
              <a:t>詳細規定可在網路上下載</a:t>
            </a:r>
          </a:p>
        </p:txBody>
      </p:sp>
    </p:spTree>
    <p:extLst>
      <p:ext uri="{BB962C8B-B14F-4D97-AF65-F5344CB8AC3E}">
        <p14:creationId xmlns:p14="http://schemas.microsoft.com/office/powerpoint/2010/main" val="19531957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Ref idx="1002">
        <a:schemeClr val="bg2"/>
      </p:bgRef>
    </p:bg>
    <p:spTree>
      <p:nvGrpSpPr>
        <p:cNvPr id="1" name=""/>
        <p:cNvGrpSpPr/>
        <p:nvPr/>
      </p:nvGrpSpPr>
      <p:grpSpPr>
        <a:xfrm>
          <a:off x="0" y="0"/>
          <a:ext cx="0" cy="0"/>
          <a:chOff x="0" y="0"/>
          <a:chExt cx="0" cy="0"/>
        </a:xfrm>
      </p:grpSpPr>
      <p:sp>
        <p:nvSpPr>
          <p:cNvPr id="23557" name="投影片編號版面配置區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7EF0C08C-8351-4F3C-BC48-CB35219928D2}" type="slidenum">
              <a:rPr lang="en-US" altLang="zh-TW"/>
              <a:pPr>
                <a:defRPr/>
              </a:pPr>
              <a:t>39</a:t>
            </a:fld>
            <a:endParaRPr lang="en-US" altLang="zh-TW"/>
          </a:p>
        </p:txBody>
      </p:sp>
      <p:graphicFrame>
        <p:nvGraphicFramePr>
          <p:cNvPr id="4" name="資料庫圖表 4"/>
          <p:cNvGraphicFramePr/>
          <p:nvPr/>
        </p:nvGraphicFramePr>
        <p:xfrm>
          <a:off x="708003" y="1607468"/>
          <a:ext cx="7869572" cy="42698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508" name="矩形 4"/>
          <p:cNvSpPr>
            <a:spLocks noChangeArrowheads="1"/>
          </p:cNvSpPr>
          <p:nvPr/>
        </p:nvSpPr>
        <p:spPr bwMode="auto">
          <a:xfrm>
            <a:off x="679450" y="5876925"/>
            <a:ext cx="7858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mbria" pitchFamily="18" charset="0"/>
                <a:ea typeface="新細明體" pitchFamily="18" charset="-120"/>
              </a:defRPr>
            </a:lvl1pPr>
            <a:lvl2pPr marL="742950" indent="-285750" eaLnBrk="0" hangingPunct="0">
              <a:defRPr kumimoji="1">
                <a:solidFill>
                  <a:schemeClr val="tx1"/>
                </a:solidFill>
                <a:latin typeface="Cambria" pitchFamily="18" charset="0"/>
                <a:ea typeface="新細明體" pitchFamily="18" charset="-120"/>
              </a:defRPr>
            </a:lvl2pPr>
            <a:lvl3pPr marL="1143000" indent="-228600" eaLnBrk="0" hangingPunct="0">
              <a:defRPr kumimoji="1">
                <a:solidFill>
                  <a:schemeClr val="tx1"/>
                </a:solidFill>
                <a:latin typeface="Cambria" pitchFamily="18" charset="0"/>
                <a:ea typeface="新細明體" pitchFamily="18" charset="-120"/>
              </a:defRPr>
            </a:lvl3pPr>
            <a:lvl4pPr marL="1600200" indent="-228600" eaLnBrk="0" hangingPunct="0">
              <a:defRPr kumimoji="1">
                <a:solidFill>
                  <a:schemeClr val="tx1"/>
                </a:solidFill>
                <a:latin typeface="Cambria" pitchFamily="18" charset="0"/>
                <a:ea typeface="新細明體" pitchFamily="18" charset="-120"/>
              </a:defRPr>
            </a:lvl4pPr>
            <a:lvl5pPr marL="2057400" indent="-228600" eaLnBrk="0" hangingPunct="0">
              <a:defRPr kumimoji="1">
                <a:solidFill>
                  <a:schemeClr val="tx1"/>
                </a:solidFill>
                <a:latin typeface="Cambr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mbr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mbr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mbr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mbria" pitchFamily="18" charset="0"/>
                <a:ea typeface="新細明體" pitchFamily="18" charset="-120"/>
              </a:defRPr>
            </a:lvl9pPr>
          </a:lstStyle>
          <a:p>
            <a:pPr algn="just" eaLnBrk="1" hangingPunct="1"/>
            <a:r>
              <a:rPr kumimoji="0" lang="en-US" altLang="zh-TW" b="1" dirty="0">
                <a:solidFill>
                  <a:srgbClr val="0000FF"/>
                </a:solidFill>
                <a:latin typeface="標楷體" pitchFamily="65" charset="-120"/>
                <a:ea typeface="標楷體" pitchFamily="65" charset="-120"/>
                <a:cs typeface="BiauKai"/>
              </a:rPr>
              <a:t>※</a:t>
            </a:r>
            <a:r>
              <a:rPr kumimoji="0" lang="zh-TW" altLang="en-US" b="1" dirty="0">
                <a:solidFill>
                  <a:srgbClr val="0000FF"/>
                </a:solidFill>
                <a:latin typeface="標楷體" pitchFamily="65" charset="-120"/>
                <a:ea typeface="標楷體" pitchFamily="65" charset="-120"/>
                <a:cs typeface="BiauKai"/>
              </a:rPr>
              <a:t>當月憑證請於隔月</a:t>
            </a:r>
            <a:r>
              <a:rPr kumimoji="0" lang="en-US" altLang="zh-TW" b="1" dirty="0">
                <a:solidFill>
                  <a:srgbClr val="0000FF"/>
                </a:solidFill>
                <a:latin typeface="標楷體" pitchFamily="65" charset="-120"/>
                <a:ea typeface="標楷體" pitchFamily="65" charset="-120"/>
                <a:cs typeface="BiauKai"/>
              </a:rPr>
              <a:t>5</a:t>
            </a:r>
            <a:r>
              <a:rPr kumimoji="0" lang="zh-TW" altLang="en-US" b="1" dirty="0">
                <a:solidFill>
                  <a:srgbClr val="0000FF"/>
                </a:solidFill>
                <a:latin typeface="標楷體" pitchFamily="65" charset="-120"/>
                <a:ea typeface="標楷體" pitchFamily="65" charset="-120"/>
                <a:cs typeface="BiauKai"/>
              </a:rPr>
              <a:t>日前送達會計室核銷，最遲不得超過一個月。（如：</a:t>
            </a:r>
            <a:r>
              <a:rPr kumimoji="0" lang="en-US" altLang="zh-TW" b="1" dirty="0">
                <a:solidFill>
                  <a:srgbClr val="0000FF"/>
                </a:solidFill>
                <a:latin typeface="標楷體" pitchFamily="65" charset="-120"/>
                <a:ea typeface="標楷體" pitchFamily="65" charset="-120"/>
                <a:cs typeface="BiauKai"/>
              </a:rPr>
              <a:t>111</a:t>
            </a:r>
            <a:r>
              <a:rPr kumimoji="0" lang="zh-TW" altLang="en-US" b="1" dirty="0">
                <a:solidFill>
                  <a:srgbClr val="0000FF"/>
                </a:solidFill>
                <a:latin typeface="標楷體" pitchFamily="65" charset="-120"/>
                <a:ea typeface="標楷體" pitchFamily="65" charset="-120"/>
                <a:cs typeface="BiauKai"/>
              </a:rPr>
              <a:t>年</a:t>
            </a:r>
            <a:r>
              <a:rPr kumimoji="0" lang="en-US" altLang="zh-TW" b="1" dirty="0">
                <a:solidFill>
                  <a:srgbClr val="0000FF"/>
                </a:solidFill>
                <a:latin typeface="標楷體" pitchFamily="65" charset="-120"/>
                <a:ea typeface="標楷體" pitchFamily="65" charset="-120"/>
                <a:cs typeface="BiauKai"/>
              </a:rPr>
              <a:t>8</a:t>
            </a:r>
            <a:r>
              <a:rPr kumimoji="0" lang="zh-TW" altLang="en-US" b="1" dirty="0">
                <a:solidFill>
                  <a:srgbClr val="0000FF"/>
                </a:solidFill>
                <a:latin typeface="標楷體" pitchFamily="65" charset="-120"/>
                <a:ea typeface="標楷體" pitchFamily="65" charset="-120"/>
                <a:cs typeface="BiauKai"/>
              </a:rPr>
              <a:t>月份之憑證，請於</a:t>
            </a:r>
            <a:r>
              <a:rPr kumimoji="0" lang="en-US" altLang="zh-TW" b="1" dirty="0">
                <a:solidFill>
                  <a:srgbClr val="0000FF"/>
                </a:solidFill>
                <a:latin typeface="標楷體" pitchFamily="65" charset="-120"/>
                <a:ea typeface="標楷體" pitchFamily="65" charset="-120"/>
                <a:cs typeface="BiauKai"/>
              </a:rPr>
              <a:t>9/5</a:t>
            </a:r>
            <a:r>
              <a:rPr kumimoji="0" lang="zh-TW" altLang="en-US" b="1" dirty="0">
                <a:solidFill>
                  <a:srgbClr val="0000FF"/>
                </a:solidFill>
                <a:latin typeface="標楷體" pitchFamily="65" charset="-120"/>
                <a:ea typeface="標楷體" pitchFamily="65" charset="-120"/>
                <a:cs typeface="BiauKai"/>
              </a:rPr>
              <a:t>前送達會計室核銷，最遲不得超過</a:t>
            </a:r>
            <a:r>
              <a:rPr kumimoji="0" lang="en-US" altLang="zh-TW" b="1" dirty="0">
                <a:solidFill>
                  <a:srgbClr val="0000FF"/>
                </a:solidFill>
                <a:latin typeface="標楷體" pitchFamily="65" charset="-120"/>
                <a:ea typeface="標楷體" pitchFamily="65" charset="-120"/>
                <a:cs typeface="BiauKai"/>
              </a:rPr>
              <a:t>9/30</a:t>
            </a:r>
            <a:r>
              <a:rPr kumimoji="0" lang="zh-TW" altLang="en-US" b="1" dirty="0">
                <a:solidFill>
                  <a:srgbClr val="0000FF"/>
                </a:solidFill>
                <a:latin typeface="標楷體" pitchFamily="65" charset="-120"/>
                <a:ea typeface="標楷體" pitchFamily="65" charset="-120"/>
                <a:cs typeface="BiauKai"/>
              </a:rPr>
              <a:t>）若遇學年度結帳及其他核銷截止日之相關規定，則無一個月之寬限期。</a:t>
            </a:r>
          </a:p>
        </p:txBody>
      </p:sp>
      <p:sp>
        <p:nvSpPr>
          <p:cNvPr id="14"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pPr fontAlgn="auto">
              <a:spcAft>
                <a:spcPts val="0"/>
              </a:spcAft>
              <a:defRPr/>
            </a:pPr>
            <a:r>
              <a:rPr lang="zh-TW" altLang="en-US" sz="2000" b="1" dirty="0">
                <a:solidFill>
                  <a:schemeClr val="tx1"/>
                </a:solidFill>
                <a:latin typeface="標楷體" pitchFamily="65" charset="-120"/>
                <a:ea typeface="標楷體" pitchFamily="65" charset="-120"/>
              </a:rPr>
              <a:t>五、請款及付款</a:t>
            </a:r>
          </a:p>
        </p:txBody>
      </p:sp>
    </p:spTree>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81" name="投影片編號版面配置區 4"/>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534A4C40-29C8-4018-A7C8-5D3FAE8A553B}" type="slidenum">
              <a:rPr lang="en-US" altLang="zh-TW"/>
              <a:pPr>
                <a:defRPr/>
              </a:pPr>
              <a:t>40</a:t>
            </a:fld>
            <a:endParaRPr lang="en-US" altLang="zh-TW"/>
          </a:p>
        </p:txBody>
      </p:sp>
      <p:sp>
        <p:nvSpPr>
          <p:cNvPr id="24579" name="直排文字版面配置區 2"/>
          <p:cNvSpPr>
            <a:spLocks noGrp="1"/>
          </p:cNvSpPr>
          <p:nvPr>
            <p:ph type="body" orient="vert" idx="4294967295"/>
          </p:nvPr>
        </p:nvSpPr>
        <p:spPr>
          <a:xfrm>
            <a:off x="0" y="1628775"/>
            <a:ext cx="8229600" cy="4876800"/>
          </a:xfrm>
        </p:spPr>
        <p:txBody>
          <a:bodyPr rtlCol="0">
            <a:normAutofit/>
          </a:bodyPr>
          <a:lstStyle/>
          <a:p>
            <a:pPr eaLnBrk="1" fontAlgn="auto" hangingPunct="1">
              <a:spcAft>
                <a:spcPts val="0"/>
              </a:spcAft>
              <a:buFont typeface="Wingdings 2"/>
              <a:buChar char=""/>
              <a:defRPr/>
            </a:pPr>
            <a:r>
              <a:rPr lang="zh-TW" altLang="en-US" sz="2400" b="1" dirty="0">
                <a:latin typeface="標楷體" pitchFamily="65" charset="-120"/>
                <a:ea typeface="標楷體" pitchFamily="65" charset="-120"/>
              </a:rPr>
              <a:t>廠商、校內教職員、學生、計畫專兼任助理之相關</a:t>
            </a:r>
            <a:endParaRPr lang="en-US" altLang="zh-TW" sz="2400" b="1" dirty="0">
              <a:latin typeface="標楷體" pitchFamily="65" charset="-120"/>
              <a:ea typeface="標楷體" pitchFamily="65" charset="-120"/>
            </a:endParaRPr>
          </a:p>
          <a:p>
            <a:pPr marL="0" indent="0" eaLnBrk="1" fontAlgn="auto" hangingPunct="1">
              <a:spcAft>
                <a:spcPts val="0"/>
              </a:spcAft>
              <a:buFont typeface="Wingdings 2"/>
              <a:buNone/>
              <a:defRPr/>
            </a:pPr>
            <a:r>
              <a:rPr lang="zh-TW" altLang="en-US" sz="2400" b="1" dirty="0">
                <a:latin typeface="標楷體" pitchFamily="65" charset="-120"/>
                <a:ea typeface="標楷體" pitchFamily="65" charset="-120"/>
              </a:rPr>
              <a:t>  費用以直接</a:t>
            </a:r>
            <a:r>
              <a:rPr lang="zh-TW" altLang="en-US" sz="2400" b="1" dirty="0">
                <a:solidFill>
                  <a:srgbClr val="FF0000"/>
                </a:solidFill>
                <a:latin typeface="標楷體" pitchFamily="65" charset="-120"/>
                <a:ea typeface="標楷體" pitchFamily="65" charset="-120"/>
              </a:rPr>
              <a:t>匯款</a:t>
            </a:r>
            <a:r>
              <a:rPr lang="zh-TW" altLang="en-US" sz="2400" b="1" dirty="0">
                <a:latin typeface="標楷體" pitchFamily="65" charset="-120"/>
                <a:ea typeface="標楷體" pitchFamily="65" charset="-120"/>
              </a:rPr>
              <a:t>為原則。</a:t>
            </a:r>
            <a:r>
              <a:rPr lang="zh-TW" altLang="en-US" sz="2400" dirty="0">
                <a:latin typeface="標楷體" pitchFamily="65" charset="-120"/>
                <a:ea typeface="標楷體" pitchFamily="65" charset="-120"/>
              </a:rPr>
              <a:t>                </a:t>
            </a:r>
          </a:p>
          <a:p>
            <a:pPr eaLnBrk="1" fontAlgn="auto" hangingPunct="1">
              <a:spcAft>
                <a:spcPts val="0"/>
              </a:spcAft>
              <a:buFont typeface="Wingdings 2"/>
              <a:buChar char=""/>
              <a:defRPr/>
            </a:pPr>
            <a:r>
              <a:rPr lang="zh-TW" altLang="en-US" sz="2400" b="1" dirty="0">
                <a:latin typeface="標楷體" pitchFamily="65" charset="-120"/>
                <a:ea typeface="標楷體" pitchFamily="65" charset="-120"/>
              </a:rPr>
              <a:t>教職員除小額零星之支出外不可代墊後請款。</a:t>
            </a:r>
            <a:r>
              <a:rPr lang="zh-TW" altLang="en-US" sz="2400" dirty="0">
                <a:latin typeface="標楷體" pitchFamily="65" charset="-120"/>
                <a:ea typeface="標楷體" pitchFamily="65" charset="-120"/>
              </a:rPr>
              <a:t> </a:t>
            </a:r>
          </a:p>
        </p:txBody>
      </p:sp>
      <p:sp>
        <p:nvSpPr>
          <p:cNvPr id="2" name="標題 1"/>
          <p:cNvSpPr>
            <a:spLocks noGrp="1"/>
          </p:cNvSpPr>
          <p:nvPr>
            <p:ph type="title" idx="4294967295"/>
          </p:nvPr>
        </p:nvSpPr>
        <p:spPr>
          <a:xfrm>
            <a:off x="914400" y="1196975"/>
            <a:ext cx="8229600" cy="361950"/>
          </a:xfrm>
        </p:spPr>
        <p:txBody>
          <a:bodyPr rtlCol="0">
            <a:noAutofit/>
          </a:bodyPr>
          <a:lstStyle/>
          <a:p>
            <a:pPr eaLnBrk="1" fontAlgn="auto" hangingPunct="1">
              <a:spcBef>
                <a:spcPct val="20000"/>
              </a:spcBef>
              <a:spcAft>
                <a:spcPts val="0"/>
              </a:spcAft>
              <a:buClr>
                <a:schemeClr val="accent1"/>
              </a:buClr>
              <a:buSzPct val="50000"/>
              <a:defRPr/>
            </a:pPr>
            <a:r>
              <a:rPr kumimoji="1" lang="zh-TW" altLang="en-US" sz="2000" b="1" dirty="0">
                <a:solidFill>
                  <a:srgbClr val="0000FF"/>
                </a:solidFill>
                <a:latin typeface="標楷體" pitchFamily="65" charset="-120"/>
                <a:ea typeface="標楷體" pitchFamily="65" charset="-120"/>
                <a:cs typeface="+mn-cs"/>
              </a:rPr>
              <a:t>請款注意事項 </a:t>
            </a:r>
          </a:p>
        </p:txBody>
      </p:sp>
      <p:graphicFrame>
        <p:nvGraphicFramePr>
          <p:cNvPr id="4" name="資料庫圖表 5"/>
          <p:cNvGraphicFramePr/>
          <p:nvPr/>
        </p:nvGraphicFramePr>
        <p:xfrm>
          <a:off x="323528" y="3356992"/>
          <a:ext cx="8424936" cy="26650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pPr fontAlgn="auto">
              <a:spcAft>
                <a:spcPts val="0"/>
              </a:spcAft>
              <a:defRPr/>
            </a:pPr>
            <a:r>
              <a:rPr lang="zh-TW" altLang="en-US" sz="2000" b="1" dirty="0">
                <a:solidFill>
                  <a:schemeClr val="tx1"/>
                </a:solidFill>
                <a:latin typeface="標楷體" pitchFamily="65" charset="-120"/>
                <a:ea typeface="標楷體" pitchFamily="65" charset="-120"/>
              </a:rPr>
              <a:t>五、請款及付款</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42" name="投影片編號版面配置區 5"/>
          <p:cNvSpPr>
            <a:spLocks noGrp="1"/>
          </p:cNvSpPr>
          <p:nvPr>
            <p:ph type="sldNum" sz="quarter" idx="12"/>
          </p:nvPr>
        </p:nvSpPr>
        <p:spPr bwMode="auto">
          <a:xfrm>
            <a:off x="6830888" y="6336457"/>
            <a:ext cx="2133600" cy="365125"/>
          </a:xfrm>
          <a:ln>
            <a:miter lim="800000"/>
            <a:headEnd/>
            <a:tailEnd/>
          </a:ln>
        </p:spPr>
        <p:txBody>
          <a:bodyPr wrap="square" numCol="1" anchorCtr="0" compatLnSpc="1">
            <a:prstTxWarp prst="textNoShape">
              <a:avLst/>
            </a:prstTxWarp>
          </a:bodyPr>
          <a:lstStyle/>
          <a:p>
            <a:pPr>
              <a:defRPr/>
            </a:pPr>
            <a:fld id="{97E09869-B390-4AE1-BD98-F2D915FFBE2C}" type="slidenum">
              <a:rPr lang="en-US" altLang="zh-TW">
                <a:solidFill>
                  <a:prstClr val="black">
                    <a:tint val="75000"/>
                  </a:prstClr>
                </a:solidFill>
              </a:rPr>
              <a:pPr>
                <a:defRPr/>
              </a:pPr>
              <a:t>41</a:t>
            </a:fld>
            <a:endParaRPr lang="en-US" altLang="zh-TW" dirty="0">
              <a:solidFill>
                <a:prstClr val="black">
                  <a:tint val="75000"/>
                </a:prstClr>
              </a:solidFill>
            </a:endParaRPr>
          </a:p>
        </p:txBody>
      </p:sp>
      <p:sp>
        <p:nvSpPr>
          <p:cNvPr id="12" name="內容版面配置區 2"/>
          <p:cNvSpPr txBox="1">
            <a:spLocks/>
          </p:cNvSpPr>
          <p:nvPr/>
        </p:nvSpPr>
        <p:spPr>
          <a:xfrm>
            <a:off x="1619672" y="1052736"/>
            <a:ext cx="5829300" cy="295275"/>
          </a:xfrm>
          <a:prstGeom prst="rect">
            <a:avLst/>
          </a:prstGeom>
        </p:spPr>
        <p:txBody>
          <a:bodyPr vert="horz" rtlCol="0" anchor="ctr">
            <a:normAutofit fontScale="77500" lnSpcReduction="20000"/>
          </a:bodyPr>
          <a:lst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lgn="ctr" fontAlgn="auto">
              <a:spcAft>
                <a:spcPts val="0"/>
              </a:spcAft>
              <a:buFont typeface="Arial" pitchFamily="34" charset="0"/>
              <a:buNone/>
            </a:pPr>
            <a:r>
              <a:rPr kumimoji="1" lang="zh-TW" altLang="en-US" sz="2000" b="1">
                <a:solidFill>
                  <a:srgbClr val="0000FF"/>
                </a:solidFill>
                <a:latin typeface="標楷體" pitchFamily="65" charset="-120"/>
                <a:ea typeface="標楷體" pitchFamily="65" charset="-120"/>
              </a:rPr>
              <a:t>文件及注意事項</a:t>
            </a:r>
            <a:endParaRPr kumimoji="1" lang="zh-TW" altLang="en-US" sz="2000" b="1" dirty="0">
              <a:solidFill>
                <a:srgbClr val="0000FF"/>
              </a:solidFill>
              <a:latin typeface="標楷體" pitchFamily="65" charset="-120"/>
              <a:ea typeface="標楷體" pitchFamily="65" charset="-120"/>
            </a:endParaRPr>
          </a:p>
        </p:txBody>
      </p:sp>
      <p:sp>
        <p:nvSpPr>
          <p:cNvPr id="13" name="內容版面配置區 3"/>
          <p:cNvSpPr txBox="1">
            <a:spLocks/>
          </p:cNvSpPr>
          <p:nvPr/>
        </p:nvSpPr>
        <p:spPr>
          <a:xfrm>
            <a:off x="546100" y="3645024"/>
            <a:ext cx="4241924" cy="530239"/>
          </a:xfrm>
          <a:prstGeom prst="rect">
            <a:avLst/>
          </a:prstGeom>
        </p:spPr>
        <p:txBody>
          <a:bodyPr vert="horz" rtlCol="0">
            <a:normAutofit/>
          </a:bodyPr>
          <a:lst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fontAlgn="auto">
              <a:spcAft>
                <a:spcPts val="0"/>
              </a:spcAft>
              <a:buFont typeface="Wingdings 2"/>
              <a:buNone/>
            </a:pPr>
            <a:r>
              <a:rPr lang="en-US" altLang="zh-TW" sz="1800" b="1">
                <a:solidFill>
                  <a:srgbClr val="FF0000"/>
                </a:solidFill>
                <a:latin typeface="標楷體" panose="03000509000000000000" pitchFamily="65" charset="-120"/>
                <a:ea typeface="標楷體" panose="03000509000000000000" pitchFamily="65" charset="-120"/>
              </a:rPr>
              <a:t>※</a:t>
            </a:r>
            <a:r>
              <a:rPr lang="zh-TW" altLang="zh-TW" sz="1800" b="1">
                <a:solidFill>
                  <a:srgbClr val="FF0000"/>
                </a:solidFill>
                <a:latin typeface="標楷體" panose="03000509000000000000" pitchFamily="65" charset="-120"/>
                <a:ea typeface="標楷體" panose="03000509000000000000" pitchFamily="65" charset="-120"/>
              </a:rPr>
              <a:t>不採現金繳納稅額，避免重覆繳稅</a:t>
            </a:r>
            <a:r>
              <a:rPr lang="zh-TW" altLang="en-US" sz="1800" b="1">
                <a:solidFill>
                  <a:srgbClr val="FF0000"/>
                </a:solidFill>
                <a:latin typeface="標楷體" panose="03000509000000000000" pitchFamily="65" charset="-120"/>
                <a:ea typeface="標楷體" panose="03000509000000000000" pitchFamily="65" charset="-120"/>
              </a:rPr>
              <a:t>。</a:t>
            </a:r>
            <a:endParaRPr lang="en-US" altLang="zh-TW" sz="1800" b="1">
              <a:solidFill>
                <a:srgbClr val="FF0000"/>
              </a:solidFill>
              <a:latin typeface="標楷體" panose="03000509000000000000" pitchFamily="65" charset="-120"/>
              <a:ea typeface="標楷體" panose="03000509000000000000" pitchFamily="65" charset="-120"/>
            </a:endParaRPr>
          </a:p>
          <a:p>
            <a:pPr marL="273050" lvl="1" indent="0" fontAlgn="auto">
              <a:lnSpc>
                <a:spcPct val="90000"/>
              </a:lnSpc>
              <a:spcAft>
                <a:spcPts val="0"/>
              </a:spcAft>
              <a:buFont typeface="Arial" pitchFamily="34" charset="0"/>
              <a:buNone/>
            </a:pPr>
            <a:endParaRPr lang="zh-TW" altLang="en-US" sz="1800" b="1" dirty="0">
              <a:latin typeface="標楷體" panose="03000509000000000000" pitchFamily="65" charset="-120"/>
              <a:ea typeface="標楷體" panose="03000509000000000000" pitchFamily="65" charset="-120"/>
            </a:endParaRPr>
          </a:p>
        </p:txBody>
      </p:sp>
      <p:sp>
        <p:nvSpPr>
          <p:cNvPr id="14" name="文字方塊 4"/>
          <p:cNvSpPr txBox="1">
            <a:spLocks noChangeArrowheads="1"/>
          </p:cNvSpPr>
          <p:nvPr/>
        </p:nvSpPr>
        <p:spPr bwMode="auto">
          <a:xfrm>
            <a:off x="684213" y="4461098"/>
            <a:ext cx="81438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50000"/>
              <a:buFont typeface="Wingdings 2" pitchFamily="18" charset="2"/>
              <a:buChar char=""/>
              <a:defRPr sz="3200">
                <a:solidFill>
                  <a:schemeClr val="tx1"/>
                </a:solidFill>
                <a:latin typeface="Cambria" pitchFamily="18" charset="0"/>
                <a:ea typeface="新細明體" pitchFamily="18" charset="-120"/>
              </a:defRPr>
            </a:lvl1pPr>
            <a:lvl2pPr marL="742950" indent="-285750" eaLnBrk="0" hangingPunct="0">
              <a:spcBef>
                <a:spcPct val="20000"/>
              </a:spcBef>
              <a:buClr>
                <a:schemeClr val="accent2"/>
              </a:buClr>
              <a:buSzPct val="50000"/>
              <a:buFont typeface="Wingdings 2" pitchFamily="18" charset="2"/>
              <a:buChar char="³"/>
              <a:defRPr sz="2800">
                <a:solidFill>
                  <a:schemeClr val="tx1"/>
                </a:solidFill>
                <a:latin typeface="Cambria" pitchFamily="18" charset="0"/>
                <a:ea typeface="新細明體" pitchFamily="18" charset="-120"/>
              </a:defRPr>
            </a:lvl2pPr>
            <a:lvl3pPr marL="1143000" indent="-228600" eaLnBrk="0" hangingPunct="0">
              <a:spcBef>
                <a:spcPct val="20000"/>
              </a:spcBef>
              <a:buClr>
                <a:srgbClr val="7B9B57"/>
              </a:buClr>
              <a:buSzPct val="60000"/>
              <a:buFont typeface="Wingdings 2" pitchFamily="18" charset="2"/>
              <a:buChar char="®"/>
              <a:defRPr sz="2400">
                <a:solidFill>
                  <a:schemeClr val="tx1"/>
                </a:solidFill>
                <a:latin typeface="Cambria" pitchFamily="18" charset="0"/>
                <a:ea typeface="新細明體" pitchFamily="18" charset="-120"/>
              </a:defRPr>
            </a:lvl3pPr>
            <a:lvl4pPr marL="1600200" indent="-228600" eaLnBrk="0" hangingPunct="0">
              <a:spcBef>
                <a:spcPct val="20000"/>
              </a:spcBef>
              <a:buClr>
                <a:srgbClr val="8B7396"/>
              </a:buClr>
              <a:buSzPct val="45000"/>
              <a:buFont typeface="Wingdings 2" pitchFamily="18" charset="2"/>
              <a:buChar char="¯"/>
              <a:defRPr sz="2000">
                <a:solidFill>
                  <a:schemeClr val="tx1"/>
                </a:solidFill>
                <a:latin typeface="Cambria" pitchFamily="18" charset="0"/>
                <a:ea typeface="新細明體" pitchFamily="18" charset="-120"/>
              </a:defRPr>
            </a:lvl4pPr>
            <a:lvl5pPr marL="2057400" indent="-228600" eaLnBrk="0" hangingPunct="0">
              <a:spcBef>
                <a:spcPct val="20000"/>
              </a:spcBef>
              <a:buClr>
                <a:srgbClr val="E89A53"/>
              </a:buClr>
              <a:buFont typeface="Wingdings 2" pitchFamily="18" charset="2"/>
              <a:buChar char=""/>
              <a:defRPr sz="2000">
                <a:solidFill>
                  <a:schemeClr val="tx1"/>
                </a:solidFill>
                <a:latin typeface="Cambria" pitchFamily="18" charset="0"/>
                <a:ea typeface="新細明體" pitchFamily="18" charset="-120"/>
              </a:defRPr>
            </a:lvl5pPr>
            <a:lvl6pPr marL="2514600" indent="-228600" eaLnBrk="0" fontAlgn="base" hangingPunct="0">
              <a:spcBef>
                <a:spcPct val="20000"/>
              </a:spcBef>
              <a:spcAft>
                <a:spcPct val="0"/>
              </a:spcAft>
              <a:buClr>
                <a:srgbClr val="E89A53"/>
              </a:buClr>
              <a:buFont typeface="Wingdings 2" pitchFamily="18" charset="2"/>
              <a:buChar char=""/>
              <a:defRPr sz="2000">
                <a:solidFill>
                  <a:schemeClr val="tx1"/>
                </a:solidFill>
                <a:latin typeface="Cambria" pitchFamily="18" charset="0"/>
                <a:ea typeface="新細明體" pitchFamily="18" charset="-120"/>
              </a:defRPr>
            </a:lvl6pPr>
            <a:lvl7pPr marL="2971800" indent="-228600" eaLnBrk="0" fontAlgn="base" hangingPunct="0">
              <a:spcBef>
                <a:spcPct val="20000"/>
              </a:spcBef>
              <a:spcAft>
                <a:spcPct val="0"/>
              </a:spcAft>
              <a:buClr>
                <a:srgbClr val="E89A53"/>
              </a:buClr>
              <a:buFont typeface="Wingdings 2" pitchFamily="18" charset="2"/>
              <a:buChar char=""/>
              <a:defRPr sz="2000">
                <a:solidFill>
                  <a:schemeClr val="tx1"/>
                </a:solidFill>
                <a:latin typeface="Cambria" pitchFamily="18" charset="0"/>
                <a:ea typeface="新細明體" pitchFamily="18" charset="-120"/>
              </a:defRPr>
            </a:lvl7pPr>
            <a:lvl8pPr marL="3429000" indent="-228600" eaLnBrk="0" fontAlgn="base" hangingPunct="0">
              <a:spcBef>
                <a:spcPct val="20000"/>
              </a:spcBef>
              <a:spcAft>
                <a:spcPct val="0"/>
              </a:spcAft>
              <a:buClr>
                <a:srgbClr val="E89A53"/>
              </a:buClr>
              <a:buFont typeface="Wingdings 2" pitchFamily="18" charset="2"/>
              <a:buChar char=""/>
              <a:defRPr sz="2000">
                <a:solidFill>
                  <a:schemeClr val="tx1"/>
                </a:solidFill>
                <a:latin typeface="Cambria" pitchFamily="18" charset="0"/>
                <a:ea typeface="新細明體" pitchFamily="18" charset="-120"/>
              </a:defRPr>
            </a:lvl8pPr>
            <a:lvl9pPr marL="3886200" indent="-228600" eaLnBrk="0" fontAlgn="base" hangingPunct="0">
              <a:spcBef>
                <a:spcPct val="20000"/>
              </a:spcBef>
              <a:spcAft>
                <a:spcPct val="0"/>
              </a:spcAft>
              <a:buClr>
                <a:srgbClr val="E89A53"/>
              </a:buClr>
              <a:buFont typeface="Wingdings 2" pitchFamily="18" charset="2"/>
              <a:buChar char=""/>
              <a:defRPr sz="2000">
                <a:solidFill>
                  <a:schemeClr val="tx1"/>
                </a:solidFill>
                <a:latin typeface="Cambria" pitchFamily="18" charset="0"/>
                <a:ea typeface="新細明體" pitchFamily="18" charset="-120"/>
              </a:defRPr>
            </a:lvl9pPr>
          </a:lstStyle>
          <a:p>
            <a:pPr eaLnBrk="1" fontAlgn="base" hangingPunct="1">
              <a:spcBef>
                <a:spcPct val="0"/>
              </a:spcBef>
              <a:spcAft>
                <a:spcPct val="0"/>
              </a:spcAft>
              <a:buClrTx/>
              <a:buSzTx/>
              <a:buFontTx/>
              <a:buNone/>
            </a:pPr>
            <a:r>
              <a:rPr lang="zh-TW" altLang="en-US" sz="1800" b="1" dirty="0">
                <a:solidFill>
                  <a:srgbClr val="FF0000"/>
                </a:solidFill>
                <a:latin typeface="標楷體" pitchFamily="65" charset="-120"/>
                <a:ea typeface="標楷體" pitchFamily="65" charset="-120"/>
                <a:cs typeface="BiauKai"/>
              </a:rPr>
              <a:t>*</a:t>
            </a:r>
            <a:r>
              <a:rPr kumimoji="1" lang="zh-TW" altLang="en-US" sz="1800" b="1" dirty="0">
                <a:solidFill>
                  <a:srgbClr val="FF0000"/>
                </a:solidFill>
                <a:latin typeface="標楷體" pitchFamily="65" charset="-120"/>
                <a:ea typeface="標楷體" pitchFamily="65" charset="-120"/>
                <a:cs typeface="BiauKai"/>
              </a:rPr>
              <a:t>所得稅法所規定之外國人，其所得申報所需資料，原則上需於活動後三日</a:t>
            </a:r>
            <a:endParaRPr kumimoji="1" lang="en-US" altLang="zh-TW" sz="1800" b="1" dirty="0">
              <a:solidFill>
                <a:srgbClr val="FF0000"/>
              </a:solidFill>
              <a:latin typeface="標楷體" pitchFamily="65" charset="-120"/>
              <a:ea typeface="標楷體" pitchFamily="65" charset="-120"/>
              <a:cs typeface="BiauKai"/>
            </a:endParaRPr>
          </a:p>
          <a:p>
            <a:pPr eaLnBrk="1" fontAlgn="base" hangingPunct="1">
              <a:spcBef>
                <a:spcPct val="0"/>
              </a:spcBef>
              <a:spcAft>
                <a:spcPct val="0"/>
              </a:spcAft>
              <a:buClrTx/>
              <a:buSzTx/>
              <a:buFontTx/>
              <a:buNone/>
            </a:pPr>
            <a:r>
              <a:rPr kumimoji="1" lang="zh-TW" altLang="en-US" sz="1800" b="1" dirty="0">
                <a:solidFill>
                  <a:srgbClr val="FF0000"/>
                </a:solidFill>
                <a:latin typeface="標楷體" pitchFamily="65" charset="-120"/>
                <a:ea typeface="標楷體" pitchFamily="65" charset="-120"/>
                <a:cs typeface="BiauKai"/>
              </a:rPr>
              <a:t> 內送達會計室，違者請自行負擔相關稅務責任。</a:t>
            </a:r>
          </a:p>
          <a:p>
            <a:pPr eaLnBrk="1" fontAlgn="base" hangingPunct="1">
              <a:spcBef>
                <a:spcPct val="0"/>
              </a:spcBef>
              <a:spcAft>
                <a:spcPct val="0"/>
              </a:spcAft>
              <a:buClrTx/>
              <a:buSzTx/>
              <a:buFontTx/>
              <a:buNone/>
            </a:pPr>
            <a:endParaRPr lang="zh-TW" altLang="en-US" sz="1800" b="1" dirty="0">
              <a:solidFill>
                <a:prstClr val="black"/>
              </a:solidFill>
              <a:latin typeface="BiauKai"/>
              <a:ea typeface="標楷體" pitchFamily="65" charset="-120"/>
              <a:cs typeface="BiauKai"/>
            </a:endParaRPr>
          </a:p>
        </p:txBody>
      </p:sp>
      <p:sp>
        <p:nvSpPr>
          <p:cNvPr id="15" name="Rectangle 36"/>
          <p:cNvSpPr>
            <a:spLocks noChangeArrowheads="1"/>
          </p:cNvSpPr>
          <p:nvPr/>
        </p:nvSpPr>
        <p:spPr bwMode="auto">
          <a:xfrm>
            <a:off x="571500" y="284490"/>
            <a:ext cx="54406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kumimoji="1">
                <a:solidFill>
                  <a:schemeClr val="tx1"/>
                </a:solidFill>
                <a:latin typeface="Cambria" pitchFamily="18" charset="0"/>
                <a:ea typeface="新細明體" pitchFamily="18" charset="-120"/>
              </a:defRPr>
            </a:lvl1pPr>
            <a:lvl2pPr marL="742950" indent="-285750" eaLnBrk="0" hangingPunct="0">
              <a:defRPr kumimoji="1">
                <a:solidFill>
                  <a:schemeClr val="tx1"/>
                </a:solidFill>
                <a:latin typeface="Cambria" pitchFamily="18" charset="0"/>
                <a:ea typeface="新細明體" pitchFamily="18" charset="-120"/>
              </a:defRPr>
            </a:lvl2pPr>
            <a:lvl3pPr marL="1143000" indent="-228600" eaLnBrk="0" hangingPunct="0">
              <a:defRPr kumimoji="1">
                <a:solidFill>
                  <a:schemeClr val="tx1"/>
                </a:solidFill>
                <a:latin typeface="Cambria" pitchFamily="18" charset="0"/>
                <a:ea typeface="新細明體" pitchFamily="18" charset="-120"/>
              </a:defRPr>
            </a:lvl3pPr>
            <a:lvl4pPr marL="1600200" indent="-228600" eaLnBrk="0" hangingPunct="0">
              <a:defRPr kumimoji="1">
                <a:solidFill>
                  <a:schemeClr val="tx1"/>
                </a:solidFill>
                <a:latin typeface="Cambria" pitchFamily="18" charset="0"/>
                <a:ea typeface="新細明體" pitchFamily="18" charset="-120"/>
              </a:defRPr>
            </a:lvl4pPr>
            <a:lvl5pPr marL="2057400" indent="-228600" eaLnBrk="0" hangingPunct="0">
              <a:defRPr kumimoji="1">
                <a:solidFill>
                  <a:schemeClr val="tx1"/>
                </a:solidFill>
                <a:latin typeface="Cambr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mbr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mbr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mbr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mbria" pitchFamily="18" charset="0"/>
                <a:ea typeface="新細明體" pitchFamily="18" charset="-120"/>
              </a:defRPr>
            </a:lvl9pPr>
          </a:lstStyle>
          <a:p>
            <a:pPr eaLnBrk="1" hangingPunct="1"/>
            <a:r>
              <a:rPr kumimoji="0" lang="zh-TW" altLang="en-US" sz="2800" b="1" dirty="0">
                <a:solidFill>
                  <a:schemeClr val="tx2"/>
                </a:solidFill>
                <a:latin typeface="標楷體" pitchFamily="65" charset="-120"/>
                <a:ea typeface="標楷體" pitchFamily="65" charset="-120"/>
                <a:cs typeface="BiauKai"/>
              </a:rPr>
              <a:t>其他注意事項</a:t>
            </a:r>
            <a:r>
              <a:rPr kumimoji="0" lang="en-US" altLang="zh-TW" sz="2800" b="1" dirty="0">
                <a:solidFill>
                  <a:schemeClr val="tx2"/>
                </a:solidFill>
                <a:latin typeface="標楷體" pitchFamily="65" charset="-120"/>
                <a:ea typeface="標楷體" pitchFamily="65" charset="-120"/>
                <a:cs typeface="BiauKai"/>
              </a:rPr>
              <a:t>(</a:t>
            </a:r>
            <a:r>
              <a:rPr kumimoji="0" lang="zh-TW" altLang="en-US" sz="2800" b="1" dirty="0">
                <a:solidFill>
                  <a:schemeClr val="tx2"/>
                </a:solidFill>
                <a:latin typeface="標楷體" pitchFamily="65" charset="-120"/>
                <a:ea typeface="標楷體" pitchFamily="65" charset="-120"/>
                <a:cs typeface="BiauKai"/>
              </a:rPr>
              <a:t>外國人稅額申報</a:t>
            </a:r>
            <a:r>
              <a:rPr kumimoji="0" lang="en-US" altLang="zh-TW" sz="2800" b="1" dirty="0">
                <a:solidFill>
                  <a:schemeClr val="tx2"/>
                </a:solidFill>
                <a:latin typeface="標楷體" pitchFamily="65" charset="-120"/>
                <a:ea typeface="標楷體" pitchFamily="65" charset="-120"/>
                <a:cs typeface="BiauKai"/>
              </a:rPr>
              <a:t>):</a:t>
            </a:r>
            <a:endParaRPr kumimoji="0" lang="zh-TW" altLang="en-US" sz="2800" b="1" dirty="0">
              <a:solidFill>
                <a:schemeClr val="tx2"/>
              </a:solidFill>
              <a:latin typeface="標楷體" pitchFamily="65" charset="-120"/>
              <a:ea typeface="標楷體" pitchFamily="65" charset="-120"/>
              <a:cs typeface="BiauKai"/>
            </a:endParaRPr>
          </a:p>
        </p:txBody>
      </p:sp>
      <p:sp>
        <p:nvSpPr>
          <p:cNvPr id="16" name="文字方塊 15"/>
          <p:cNvSpPr txBox="1"/>
          <p:nvPr/>
        </p:nvSpPr>
        <p:spPr>
          <a:xfrm>
            <a:off x="431969" y="1444198"/>
            <a:ext cx="4587915" cy="369332"/>
          </a:xfrm>
          <a:prstGeom prst="rect">
            <a:avLst/>
          </a:prstGeom>
          <a:noFill/>
        </p:spPr>
        <p:txBody>
          <a:bodyPr wrap="square" rtlCol="0">
            <a:spAutoFit/>
          </a:bodyPr>
          <a:lstStyle/>
          <a:p>
            <a:pPr marL="0" indent="0">
              <a:buNone/>
            </a:pPr>
            <a:r>
              <a:rPr lang="en-US" altLang="zh-TW" b="1" dirty="0">
                <a:latin typeface="標楷體" panose="03000509000000000000" pitchFamily="65" charset="-120"/>
                <a:ea typeface="標楷體" panose="03000509000000000000" pitchFamily="65" charset="-120"/>
              </a:rPr>
              <a:t>1.</a:t>
            </a:r>
            <a:r>
              <a:rPr lang="zh-TW" altLang="en-US" b="1" dirty="0">
                <a:latin typeface="標楷體" panose="03000509000000000000" pitchFamily="65" charset="-120"/>
                <a:ea typeface="標楷體" panose="03000509000000000000" pitchFamily="65" charset="-120"/>
              </a:rPr>
              <a:t>活動後三日內提供會計室之申報資料：</a:t>
            </a:r>
            <a:endParaRPr lang="en-US" altLang="zh-TW" b="1" dirty="0">
              <a:latin typeface="標楷體" panose="03000509000000000000" pitchFamily="65" charset="-120"/>
              <a:ea typeface="標楷體" panose="03000509000000000000" pitchFamily="65" charset="-120"/>
            </a:endParaRPr>
          </a:p>
        </p:txBody>
      </p:sp>
      <p:sp>
        <p:nvSpPr>
          <p:cNvPr id="17" name="文字方塊 16"/>
          <p:cNvSpPr txBox="1"/>
          <p:nvPr/>
        </p:nvSpPr>
        <p:spPr>
          <a:xfrm>
            <a:off x="431969" y="1904656"/>
            <a:ext cx="3672408" cy="369332"/>
          </a:xfrm>
          <a:prstGeom prst="rect">
            <a:avLst/>
          </a:prstGeom>
          <a:noFill/>
        </p:spPr>
        <p:txBody>
          <a:bodyPr wrap="square" rtlCol="0">
            <a:spAutoFit/>
          </a:bodyPr>
          <a:lstStyle/>
          <a:p>
            <a:pPr marL="0" indent="0">
              <a:buNone/>
            </a:pPr>
            <a:r>
              <a:rPr lang="en-US" altLang="zh-TW" b="1" dirty="0">
                <a:latin typeface="標楷體" panose="03000509000000000000" pitchFamily="65" charset="-120"/>
                <a:ea typeface="標楷體" panose="03000509000000000000" pitchFamily="65" charset="-120"/>
              </a:rPr>
              <a:t>(1)</a:t>
            </a:r>
            <a:r>
              <a:rPr lang="zh-TW" altLang="en-US" b="1" dirty="0">
                <a:latin typeface="標楷體" panose="03000509000000000000" pitchFamily="65" charset="-120"/>
                <a:ea typeface="標楷體" panose="03000509000000000000" pitchFamily="65" charset="-120"/>
              </a:rPr>
              <a:t>外國人簽領收據正本</a:t>
            </a:r>
            <a:endParaRPr lang="en-US" altLang="zh-TW" b="1" dirty="0">
              <a:latin typeface="標楷體" panose="03000509000000000000" pitchFamily="65" charset="-120"/>
              <a:ea typeface="標楷體" panose="03000509000000000000" pitchFamily="65" charset="-120"/>
            </a:endParaRPr>
          </a:p>
        </p:txBody>
      </p:sp>
      <p:sp>
        <p:nvSpPr>
          <p:cNvPr id="18" name="文字方塊 17"/>
          <p:cNvSpPr txBox="1"/>
          <p:nvPr/>
        </p:nvSpPr>
        <p:spPr>
          <a:xfrm>
            <a:off x="424708" y="2310187"/>
            <a:ext cx="3672408" cy="369332"/>
          </a:xfrm>
          <a:prstGeom prst="rect">
            <a:avLst/>
          </a:prstGeom>
          <a:noFill/>
        </p:spPr>
        <p:txBody>
          <a:bodyPr wrap="square" rtlCol="0">
            <a:spAutoFit/>
          </a:bodyPr>
          <a:lstStyle/>
          <a:p>
            <a:pPr marL="0" indent="0">
              <a:buNone/>
            </a:pPr>
            <a:r>
              <a:rPr lang="en-US" altLang="zh-TW" b="1" dirty="0">
                <a:latin typeface="標楷體" panose="03000509000000000000" pitchFamily="65" charset="-120"/>
                <a:ea typeface="標楷體" panose="03000509000000000000" pitchFamily="65" charset="-120"/>
              </a:rPr>
              <a:t>(2)</a:t>
            </a:r>
            <a:r>
              <a:rPr lang="zh-TW" altLang="zh-TW" b="1" dirty="0">
                <a:latin typeface="標楷體" panose="03000509000000000000" pitchFamily="65" charset="-120"/>
                <a:ea typeface="標楷體" panose="03000509000000000000" pitchFamily="65" charset="-120"/>
              </a:rPr>
              <a:t>護照影本</a:t>
            </a:r>
            <a:endParaRPr lang="en-US" altLang="zh-TW" b="1" dirty="0">
              <a:latin typeface="標楷體" panose="03000509000000000000" pitchFamily="65" charset="-120"/>
              <a:ea typeface="標楷體" panose="03000509000000000000" pitchFamily="65" charset="-120"/>
            </a:endParaRPr>
          </a:p>
        </p:txBody>
      </p:sp>
      <p:sp>
        <p:nvSpPr>
          <p:cNvPr id="19" name="文字方塊 18"/>
          <p:cNvSpPr txBox="1"/>
          <p:nvPr/>
        </p:nvSpPr>
        <p:spPr>
          <a:xfrm>
            <a:off x="423240" y="2716178"/>
            <a:ext cx="6105592" cy="1200329"/>
          </a:xfrm>
          <a:prstGeom prst="rect">
            <a:avLst/>
          </a:prstGeom>
          <a:noFill/>
        </p:spPr>
        <p:txBody>
          <a:bodyPr wrap="square" rtlCol="0">
            <a:spAutoFit/>
          </a:bodyPr>
          <a:lstStyle/>
          <a:p>
            <a:pPr marL="0" indent="0">
              <a:buNone/>
            </a:pPr>
            <a:r>
              <a:rPr lang="en-US" altLang="zh-TW" b="1" dirty="0">
                <a:latin typeface="標楷體" panose="03000509000000000000" pitchFamily="65" charset="-120"/>
                <a:ea typeface="標楷體" panose="03000509000000000000" pitchFamily="65" charset="-120"/>
              </a:rPr>
              <a:t>(3)</a:t>
            </a:r>
            <a:r>
              <a:rPr lang="zh-TW" altLang="zh-TW" b="1" dirty="0">
                <a:latin typeface="標楷體" panose="03000509000000000000" pitchFamily="65" charset="-120"/>
                <a:ea typeface="標楷體" panose="03000509000000000000" pitchFamily="65" charset="-120"/>
              </a:rPr>
              <a:t>費字單影本</a:t>
            </a:r>
            <a:endParaRPr lang="en-US" altLang="zh-TW" b="1" dirty="0">
              <a:latin typeface="標楷體" panose="03000509000000000000" pitchFamily="65" charset="-120"/>
              <a:ea typeface="標楷體" panose="03000509000000000000" pitchFamily="65" charset="-120"/>
            </a:endParaRPr>
          </a:p>
          <a:p>
            <a:pPr>
              <a:lnSpc>
                <a:spcPct val="150000"/>
              </a:lnSpc>
            </a:pP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無須跑完簽核流程，係確認是否已由學校代扣稅額</a:t>
            </a:r>
            <a:r>
              <a:rPr lang="en-US" altLang="zh-TW" b="1" dirty="0">
                <a:latin typeface="標楷體" panose="03000509000000000000" pitchFamily="65" charset="-120"/>
                <a:ea typeface="標楷體" panose="03000509000000000000" pitchFamily="65" charset="-120"/>
              </a:rPr>
              <a:t>)</a:t>
            </a:r>
          </a:p>
          <a:p>
            <a:pPr marL="0" indent="0">
              <a:lnSpc>
                <a:spcPct val="150000"/>
              </a:lnSpc>
              <a:buNone/>
            </a:pPr>
            <a:endParaRPr lang="en-US" altLang="zh-TW" b="1" dirty="0">
              <a:latin typeface="標楷體" panose="03000509000000000000" pitchFamily="65" charset="-120"/>
              <a:ea typeface="標楷體" panose="03000509000000000000" pitchFamily="65" charset="-120"/>
            </a:endParaRPr>
          </a:p>
        </p:txBody>
      </p:sp>
      <p:pic>
        <p:nvPicPr>
          <p:cNvPr id="20" name="Picture 2" descr="C:\Users\user01\AppData\Local\LINE\Cache\tmp\15447720539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2301" y="96839"/>
            <a:ext cx="4510179" cy="66445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1" name="矩形 20"/>
          <p:cNvSpPr/>
          <p:nvPr/>
        </p:nvSpPr>
        <p:spPr>
          <a:xfrm>
            <a:off x="5220072" y="219725"/>
            <a:ext cx="2592288" cy="41971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22" name="矩形 21"/>
          <p:cNvSpPr/>
          <p:nvPr/>
        </p:nvSpPr>
        <p:spPr>
          <a:xfrm>
            <a:off x="7956376" y="4653136"/>
            <a:ext cx="667849" cy="36004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23" name="AutoShape 7"/>
          <p:cNvSpPr>
            <a:spLocks noChangeArrowheads="1"/>
          </p:cNvSpPr>
          <p:nvPr/>
        </p:nvSpPr>
        <p:spPr bwMode="auto">
          <a:xfrm flipH="1">
            <a:off x="5580112" y="5157192"/>
            <a:ext cx="2816299" cy="487483"/>
          </a:xfrm>
          <a:prstGeom prst="wedgeRoundRectCallout">
            <a:avLst>
              <a:gd name="adj1" fmla="val -42801"/>
              <a:gd name="adj2" fmla="val -85207"/>
              <a:gd name="adj3" fmla="val 16667"/>
            </a:avLst>
          </a:prstGeom>
          <a:ln>
            <a:headEnd/>
            <a:tailEnd/>
          </a:ln>
        </p:spPr>
        <p:style>
          <a:lnRef idx="3">
            <a:schemeClr val="lt1"/>
          </a:lnRef>
          <a:fillRef idx="1">
            <a:schemeClr val="accent1"/>
          </a:fillRef>
          <a:effectRef idx="1">
            <a:schemeClr val="accent1"/>
          </a:effectRef>
          <a:fontRef idx="minor">
            <a:schemeClr val="lt1"/>
          </a:fontRef>
        </p:style>
        <p:txBody>
          <a:bodyPr/>
          <a:lstStyle/>
          <a:p>
            <a:pPr algn="ctr" fontAlgn="auto">
              <a:spcBef>
                <a:spcPts val="0"/>
              </a:spcBef>
              <a:spcAft>
                <a:spcPts val="0"/>
              </a:spcAft>
            </a:pPr>
            <a:r>
              <a:rPr kumimoji="0" lang="zh-TW" altLang="en-US" sz="2000" dirty="0">
                <a:latin typeface="Times New Roman" pitchFamily="18" charset="0"/>
                <a:ea typeface="標楷體" pitchFamily="65" charset="-120"/>
              </a:rPr>
              <a:t>會計室審核後蓋章</a:t>
            </a:r>
          </a:p>
        </p:txBody>
      </p:sp>
      <p:pic>
        <p:nvPicPr>
          <p:cNvPr id="24" name="Picture 4" descr="C:\Users\user01\AppData\Local\LINE\Cache\tmp\154477269801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8106" y="85725"/>
            <a:ext cx="4524374" cy="66556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5" name="AutoShape 10"/>
          <p:cNvSpPr>
            <a:spLocks noChangeArrowheads="1"/>
          </p:cNvSpPr>
          <p:nvPr/>
        </p:nvSpPr>
        <p:spPr bwMode="auto">
          <a:xfrm>
            <a:off x="5220072" y="5949280"/>
            <a:ext cx="1496961" cy="513680"/>
          </a:xfrm>
          <a:prstGeom prst="wedgeRoundRectCallout">
            <a:avLst>
              <a:gd name="adj1" fmla="val 43220"/>
              <a:gd name="adj2" fmla="val -96483"/>
              <a:gd name="adj3" fmla="val 16667"/>
            </a:avLst>
          </a:prstGeom>
          <a:ln>
            <a:headEnd/>
            <a:tailEnd/>
          </a:ln>
        </p:spPr>
        <p:style>
          <a:lnRef idx="3">
            <a:schemeClr val="lt1"/>
          </a:lnRef>
          <a:fillRef idx="1">
            <a:schemeClr val="accent1"/>
          </a:fillRef>
          <a:effectRef idx="1">
            <a:schemeClr val="accent1"/>
          </a:effectRef>
          <a:fontRef idx="minor">
            <a:schemeClr val="lt1"/>
          </a:fontRef>
        </p:style>
        <p:txBody>
          <a:bodyPr/>
          <a:lstStyle/>
          <a:p>
            <a:pPr algn="ctr" fontAlgn="auto">
              <a:spcBef>
                <a:spcPts val="0"/>
              </a:spcBef>
              <a:spcAft>
                <a:spcPts val="0"/>
              </a:spcAft>
            </a:pPr>
            <a:r>
              <a:rPr kumimoji="0" lang="zh-TW" altLang="en-US" sz="2000" dirty="0">
                <a:latin typeface="Times New Roman" pitchFamily="18" charset="0"/>
                <a:ea typeface="標楷體" pitchFamily="65" charset="-120"/>
              </a:rPr>
              <a:t>護照影本</a:t>
            </a:r>
            <a:endParaRPr kumimoji="0" lang="zh-TW" altLang="en-US" sz="2000" dirty="0">
              <a:solidFill>
                <a:schemeClr val="lt1"/>
              </a:solidFill>
              <a:latin typeface="Times New Roman" pitchFamily="18" charset="0"/>
              <a:ea typeface="標楷體" pitchFamily="65" charset="-120"/>
            </a:endParaRPr>
          </a:p>
        </p:txBody>
      </p:sp>
      <p:pic>
        <p:nvPicPr>
          <p:cNvPr id="26" name="Picture 6" descr="C:\Users\user01\AppData\Local\LINE\Cache\tmp\154477294593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8518" y="0"/>
            <a:ext cx="4543425" cy="670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7" name="矩形 26"/>
          <p:cNvSpPr/>
          <p:nvPr/>
        </p:nvSpPr>
        <p:spPr>
          <a:xfrm>
            <a:off x="6141247" y="3017966"/>
            <a:ext cx="792088" cy="513406"/>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28" name="AutoShape 10"/>
          <p:cNvSpPr>
            <a:spLocks noChangeArrowheads="1"/>
          </p:cNvSpPr>
          <p:nvPr/>
        </p:nvSpPr>
        <p:spPr bwMode="auto">
          <a:xfrm>
            <a:off x="4570685" y="3861048"/>
            <a:ext cx="2362649" cy="874300"/>
          </a:xfrm>
          <a:prstGeom prst="wedgeRoundRectCallout">
            <a:avLst>
              <a:gd name="adj1" fmla="val 43220"/>
              <a:gd name="adj2" fmla="val -96483"/>
              <a:gd name="adj3" fmla="val 16667"/>
            </a:avLst>
          </a:prstGeom>
          <a:ln>
            <a:headEnd/>
            <a:tailEnd/>
          </a:ln>
        </p:spPr>
        <p:style>
          <a:lnRef idx="3">
            <a:schemeClr val="lt1"/>
          </a:lnRef>
          <a:fillRef idx="1">
            <a:schemeClr val="accent1"/>
          </a:fillRef>
          <a:effectRef idx="1">
            <a:schemeClr val="accent1"/>
          </a:effectRef>
          <a:fontRef idx="minor">
            <a:schemeClr val="lt1"/>
          </a:fontRef>
        </p:style>
        <p:txBody>
          <a:bodyPr/>
          <a:lstStyle/>
          <a:p>
            <a:pPr algn="ctr" fontAlgn="auto">
              <a:spcBef>
                <a:spcPts val="0"/>
              </a:spcBef>
              <a:spcAft>
                <a:spcPts val="0"/>
              </a:spcAft>
            </a:pPr>
            <a:r>
              <a:rPr kumimoji="0" lang="zh-TW" altLang="en-US" sz="2000" dirty="0">
                <a:latin typeface="Times New Roman" pitchFamily="18" charset="0"/>
                <a:ea typeface="標楷體" pitchFamily="65" charset="-120"/>
              </a:rPr>
              <a:t>類別：所得</a:t>
            </a:r>
            <a:r>
              <a:rPr kumimoji="0" lang="en-US" altLang="zh-TW" sz="2000" dirty="0">
                <a:latin typeface="Times New Roman" pitchFamily="18" charset="0"/>
                <a:ea typeface="標楷體" pitchFamily="65" charset="-120"/>
              </a:rPr>
              <a:t>or</a:t>
            </a:r>
          </a:p>
          <a:p>
            <a:pPr algn="ctr" fontAlgn="auto">
              <a:spcBef>
                <a:spcPts val="0"/>
              </a:spcBef>
              <a:spcAft>
                <a:spcPts val="0"/>
              </a:spcAft>
            </a:pPr>
            <a:r>
              <a:rPr kumimoji="0" lang="zh-TW" altLang="en-US" sz="2000" dirty="0">
                <a:latin typeface="Times New Roman" pitchFamily="18" charset="0"/>
                <a:ea typeface="標楷體" pitchFamily="65" charset="-120"/>
              </a:rPr>
              <a:t>代付款</a:t>
            </a:r>
            <a:r>
              <a:rPr kumimoji="0" lang="en-US" altLang="zh-TW" sz="2000" dirty="0">
                <a:latin typeface="Times New Roman" pitchFamily="18" charset="0"/>
                <a:ea typeface="標楷體" pitchFamily="65" charset="-120"/>
              </a:rPr>
              <a:t>-</a:t>
            </a:r>
            <a:r>
              <a:rPr kumimoji="0" lang="zh-TW" altLang="en-US" sz="2000" dirty="0">
                <a:latin typeface="Times New Roman" pitchFamily="18" charset="0"/>
                <a:ea typeface="標楷體" pitchFamily="65" charset="-120"/>
              </a:rPr>
              <a:t>所得</a:t>
            </a:r>
            <a:endParaRPr kumimoji="0" lang="zh-TW" altLang="en-US" sz="2000" dirty="0">
              <a:solidFill>
                <a:schemeClr val="lt1"/>
              </a:solidFill>
              <a:latin typeface="Times New Roman" pitchFamily="18" charset="0"/>
              <a:ea typeface="標楷體" pitchFamily="65" charset="-120"/>
            </a:endParaRPr>
          </a:p>
        </p:txBody>
      </p:sp>
      <p:sp>
        <p:nvSpPr>
          <p:cNvPr id="29" name="矩形 28"/>
          <p:cNvSpPr/>
          <p:nvPr/>
        </p:nvSpPr>
        <p:spPr>
          <a:xfrm>
            <a:off x="7701501" y="3034771"/>
            <a:ext cx="627531" cy="5033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30" name="AutoShape 10"/>
          <p:cNvSpPr>
            <a:spLocks noChangeArrowheads="1"/>
          </p:cNvSpPr>
          <p:nvPr/>
        </p:nvSpPr>
        <p:spPr bwMode="auto">
          <a:xfrm>
            <a:off x="7020272" y="3871190"/>
            <a:ext cx="1807816" cy="581350"/>
          </a:xfrm>
          <a:prstGeom prst="wedgeRoundRectCallout">
            <a:avLst>
              <a:gd name="adj1" fmla="val -2924"/>
              <a:gd name="adj2" fmla="val -109591"/>
              <a:gd name="adj3" fmla="val 16667"/>
            </a:avLst>
          </a:prstGeom>
          <a:ln>
            <a:headEnd/>
            <a:tailEnd/>
          </a:ln>
        </p:spPr>
        <p:style>
          <a:lnRef idx="3">
            <a:schemeClr val="lt1"/>
          </a:lnRef>
          <a:fillRef idx="1">
            <a:schemeClr val="accent1"/>
          </a:fillRef>
          <a:effectRef idx="1">
            <a:schemeClr val="accent1"/>
          </a:effectRef>
          <a:fontRef idx="minor">
            <a:schemeClr val="lt1"/>
          </a:fontRef>
        </p:style>
        <p:txBody>
          <a:bodyPr/>
          <a:lstStyle/>
          <a:p>
            <a:pPr algn="ctr" fontAlgn="auto">
              <a:spcBef>
                <a:spcPts val="0"/>
              </a:spcBef>
              <a:spcAft>
                <a:spcPts val="0"/>
              </a:spcAft>
            </a:pPr>
            <a:r>
              <a:rPr kumimoji="0" lang="zh-TW" altLang="en-US" sz="2000" dirty="0">
                <a:latin typeface="Times New Roman" pitchFamily="18" charset="0"/>
                <a:ea typeface="標楷體" pitchFamily="65" charset="-120"/>
              </a:rPr>
              <a:t>學校代扣稅額</a:t>
            </a:r>
            <a:endParaRPr kumimoji="0" lang="zh-TW" altLang="en-US" sz="2000" dirty="0">
              <a:solidFill>
                <a:schemeClr val="lt1"/>
              </a:solidFill>
              <a:latin typeface="Times New Roman" pitchFamily="18" charset="0"/>
              <a:ea typeface="標楷體" pitchFamily="65" charset="-120"/>
            </a:endParaRPr>
          </a:p>
        </p:txBody>
      </p:sp>
      <p:sp>
        <p:nvSpPr>
          <p:cNvPr id="31" name="AutoShape 10"/>
          <p:cNvSpPr>
            <a:spLocks noChangeArrowheads="1"/>
          </p:cNvSpPr>
          <p:nvPr/>
        </p:nvSpPr>
        <p:spPr bwMode="auto">
          <a:xfrm>
            <a:off x="6372200" y="5599444"/>
            <a:ext cx="2079979" cy="781884"/>
          </a:xfrm>
          <a:prstGeom prst="wedgeRoundRectCallout">
            <a:avLst>
              <a:gd name="adj1" fmla="val -66249"/>
              <a:gd name="adj2" fmla="val -40901"/>
              <a:gd name="adj3" fmla="val 16667"/>
            </a:avLst>
          </a:prstGeom>
          <a:ln>
            <a:headEnd/>
            <a:tailEnd/>
          </a:ln>
        </p:spPr>
        <p:style>
          <a:lnRef idx="3">
            <a:schemeClr val="lt1"/>
          </a:lnRef>
          <a:fillRef idx="1">
            <a:schemeClr val="accent1"/>
          </a:fillRef>
          <a:effectRef idx="1">
            <a:schemeClr val="accent1"/>
          </a:effectRef>
          <a:fontRef idx="minor">
            <a:schemeClr val="lt1"/>
          </a:fontRef>
        </p:style>
        <p:txBody>
          <a:bodyPr/>
          <a:lstStyle/>
          <a:p>
            <a:pPr algn="ctr" fontAlgn="auto">
              <a:spcBef>
                <a:spcPts val="0"/>
              </a:spcBef>
              <a:spcAft>
                <a:spcPts val="0"/>
              </a:spcAft>
            </a:pPr>
            <a:r>
              <a:rPr kumimoji="0" lang="zh-TW" altLang="en-US" sz="2000" dirty="0">
                <a:latin typeface="Times New Roman" pitchFamily="18" charset="0"/>
                <a:ea typeface="標楷體" pitchFamily="65" charset="-120"/>
              </a:rPr>
              <a:t>未跑流程即可先送會計室申報</a:t>
            </a:r>
            <a:endParaRPr kumimoji="0" lang="zh-TW" altLang="en-US" sz="2000" dirty="0">
              <a:solidFill>
                <a:schemeClr val="lt1"/>
              </a:solidFill>
              <a:latin typeface="Times New Roman" pitchFamily="18" charset="0"/>
              <a:ea typeface="標楷體" pitchFamily="65" charset="-120"/>
            </a:endParaRPr>
          </a:p>
        </p:txBody>
      </p:sp>
    </p:spTree>
    <p:extLst>
      <p:ext uri="{BB962C8B-B14F-4D97-AF65-F5344CB8AC3E}">
        <p14:creationId xmlns:p14="http://schemas.microsoft.com/office/powerpoint/2010/main" val="235015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20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20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par>
                          <p:cTn id="17" fill="hold">
                            <p:stCondLst>
                              <p:cond delay="700"/>
                            </p:stCondLst>
                            <p:childTnLst>
                              <p:par>
                                <p:cTn id="18" presetID="10" presetClass="entr" presetSubtype="0" fill="hold" nodeType="afterEffect">
                                  <p:stCondLst>
                                    <p:cond delay="20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par>
                          <p:cTn id="21" fill="hold">
                            <p:stCondLst>
                              <p:cond delay="1400"/>
                            </p:stCondLst>
                            <p:childTnLst>
                              <p:par>
                                <p:cTn id="22" presetID="10" presetClass="entr" presetSubtype="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par>
                          <p:cTn id="25" fill="hold">
                            <p:stCondLst>
                              <p:cond delay="1900"/>
                            </p:stCondLst>
                            <p:childTnLst>
                              <p:par>
                                <p:cTn id="26" presetID="26" presetClass="emph" presetSubtype="0" fill="hold" grpId="2" nodeType="afterEffect">
                                  <p:stCondLst>
                                    <p:cond delay="0"/>
                                  </p:stCondLst>
                                  <p:childTnLst>
                                    <p:animEffect transition="out" filter="fade">
                                      <p:cBhvr>
                                        <p:cTn id="27" dur="500" tmFilter="0, 0; .2, .5; .8, .5; 1, 0"/>
                                        <p:tgtEl>
                                          <p:spTgt spid="21"/>
                                        </p:tgtEl>
                                      </p:cBhvr>
                                    </p:animEffect>
                                    <p:animScale>
                                      <p:cBhvr>
                                        <p:cTn id="28" dur="250" autoRev="1" fill="hold"/>
                                        <p:tgtEl>
                                          <p:spTgt spid="21"/>
                                        </p:tgtEl>
                                      </p:cBhvr>
                                      <p:by x="105000" y="105000"/>
                                    </p:animScale>
                                  </p:childTnLst>
                                </p:cTn>
                              </p:par>
                            </p:childTnLst>
                          </p:cTn>
                        </p:par>
                        <p:par>
                          <p:cTn id="29" fill="hold">
                            <p:stCondLst>
                              <p:cond delay="2400"/>
                            </p:stCondLst>
                            <p:childTnLst>
                              <p:par>
                                <p:cTn id="30" presetID="10"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par>
                          <p:cTn id="36" fill="hold">
                            <p:stCondLst>
                              <p:cond delay="2900"/>
                            </p:stCondLst>
                            <p:childTnLst>
                              <p:par>
                                <p:cTn id="37" presetID="26" presetClass="emph" presetSubtype="0" fill="hold" grpId="1" nodeType="afterEffect">
                                  <p:stCondLst>
                                    <p:cond delay="0"/>
                                  </p:stCondLst>
                                  <p:childTnLst>
                                    <p:animEffect transition="out" filter="fade">
                                      <p:cBhvr>
                                        <p:cTn id="38" dur="500" tmFilter="0, 0; .2, .5; .8, .5; 1, 0"/>
                                        <p:tgtEl>
                                          <p:spTgt spid="23"/>
                                        </p:tgtEl>
                                      </p:cBhvr>
                                    </p:animEffect>
                                    <p:animScale>
                                      <p:cBhvr>
                                        <p:cTn id="39" dur="250" autoRev="1" fill="hold"/>
                                        <p:tgtEl>
                                          <p:spTgt spid="23"/>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21"/>
                                        </p:tgtEl>
                                      </p:cBhvr>
                                    </p:animEffect>
                                    <p:set>
                                      <p:cBhvr>
                                        <p:cTn id="44" dur="1" fill="hold">
                                          <p:stCondLst>
                                            <p:cond delay="499"/>
                                          </p:stCondLst>
                                        </p:cTn>
                                        <p:tgtEl>
                                          <p:spTgt spid="21"/>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20"/>
                                        </p:tgtEl>
                                      </p:cBhvr>
                                    </p:animEffect>
                                    <p:set>
                                      <p:cBhvr>
                                        <p:cTn id="47" dur="1" fill="hold">
                                          <p:stCondLst>
                                            <p:cond delay="499"/>
                                          </p:stCondLst>
                                        </p:cTn>
                                        <p:tgtEl>
                                          <p:spTgt spid="20"/>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22"/>
                                        </p:tgtEl>
                                      </p:cBhvr>
                                    </p:animEffect>
                                    <p:set>
                                      <p:cBhvr>
                                        <p:cTn id="50" dur="1" fill="hold">
                                          <p:stCondLst>
                                            <p:cond delay="499"/>
                                          </p:stCondLst>
                                        </p:cTn>
                                        <p:tgtEl>
                                          <p:spTgt spid="22"/>
                                        </p:tgtEl>
                                        <p:attrNameLst>
                                          <p:attrName>style.visibility</p:attrName>
                                        </p:attrNameLst>
                                      </p:cBhvr>
                                      <p:to>
                                        <p:strVal val="hidden"/>
                                      </p:to>
                                    </p:set>
                                  </p:childTnLst>
                                </p:cTn>
                              </p:par>
                              <p:par>
                                <p:cTn id="51" presetID="10" presetClass="exit" presetSubtype="0" fill="hold" grpId="2" nodeType="withEffect">
                                  <p:stCondLst>
                                    <p:cond delay="0"/>
                                  </p:stCondLst>
                                  <p:childTnLst>
                                    <p:animEffect transition="out" filter="fade">
                                      <p:cBhvr>
                                        <p:cTn id="52" dur="500"/>
                                        <p:tgtEl>
                                          <p:spTgt spid="23"/>
                                        </p:tgtEl>
                                      </p:cBhvr>
                                    </p:animEffect>
                                    <p:set>
                                      <p:cBhvr>
                                        <p:cTn id="53" dur="1" fill="hold">
                                          <p:stCondLst>
                                            <p:cond delay="499"/>
                                          </p:stCondLst>
                                        </p:cTn>
                                        <p:tgtEl>
                                          <p:spTgt spid="23"/>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par>
                          <p:cTn id="59" fill="hold">
                            <p:stCondLst>
                              <p:cond delay="500"/>
                            </p:stCondLst>
                            <p:childTnLst>
                              <p:par>
                                <p:cTn id="60" presetID="10" presetClass="entr" presetSubtype="0" fill="hold" nodeType="afterEffect">
                                  <p:stCondLst>
                                    <p:cond delay="20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childTnLst>
                          </p:cTn>
                        </p:par>
                        <p:par>
                          <p:cTn id="63" fill="hold">
                            <p:stCondLst>
                              <p:cond delay="1200"/>
                            </p:stCondLst>
                            <p:childTnLst>
                              <p:par>
                                <p:cTn id="64" presetID="10" presetClass="entr" presetSubtype="0"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childTnLst>
                          </p:cTn>
                        </p:par>
                        <p:par>
                          <p:cTn id="67" fill="hold">
                            <p:stCondLst>
                              <p:cond delay="1700"/>
                            </p:stCondLst>
                            <p:childTnLst>
                              <p:par>
                                <p:cTn id="68" presetID="26" presetClass="emph" presetSubtype="0" fill="hold" grpId="2" nodeType="afterEffect">
                                  <p:stCondLst>
                                    <p:cond delay="0"/>
                                  </p:stCondLst>
                                  <p:childTnLst>
                                    <p:animEffect transition="out" filter="fade">
                                      <p:cBhvr>
                                        <p:cTn id="69" dur="500" tmFilter="0, 0; .2, .5; .8, .5; 1, 0"/>
                                        <p:tgtEl>
                                          <p:spTgt spid="25"/>
                                        </p:tgtEl>
                                      </p:cBhvr>
                                    </p:animEffect>
                                    <p:animScale>
                                      <p:cBhvr>
                                        <p:cTn id="70" dur="250" autoRev="1" fill="hold"/>
                                        <p:tgtEl>
                                          <p:spTgt spid="25"/>
                                        </p:tgtEl>
                                      </p:cBhvr>
                                      <p:by x="105000" y="105000"/>
                                    </p:animScale>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nodeType="clickEffect">
                                  <p:stCondLst>
                                    <p:cond delay="0"/>
                                  </p:stCondLst>
                                  <p:childTnLst>
                                    <p:animEffect transition="out" filter="fade">
                                      <p:cBhvr>
                                        <p:cTn id="74" dur="500"/>
                                        <p:tgtEl>
                                          <p:spTgt spid="24"/>
                                        </p:tgtEl>
                                      </p:cBhvr>
                                    </p:animEffect>
                                    <p:set>
                                      <p:cBhvr>
                                        <p:cTn id="75" dur="1" fill="hold">
                                          <p:stCondLst>
                                            <p:cond delay="499"/>
                                          </p:stCondLst>
                                        </p:cTn>
                                        <p:tgtEl>
                                          <p:spTgt spid="24"/>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25"/>
                                        </p:tgtEl>
                                      </p:cBhvr>
                                    </p:animEffect>
                                    <p:set>
                                      <p:cBhvr>
                                        <p:cTn id="78" dur="1" fill="hold">
                                          <p:stCondLst>
                                            <p:cond delay="499"/>
                                          </p:stCondLst>
                                        </p:cTn>
                                        <p:tgtEl>
                                          <p:spTgt spid="25"/>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500"/>
                                        <p:tgtEl>
                                          <p:spTgt spid="19"/>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500"/>
                                        <p:tgtEl>
                                          <p:spTgt spid="26"/>
                                        </p:tgtEl>
                                      </p:cBhvr>
                                    </p:animEffect>
                                  </p:childTnLst>
                                </p:cTn>
                              </p:par>
                            </p:childTnLst>
                          </p:cTn>
                        </p:par>
                        <p:par>
                          <p:cTn id="89" fill="hold">
                            <p:stCondLst>
                              <p:cond delay="500"/>
                            </p:stCondLst>
                            <p:childTnLst>
                              <p:par>
                                <p:cTn id="90" presetID="10" presetClass="entr" presetSubtype="0" fill="hold" grpId="0" nodeType="after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fade">
                                      <p:cBhvr>
                                        <p:cTn id="92" dur="500"/>
                                        <p:tgtEl>
                                          <p:spTgt spid="27"/>
                                        </p:tgtEl>
                                      </p:cBhvr>
                                    </p:animEffect>
                                  </p:childTnLst>
                                </p:cTn>
                              </p:par>
                              <p:par>
                                <p:cTn id="93" presetID="10" presetClass="entr" presetSubtype="0" fill="hold" grpId="0" nodeType="withEffect">
                                  <p:stCondLst>
                                    <p:cond delay="20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500"/>
                                        <p:tgtEl>
                                          <p:spTgt spid="28"/>
                                        </p:tgtEl>
                                      </p:cBhvr>
                                    </p:animEffect>
                                  </p:childTnLst>
                                </p:cTn>
                              </p:par>
                            </p:childTnLst>
                          </p:cTn>
                        </p:par>
                        <p:par>
                          <p:cTn id="96" fill="hold">
                            <p:stCondLst>
                              <p:cond delay="1200"/>
                            </p:stCondLst>
                            <p:childTnLst>
                              <p:par>
                                <p:cTn id="97" presetID="10" presetClass="entr" presetSubtype="0"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fade">
                                      <p:cBhvr>
                                        <p:cTn id="99" dur="500"/>
                                        <p:tgtEl>
                                          <p:spTgt spid="29"/>
                                        </p:tgtEl>
                                      </p:cBhvr>
                                    </p:animEffect>
                                  </p:childTnLst>
                                </p:cTn>
                              </p:par>
                            </p:childTnLst>
                          </p:cTn>
                        </p:par>
                        <p:par>
                          <p:cTn id="100" fill="hold">
                            <p:stCondLst>
                              <p:cond delay="1700"/>
                            </p:stCondLst>
                            <p:childTnLst>
                              <p:par>
                                <p:cTn id="101" presetID="10" presetClass="entr" presetSubtype="0" fill="hold" grpId="0"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500"/>
                                        <p:tgtEl>
                                          <p:spTgt spid="30"/>
                                        </p:tgtEl>
                                      </p:cBhvr>
                                    </p:animEffect>
                                  </p:childTnLst>
                                </p:cTn>
                              </p:par>
                            </p:childTnLst>
                          </p:cTn>
                        </p:par>
                        <p:par>
                          <p:cTn id="104" fill="hold">
                            <p:stCondLst>
                              <p:cond delay="2200"/>
                            </p:stCondLst>
                            <p:childTnLst>
                              <p:par>
                                <p:cTn id="105" presetID="10" presetClass="entr" presetSubtype="0" fill="hold" grpId="0" nodeType="afterEffect">
                                  <p:stCondLst>
                                    <p:cond delay="200"/>
                                  </p:stCondLst>
                                  <p:childTnLst>
                                    <p:set>
                                      <p:cBhvr>
                                        <p:cTn id="106" dur="1" fill="hold">
                                          <p:stCondLst>
                                            <p:cond delay="0"/>
                                          </p:stCondLst>
                                        </p:cTn>
                                        <p:tgtEl>
                                          <p:spTgt spid="31"/>
                                        </p:tgtEl>
                                        <p:attrNameLst>
                                          <p:attrName>style.visibility</p:attrName>
                                        </p:attrNameLst>
                                      </p:cBhvr>
                                      <p:to>
                                        <p:strVal val="visible"/>
                                      </p:to>
                                    </p:set>
                                    <p:animEffect transition="in" filter="fade">
                                      <p:cBhvr>
                                        <p:cTn id="107" dur="500"/>
                                        <p:tgtEl>
                                          <p:spTgt spid="31"/>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grpId="1" nodeType="clickEffect">
                                  <p:stCondLst>
                                    <p:cond delay="0"/>
                                  </p:stCondLst>
                                  <p:childTnLst>
                                    <p:animEffect transition="out" filter="fade">
                                      <p:cBhvr>
                                        <p:cTn id="111" dur="500"/>
                                        <p:tgtEl>
                                          <p:spTgt spid="27"/>
                                        </p:tgtEl>
                                      </p:cBhvr>
                                    </p:animEffect>
                                    <p:set>
                                      <p:cBhvr>
                                        <p:cTn id="112" dur="1" fill="hold">
                                          <p:stCondLst>
                                            <p:cond delay="499"/>
                                          </p:stCondLst>
                                        </p:cTn>
                                        <p:tgtEl>
                                          <p:spTgt spid="27"/>
                                        </p:tgtEl>
                                        <p:attrNameLst>
                                          <p:attrName>style.visibility</p:attrName>
                                        </p:attrNameLst>
                                      </p:cBhvr>
                                      <p:to>
                                        <p:strVal val="hidden"/>
                                      </p:to>
                                    </p:set>
                                  </p:childTnLst>
                                </p:cTn>
                              </p:par>
                              <p:par>
                                <p:cTn id="113" presetID="10" presetClass="exit" presetSubtype="0" fill="hold" grpId="1" nodeType="withEffect">
                                  <p:stCondLst>
                                    <p:cond delay="0"/>
                                  </p:stCondLst>
                                  <p:childTnLst>
                                    <p:animEffect transition="out" filter="fade">
                                      <p:cBhvr>
                                        <p:cTn id="114" dur="500"/>
                                        <p:tgtEl>
                                          <p:spTgt spid="29"/>
                                        </p:tgtEl>
                                      </p:cBhvr>
                                    </p:animEffect>
                                    <p:set>
                                      <p:cBhvr>
                                        <p:cTn id="115" dur="1" fill="hold">
                                          <p:stCondLst>
                                            <p:cond delay="499"/>
                                          </p:stCondLst>
                                        </p:cTn>
                                        <p:tgtEl>
                                          <p:spTgt spid="29"/>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28"/>
                                        </p:tgtEl>
                                      </p:cBhvr>
                                    </p:animEffect>
                                    <p:set>
                                      <p:cBhvr>
                                        <p:cTn id="118" dur="1" fill="hold">
                                          <p:stCondLst>
                                            <p:cond delay="499"/>
                                          </p:stCondLst>
                                        </p:cTn>
                                        <p:tgtEl>
                                          <p:spTgt spid="28"/>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500"/>
                                        <p:tgtEl>
                                          <p:spTgt spid="30"/>
                                        </p:tgtEl>
                                      </p:cBhvr>
                                    </p:animEffect>
                                    <p:set>
                                      <p:cBhvr>
                                        <p:cTn id="121" dur="1" fill="hold">
                                          <p:stCondLst>
                                            <p:cond delay="499"/>
                                          </p:stCondLst>
                                        </p:cTn>
                                        <p:tgtEl>
                                          <p:spTgt spid="30"/>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500"/>
                                        <p:tgtEl>
                                          <p:spTgt spid="31"/>
                                        </p:tgtEl>
                                      </p:cBhvr>
                                    </p:animEffect>
                                    <p:set>
                                      <p:cBhvr>
                                        <p:cTn id="124" dur="1" fill="hold">
                                          <p:stCondLst>
                                            <p:cond delay="499"/>
                                          </p:stCondLst>
                                        </p:cTn>
                                        <p:tgtEl>
                                          <p:spTgt spid="31"/>
                                        </p:tgtEl>
                                        <p:attrNameLst>
                                          <p:attrName>style.visibility</p:attrName>
                                        </p:attrNameLst>
                                      </p:cBhvr>
                                      <p:to>
                                        <p:strVal val="hidden"/>
                                      </p:to>
                                    </p:set>
                                  </p:childTnLst>
                                </p:cTn>
                              </p:par>
                              <p:par>
                                <p:cTn id="125" presetID="10" presetClass="exit" presetSubtype="0" fill="hold" nodeType="withEffect">
                                  <p:stCondLst>
                                    <p:cond delay="0"/>
                                  </p:stCondLst>
                                  <p:childTnLst>
                                    <p:animEffect transition="out" filter="fade">
                                      <p:cBhvr>
                                        <p:cTn id="126" dur="500"/>
                                        <p:tgtEl>
                                          <p:spTgt spid="26"/>
                                        </p:tgtEl>
                                      </p:cBhvr>
                                    </p:animEffect>
                                    <p:set>
                                      <p:cBhvr>
                                        <p:cTn id="127" dur="1" fill="hold">
                                          <p:stCondLst>
                                            <p:cond delay="499"/>
                                          </p:stCondLst>
                                        </p:cTn>
                                        <p:tgtEl>
                                          <p:spTgt spid="26"/>
                                        </p:tgtEl>
                                        <p:attrNameLst>
                                          <p:attrName>style.visibility</p:attrName>
                                        </p:attrNameLst>
                                      </p:cBhvr>
                                      <p:to>
                                        <p:strVal val="hidden"/>
                                      </p:to>
                                    </p:set>
                                  </p:childTnLst>
                                </p:cTn>
                              </p:par>
                            </p:childTnLst>
                          </p:cTn>
                        </p:par>
                        <p:par>
                          <p:cTn id="128" fill="hold">
                            <p:stCondLst>
                              <p:cond delay="500"/>
                            </p:stCondLst>
                            <p:childTnLst>
                              <p:par>
                                <p:cTn id="129" presetID="10" presetClass="entr" presetSubtype="0" fill="hold" grpId="0" nodeType="afterEffect">
                                  <p:stCondLst>
                                    <p:cond delay="0"/>
                                  </p:stCondLst>
                                  <p:childTnLst>
                                    <p:set>
                                      <p:cBhvr>
                                        <p:cTn id="130" dur="1" fill="hold">
                                          <p:stCondLst>
                                            <p:cond delay="0"/>
                                          </p:stCondLst>
                                        </p:cTn>
                                        <p:tgtEl>
                                          <p:spTgt spid="13">
                                            <p:txEl>
                                              <p:pRg st="0" end="0"/>
                                            </p:txEl>
                                          </p:spTgt>
                                        </p:tgtEl>
                                        <p:attrNameLst>
                                          <p:attrName>style.visibility</p:attrName>
                                        </p:attrNameLst>
                                      </p:cBhvr>
                                      <p:to>
                                        <p:strVal val="visible"/>
                                      </p:to>
                                    </p:set>
                                    <p:animEffect transition="in" filter="fade">
                                      <p:cBhvr>
                                        <p:cTn id="131" dur="500"/>
                                        <p:tgtEl>
                                          <p:spTgt spid="13">
                                            <p:txEl>
                                              <p:pRg st="0" end="0"/>
                                            </p:txEl>
                                          </p:spTgt>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14"/>
                                        </p:tgtEl>
                                        <p:attrNameLst>
                                          <p:attrName>style.visibility</p:attrName>
                                        </p:attrNameLst>
                                      </p:cBhvr>
                                      <p:to>
                                        <p:strVal val="visible"/>
                                      </p:to>
                                    </p:set>
                                    <p:animEffect transition="in" filter="fade">
                                      <p:cBhvr>
                                        <p:cTn id="136" dur="500"/>
                                        <p:tgtEl>
                                          <p:spTgt spid="14"/>
                                        </p:tgtEl>
                                      </p:cBhvr>
                                    </p:animEffect>
                                  </p:childTnLst>
                                </p:cTn>
                              </p:par>
                            </p:childTnLst>
                          </p:cTn>
                        </p:par>
                        <p:par>
                          <p:cTn id="137" fill="hold">
                            <p:stCondLst>
                              <p:cond delay="500"/>
                            </p:stCondLst>
                            <p:childTnLst>
                              <p:par>
                                <p:cTn id="138" presetID="26" presetClass="emph" presetSubtype="0" fill="hold" grpId="1" nodeType="afterEffect">
                                  <p:stCondLst>
                                    <p:cond delay="0"/>
                                  </p:stCondLst>
                                  <p:childTnLst>
                                    <p:animEffect transition="out" filter="fade">
                                      <p:cBhvr>
                                        <p:cTn id="139" dur="500" tmFilter="0, 0; .2, .5; .8, .5; 1, 0"/>
                                        <p:tgtEl>
                                          <p:spTgt spid="14"/>
                                        </p:tgtEl>
                                      </p:cBhvr>
                                    </p:animEffect>
                                    <p:animScale>
                                      <p:cBhvr>
                                        <p:cTn id="140"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3" grpId="0" build="p"/>
      <p:bldP spid="14" grpId="0"/>
      <p:bldP spid="14" grpId="1"/>
      <p:bldP spid="16" grpId="0"/>
      <p:bldP spid="17" grpId="0"/>
      <p:bldP spid="18" grpId="0"/>
      <p:bldP spid="19" grpId="0"/>
      <p:bldP spid="21" grpId="0" animBg="1"/>
      <p:bldP spid="21" grpId="1" animBg="1"/>
      <p:bldP spid="21" grpId="2" animBg="1"/>
      <p:bldP spid="22" grpId="0" animBg="1"/>
      <p:bldP spid="22" grpId="1" animBg="1"/>
      <p:bldP spid="23" grpId="0" animBg="1"/>
      <p:bldP spid="23" grpId="1" animBg="1"/>
      <p:bldP spid="23" grpId="2" animBg="1"/>
      <p:bldP spid="25" grpId="0" animBg="1"/>
      <p:bldP spid="25" grpId="1" animBg="1"/>
      <p:bldP spid="25" grpId="2"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42" name="投影片編號版面配置區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97E09869-B390-4AE1-BD98-F2D915FFBE2C}" type="slidenum">
              <a:rPr lang="en-US" altLang="zh-TW">
                <a:solidFill>
                  <a:prstClr val="black">
                    <a:tint val="75000"/>
                  </a:prstClr>
                </a:solidFill>
              </a:rPr>
              <a:pPr>
                <a:defRPr/>
              </a:pPr>
              <a:t>42</a:t>
            </a:fld>
            <a:endParaRPr lang="en-US" altLang="zh-TW" dirty="0">
              <a:solidFill>
                <a:prstClr val="black">
                  <a:tint val="75000"/>
                </a:prstClr>
              </a:solidFill>
            </a:endParaRPr>
          </a:p>
        </p:txBody>
      </p:sp>
      <p:sp>
        <p:nvSpPr>
          <p:cNvPr id="32" name="Rectangle 36"/>
          <p:cNvSpPr>
            <a:spLocks noChangeArrowheads="1"/>
          </p:cNvSpPr>
          <p:nvPr/>
        </p:nvSpPr>
        <p:spPr bwMode="auto">
          <a:xfrm>
            <a:off x="571500" y="284490"/>
            <a:ext cx="54406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kumimoji="1">
                <a:solidFill>
                  <a:schemeClr val="tx1"/>
                </a:solidFill>
                <a:latin typeface="Cambria" pitchFamily="18" charset="0"/>
                <a:ea typeface="新細明體" pitchFamily="18" charset="-120"/>
              </a:defRPr>
            </a:lvl1pPr>
            <a:lvl2pPr marL="742950" indent="-285750" eaLnBrk="0" hangingPunct="0">
              <a:defRPr kumimoji="1">
                <a:solidFill>
                  <a:schemeClr val="tx1"/>
                </a:solidFill>
                <a:latin typeface="Cambria" pitchFamily="18" charset="0"/>
                <a:ea typeface="新細明體" pitchFamily="18" charset="-120"/>
              </a:defRPr>
            </a:lvl2pPr>
            <a:lvl3pPr marL="1143000" indent="-228600" eaLnBrk="0" hangingPunct="0">
              <a:defRPr kumimoji="1">
                <a:solidFill>
                  <a:schemeClr val="tx1"/>
                </a:solidFill>
                <a:latin typeface="Cambria" pitchFamily="18" charset="0"/>
                <a:ea typeface="新細明體" pitchFamily="18" charset="-120"/>
              </a:defRPr>
            </a:lvl3pPr>
            <a:lvl4pPr marL="1600200" indent="-228600" eaLnBrk="0" hangingPunct="0">
              <a:defRPr kumimoji="1">
                <a:solidFill>
                  <a:schemeClr val="tx1"/>
                </a:solidFill>
                <a:latin typeface="Cambria" pitchFamily="18" charset="0"/>
                <a:ea typeface="新細明體" pitchFamily="18" charset="-120"/>
              </a:defRPr>
            </a:lvl4pPr>
            <a:lvl5pPr marL="2057400" indent="-228600" eaLnBrk="0" hangingPunct="0">
              <a:defRPr kumimoji="1">
                <a:solidFill>
                  <a:schemeClr val="tx1"/>
                </a:solidFill>
                <a:latin typeface="Cambr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mbr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mbr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mbr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mbria" pitchFamily="18" charset="0"/>
                <a:ea typeface="新細明體" pitchFamily="18" charset="-120"/>
              </a:defRPr>
            </a:lvl9pPr>
          </a:lstStyle>
          <a:p>
            <a:pPr eaLnBrk="1" hangingPunct="1"/>
            <a:r>
              <a:rPr kumimoji="0" lang="zh-TW" altLang="en-US" sz="2800" b="1" dirty="0">
                <a:solidFill>
                  <a:schemeClr val="tx2"/>
                </a:solidFill>
                <a:latin typeface="標楷體" pitchFamily="65" charset="-120"/>
                <a:ea typeface="標楷體" pitchFamily="65" charset="-120"/>
                <a:cs typeface="BiauKai"/>
              </a:rPr>
              <a:t>其他注意事項</a:t>
            </a:r>
            <a:r>
              <a:rPr kumimoji="0" lang="en-US" altLang="zh-TW" sz="2800" b="1" dirty="0">
                <a:solidFill>
                  <a:schemeClr val="tx2"/>
                </a:solidFill>
                <a:latin typeface="標楷體" pitchFamily="65" charset="-120"/>
                <a:ea typeface="標楷體" pitchFamily="65" charset="-120"/>
                <a:cs typeface="BiauKai"/>
              </a:rPr>
              <a:t>(</a:t>
            </a:r>
            <a:r>
              <a:rPr kumimoji="0" lang="zh-TW" altLang="en-US" sz="2800" b="1" dirty="0">
                <a:solidFill>
                  <a:schemeClr val="tx2"/>
                </a:solidFill>
                <a:latin typeface="標楷體" pitchFamily="65" charset="-120"/>
                <a:ea typeface="標楷體" pitchFamily="65" charset="-120"/>
                <a:cs typeface="BiauKai"/>
              </a:rPr>
              <a:t>外國人稅額申報</a:t>
            </a:r>
            <a:r>
              <a:rPr kumimoji="0" lang="en-US" altLang="zh-TW" sz="2800" b="1" dirty="0">
                <a:solidFill>
                  <a:schemeClr val="tx2"/>
                </a:solidFill>
                <a:latin typeface="標楷體" pitchFamily="65" charset="-120"/>
                <a:ea typeface="標楷體" pitchFamily="65" charset="-120"/>
                <a:cs typeface="BiauKai"/>
              </a:rPr>
              <a:t>):</a:t>
            </a:r>
            <a:endParaRPr kumimoji="0" lang="zh-TW" altLang="en-US" sz="2800" b="1" dirty="0">
              <a:solidFill>
                <a:schemeClr val="tx2"/>
              </a:solidFill>
              <a:latin typeface="標楷體" pitchFamily="65" charset="-120"/>
              <a:ea typeface="標楷體" pitchFamily="65" charset="-120"/>
              <a:cs typeface="BiauKai"/>
            </a:endParaRPr>
          </a:p>
        </p:txBody>
      </p:sp>
      <p:sp>
        <p:nvSpPr>
          <p:cNvPr id="34" name="內容版面配置區 2"/>
          <p:cNvSpPr txBox="1">
            <a:spLocks/>
          </p:cNvSpPr>
          <p:nvPr/>
        </p:nvSpPr>
        <p:spPr>
          <a:xfrm>
            <a:off x="1547664" y="1467692"/>
            <a:ext cx="5829300" cy="295275"/>
          </a:xfrm>
          <a:prstGeom prst="rect">
            <a:avLst/>
          </a:prstGeom>
        </p:spPr>
        <p:txBody>
          <a:bodyPr vert="horz" rtlCol="0" anchor="ctr">
            <a:normAutofit fontScale="77500" lnSpcReduction="20000"/>
          </a:bodyPr>
          <a:lst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lgn="ctr" fontAlgn="auto">
              <a:spcAft>
                <a:spcPts val="0"/>
              </a:spcAft>
              <a:buFont typeface="Arial" pitchFamily="34" charset="0"/>
              <a:buNone/>
            </a:pPr>
            <a:r>
              <a:rPr kumimoji="1" lang="zh-TW" altLang="en-US" sz="2000" b="1" dirty="0">
                <a:solidFill>
                  <a:srgbClr val="0000FF"/>
                </a:solidFill>
                <a:latin typeface="標楷體" pitchFamily="65" charset="-120"/>
                <a:ea typeface="標楷體" pitchFamily="65" charset="-120"/>
              </a:rPr>
              <a:t>文件及注意事項</a:t>
            </a:r>
          </a:p>
        </p:txBody>
      </p:sp>
      <p:graphicFrame>
        <p:nvGraphicFramePr>
          <p:cNvPr id="8" name="表格 7">
            <a:extLst>
              <a:ext uri="{FF2B5EF4-FFF2-40B4-BE49-F238E27FC236}">
                <a16:creationId xmlns:a16="http://schemas.microsoft.com/office/drawing/2014/main" id="{163A19CA-CDE7-499A-9131-04CBD421E541}"/>
              </a:ext>
            </a:extLst>
          </p:cNvPr>
          <p:cNvGraphicFramePr>
            <a:graphicFrameLocks noGrp="1"/>
          </p:cNvGraphicFramePr>
          <p:nvPr>
            <p:extLst>
              <p:ext uri="{D42A27DB-BD31-4B8C-83A1-F6EECF244321}">
                <p14:modId xmlns:p14="http://schemas.microsoft.com/office/powerpoint/2010/main" val="4152240497"/>
              </p:ext>
            </p:extLst>
          </p:nvPr>
        </p:nvGraphicFramePr>
        <p:xfrm>
          <a:off x="791579" y="2494661"/>
          <a:ext cx="7560839" cy="2638397"/>
        </p:xfrm>
        <a:graphic>
          <a:graphicData uri="http://schemas.openxmlformats.org/drawingml/2006/table">
            <a:tbl>
              <a:tblPr firstRow="1" bandRow="1">
                <a:tableStyleId>{5C22544A-7EE6-4342-B048-85BDC9FD1C3A}</a:tableStyleId>
              </a:tblPr>
              <a:tblGrid>
                <a:gridCol w="1642482">
                  <a:extLst>
                    <a:ext uri="{9D8B030D-6E8A-4147-A177-3AD203B41FA5}">
                      <a16:colId xmlns:a16="http://schemas.microsoft.com/office/drawing/2014/main" val="20000"/>
                    </a:ext>
                  </a:extLst>
                </a:gridCol>
                <a:gridCol w="2317958">
                  <a:extLst>
                    <a:ext uri="{9D8B030D-6E8A-4147-A177-3AD203B41FA5}">
                      <a16:colId xmlns:a16="http://schemas.microsoft.com/office/drawing/2014/main" val="20001"/>
                    </a:ext>
                  </a:extLst>
                </a:gridCol>
                <a:gridCol w="2042591">
                  <a:extLst>
                    <a:ext uri="{9D8B030D-6E8A-4147-A177-3AD203B41FA5}">
                      <a16:colId xmlns:a16="http://schemas.microsoft.com/office/drawing/2014/main" val="20002"/>
                    </a:ext>
                  </a:extLst>
                </a:gridCol>
                <a:gridCol w="1557808">
                  <a:extLst>
                    <a:ext uri="{9D8B030D-6E8A-4147-A177-3AD203B41FA5}">
                      <a16:colId xmlns:a16="http://schemas.microsoft.com/office/drawing/2014/main" val="20003"/>
                    </a:ext>
                  </a:extLst>
                </a:gridCol>
              </a:tblGrid>
              <a:tr h="1497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b="1" dirty="0">
                          <a:solidFill>
                            <a:schemeClr val="tx1"/>
                          </a:solidFill>
                          <a:latin typeface="標楷體" panose="03000509000000000000" pitchFamily="65" charset="-120"/>
                          <a:ea typeface="標楷體" panose="03000509000000000000" pitchFamily="65" charset="-120"/>
                        </a:rPr>
                        <a:t>(1)</a:t>
                      </a:r>
                      <a:r>
                        <a:rPr lang="zh-TW" altLang="en-US" sz="1800" b="1" dirty="0">
                          <a:solidFill>
                            <a:schemeClr val="tx1"/>
                          </a:solidFill>
                          <a:latin typeface="標楷體" panose="03000509000000000000" pitchFamily="65" charset="-120"/>
                          <a:ea typeface="標楷體" panose="03000509000000000000" pitchFamily="65" charset="-120"/>
                        </a:rPr>
                        <a:t>薪資及</a:t>
                      </a:r>
                      <a:endParaRPr lang="en-US" altLang="zh-TW" sz="1800" b="1" dirty="0">
                        <a:solidFill>
                          <a:schemeClr val="tx1"/>
                        </a:solidFill>
                        <a:latin typeface="標楷體" panose="03000509000000000000" pitchFamily="65" charset="-120"/>
                        <a:ea typeface="標楷體" panose="03000509000000000000" pitchFamily="65"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b="1" dirty="0">
                          <a:solidFill>
                            <a:schemeClr val="tx1"/>
                          </a:solidFill>
                          <a:latin typeface="標楷體" panose="03000509000000000000" pitchFamily="65" charset="-120"/>
                          <a:ea typeface="標楷體" panose="03000509000000000000" pitchFamily="65" charset="-120"/>
                        </a:rPr>
                        <a:t> </a:t>
                      </a:r>
                      <a:r>
                        <a:rPr lang="zh-TW" altLang="en-US" sz="1800" b="1" dirty="0">
                          <a:solidFill>
                            <a:schemeClr val="tx1"/>
                          </a:solidFill>
                          <a:latin typeface="標楷體" panose="03000509000000000000" pitchFamily="65" charset="-120"/>
                          <a:ea typeface="標楷體" panose="03000509000000000000" pitchFamily="65" charset="-120"/>
                        </a:rPr>
                        <a:t>講座鐘點費</a:t>
                      </a:r>
                      <a:endParaRPr lang="en-US" altLang="zh-TW" sz="1800" b="1" dirty="0">
                        <a:solidFill>
                          <a:schemeClr val="tx1"/>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lang="zh-TW" altLang="en-US" sz="1600" dirty="0">
                          <a:solidFill>
                            <a:schemeClr val="tx1"/>
                          </a:solidFill>
                          <a:latin typeface="標楷體" panose="03000509000000000000" pitchFamily="65" charset="-120"/>
                          <a:ea typeface="標楷體" panose="03000509000000000000" pitchFamily="65" charset="-120"/>
                        </a:rPr>
                        <a:t>基本工資</a:t>
                      </a:r>
                      <a:r>
                        <a:rPr lang="en-US" altLang="zh-TW" sz="1600" dirty="0">
                          <a:solidFill>
                            <a:schemeClr val="tx1"/>
                          </a:solidFill>
                          <a:latin typeface="標楷體" panose="03000509000000000000" pitchFamily="65" charset="-120"/>
                          <a:ea typeface="標楷體" panose="03000509000000000000" pitchFamily="65" charset="-120"/>
                        </a:rPr>
                        <a:t>1.5</a:t>
                      </a:r>
                      <a:r>
                        <a:rPr lang="zh-TW" altLang="en-US" sz="1600" dirty="0">
                          <a:solidFill>
                            <a:schemeClr val="tx1"/>
                          </a:solidFill>
                          <a:latin typeface="標楷體" panose="03000509000000000000" pitchFamily="65" charset="-120"/>
                          <a:ea typeface="標楷體" panose="03000509000000000000" pitchFamily="65" charset="-120"/>
                        </a:rPr>
                        <a:t>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pPr>
                      <a:r>
                        <a:rPr lang="zh-TW" altLang="en-US" sz="1600" dirty="0">
                          <a:solidFill>
                            <a:schemeClr val="tx1"/>
                          </a:solidFill>
                          <a:latin typeface="標楷體" panose="03000509000000000000" pitchFamily="65" charset="-120"/>
                          <a:ea typeface="標楷體" panose="03000509000000000000" pitchFamily="65" charset="-120"/>
                        </a:rPr>
                        <a:t>每月薪資總額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pPr>
                      <a:r>
                        <a:rPr lang="zh-TW" altLang="en-US" dirty="0">
                          <a:solidFill>
                            <a:schemeClr val="tx1"/>
                          </a:solidFill>
                          <a:latin typeface="標楷體" panose="03000509000000000000" pitchFamily="65" charset="-120"/>
                          <a:ea typeface="標楷體" panose="03000509000000000000" pitchFamily="65" charset="-120"/>
                        </a:rPr>
                        <a:t>扣繳率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85420">
                <a:tc rowSpan="2">
                  <a:txBody>
                    <a:bodyPr/>
                    <a:lstStyle/>
                    <a:p>
                      <a:pPr algn="ctr">
                        <a:lnSpc>
                          <a:spcPct val="200000"/>
                        </a:lnSpc>
                      </a:pPr>
                      <a:r>
                        <a:rPr lang="en-US" altLang="zh-TW" b="1" dirty="0">
                          <a:solidFill>
                            <a:schemeClr val="tx1"/>
                          </a:solidFill>
                          <a:latin typeface="標楷體" panose="03000509000000000000" pitchFamily="65" charset="-120"/>
                          <a:ea typeface="標楷體" panose="03000509000000000000" pitchFamily="65" charset="-120"/>
                        </a:rPr>
                        <a:t>113</a:t>
                      </a:r>
                      <a:r>
                        <a:rPr lang="zh-TW" altLang="en-US" b="1" dirty="0">
                          <a:solidFill>
                            <a:schemeClr val="tx1"/>
                          </a:solidFill>
                          <a:latin typeface="標楷體" panose="03000509000000000000" pitchFamily="65" charset="-120"/>
                          <a:ea typeface="標楷體" panose="03000509000000000000" pitchFamily="65" charset="-120"/>
                        </a:rPr>
                        <a:t>年</a:t>
                      </a:r>
                      <a:endParaRPr lang="zh-TW" altLang="en-US" dirty="0">
                        <a:solidFill>
                          <a:schemeClr val="tx1"/>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1" kern="1200" dirty="0">
                          <a:solidFill>
                            <a:schemeClr val="tx1"/>
                          </a:solidFill>
                          <a:latin typeface="標楷體" panose="03000509000000000000" pitchFamily="65" charset="-120"/>
                          <a:ea typeface="標楷體" panose="03000509000000000000" pitchFamily="65" charset="-120"/>
                          <a:cs typeface="+mn-cs"/>
                        </a:rPr>
                        <a:t>41,205</a:t>
                      </a:r>
                    </a:p>
                    <a:p>
                      <a:pPr marL="0" marR="0" lvl="0" indent="0" algn="ctr" defTabSz="914400" rtl="0" eaLnBrk="1" fontAlgn="auto" latinLnBrk="0" hangingPunct="1">
                        <a:lnSpc>
                          <a:spcPct val="200000"/>
                        </a:lnSpc>
                        <a:spcBef>
                          <a:spcPts val="0"/>
                        </a:spcBef>
                        <a:spcAft>
                          <a:spcPts val="0"/>
                        </a:spcAft>
                        <a:buClrTx/>
                        <a:buSzTx/>
                        <a:buFontTx/>
                        <a:buNone/>
                        <a:tabLst/>
                        <a:defRPr/>
                      </a:pPr>
                      <a:r>
                        <a:rPr kumimoji="0" lang="zh-TW" altLang="en-US" sz="1800" b="1" kern="1200" dirty="0">
                          <a:solidFill>
                            <a:schemeClr val="tx1"/>
                          </a:solidFill>
                          <a:latin typeface="標楷體" panose="03000509000000000000" pitchFamily="65" charset="-120"/>
                          <a:ea typeface="標楷體" panose="03000509000000000000" pitchFamily="65" charset="-120"/>
                          <a:cs typeface="+mn-cs"/>
                        </a:rPr>
                        <a:t>（基本工資為</a:t>
                      </a:r>
                      <a:r>
                        <a:rPr kumimoji="0" lang="en-US" altLang="zh-TW" sz="1800" b="1" kern="1200" dirty="0">
                          <a:solidFill>
                            <a:schemeClr val="tx1"/>
                          </a:solidFill>
                          <a:latin typeface="標楷體" panose="03000509000000000000" pitchFamily="65" charset="-120"/>
                          <a:ea typeface="標楷體" panose="03000509000000000000" pitchFamily="65" charset="-120"/>
                          <a:cs typeface="+mn-cs"/>
                        </a:rPr>
                        <a:t>27,470</a:t>
                      </a:r>
                      <a:r>
                        <a:rPr kumimoji="0" lang="zh-TW" altLang="en-US" sz="1800" b="1" kern="1200" dirty="0">
                          <a:solidFill>
                            <a:schemeClr val="tx1"/>
                          </a:solidFill>
                          <a:latin typeface="標楷體" panose="03000509000000000000" pitchFamily="65" charset="-120"/>
                          <a:ea typeface="標楷體" panose="03000509000000000000" pitchFamily="65" charset="-120"/>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b="1" dirty="0">
                          <a:solidFill>
                            <a:srgbClr val="FF0000"/>
                          </a:solidFill>
                          <a:latin typeface="標楷體" panose="03000509000000000000" pitchFamily="65" charset="-120"/>
                          <a:ea typeface="標楷體" panose="03000509000000000000" pitchFamily="65" charset="-120"/>
                        </a:rPr>
                        <a:t>≦41,205</a:t>
                      </a:r>
                      <a:r>
                        <a:rPr lang="zh-TW" altLang="en-US" sz="1800" b="1" dirty="0">
                          <a:solidFill>
                            <a:srgbClr val="FF0000"/>
                          </a:solidFill>
                          <a:latin typeface="標楷體" panose="03000509000000000000" pitchFamily="65" charset="-120"/>
                          <a:ea typeface="標楷體" panose="03000509000000000000" pitchFamily="65" charset="-120"/>
                        </a:rPr>
                        <a:t>元</a:t>
                      </a:r>
                      <a:endParaRPr lang="zh-TW" altLang="en-US" dirty="0">
                        <a:solidFill>
                          <a:srgbClr val="FF0000"/>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b="1" dirty="0">
                          <a:solidFill>
                            <a:schemeClr val="tx2">
                              <a:lumMod val="75000"/>
                              <a:lumOff val="25000"/>
                            </a:schemeClr>
                          </a:solidFill>
                          <a:latin typeface="標楷體" panose="03000509000000000000" pitchFamily="65" charset="-120"/>
                          <a:ea typeface="標楷體" panose="03000509000000000000" pitchFamily="65" charset="-120"/>
                        </a:rPr>
                        <a:t>6%</a:t>
                      </a:r>
                      <a:endParaRPr lang="zh-TW" altLang="en-US" dirty="0">
                        <a:solidFill>
                          <a:schemeClr val="tx1"/>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52251">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dirty="0">
                          <a:solidFill>
                            <a:srgbClr val="FF0000"/>
                          </a:solidFill>
                          <a:latin typeface="標楷體" panose="03000509000000000000" pitchFamily="65" charset="-120"/>
                          <a:ea typeface="標楷體" panose="03000509000000000000" pitchFamily="65" charset="-120"/>
                        </a:rPr>
                        <a:t> </a:t>
                      </a:r>
                      <a:r>
                        <a:rPr kumimoji="0" lang="en-US" altLang="zh-TW" sz="1800" b="1" kern="1200" dirty="0">
                          <a:solidFill>
                            <a:srgbClr val="FF0000"/>
                          </a:solidFill>
                          <a:latin typeface="標楷體" panose="03000509000000000000" pitchFamily="65" charset="-120"/>
                          <a:ea typeface="標楷體" panose="03000509000000000000" pitchFamily="65" charset="-120"/>
                          <a:cs typeface="+mn-cs"/>
                        </a:rPr>
                        <a:t>&gt;41,205</a:t>
                      </a:r>
                      <a:r>
                        <a:rPr kumimoji="0" lang="zh-TW" altLang="en-US" sz="1800" b="1" kern="1200" dirty="0">
                          <a:solidFill>
                            <a:srgbClr val="FF0000"/>
                          </a:solidFill>
                          <a:latin typeface="標楷體" panose="03000509000000000000" pitchFamily="65" charset="-120"/>
                          <a:ea typeface="標楷體" panose="03000509000000000000" pitchFamily="65" charset="-120"/>
                          <a:cs typeface="+mn-cs"/>
                        </a:rPr>
                        <a:t>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b="1" dirty="0">
                          <a:solidFill>
                            <a:schemeClr val="tx2">
                              <a:lumMod val="75000"/>
                              <a:lumOff val="25000"/>
                            </a:schemeClr>
                          </a:solidFill>
                          <a:latin typeface="標楷體" panose="03000509000000000000" pitchFamily="65" charset="-120"/>
                          <a:ea typeface="標楷體" panose="03000509000000000000" pitchFamily="65" charset="-120"/>
                        </a:rPr>
                        <a:t>18%</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altLang="zh-TW" sz="1800" b="1" dirty="0">
                          <a:latin typeface="標楷體" panose="03000509000000000000" pitchFamily="65" charset="-120"/>
                          <a:ea typeface="標楷體" panose="03000509000000000000" pitchFamily="65" charset="-120"/>
                        </a:rPr>
                        <a:t>(2)</a:t>
                      </a:r>
                      <a:r>
                        <a:rPr lang="zh-TW" altLang="en-US" sz="1800" b="1" dirty="0">
                          <a:latin typeface="標楷體" panose="03000509000000000000" pitchFamily="65" charset="-120"/>
                          <a:ea typeface="標楷體" panose="03000509000000000000" pitchFamily="65" charset="-120"/>
                        </a:rPr>
                        <a:t>演講費</a:t>
                      </a:r>
                      <a:endParaRPr lang="zh-TW" altLang="en-US" dirty="0">
                        <a:solidFill>
                          <a:srgbClr val="FF0000"/>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kumimoji="0" lang="zh-TW" altLang="en-US" sz="1800" b="1" kern="1200" dirty="0">
                          <a:solidFill>
                            <a:schemeClr val="dk1"/>
                          </a:solidFill>
                          <a:latin typeface="標楷體" panose="03000509000000000000" pitchFamily="65" charset="-120"/>
                          <a:ea typeface="標楷體" panose="03000509000000000000" pitchFamily="65" charset="-120"/>
                          <a:cs typeface="+mn-cs"/>
                        </a:rPr>
                        <a:t>每次給付金額</a:t>
                      </a:r>
                      <a:endParaRPr lang="zh-TW" altLang="en-US" dirty="0">
                        <a:solidFill>
                          <a:schemeClr val="tx1"/>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zh-TW" altLang="en-US" dirty="0">
                        <a:solidFill>
                          <a:schemeClr val="tx1"/>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b="1" dirty="0">
                          <a:solidFill>
                            <a:schemeClr val="tx1"/>
                          </a:solidFill>
                          <a:latin typeface="標楷體" panose="03000509000000000000" pitchFamily="65" charset="-120"/>
                          <a:ea typeface="標楷體" panose="03000509000000000000" pitchFamily="65" charset="-120"/>
                        </a:rPr>
                        <a:t>扣繳率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85420">
                <a:tc rowSpan="2">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US" altLang="zh-TW" sz="1800" b="1" kern="1200" dirty="0">
                          <a:solidFill>
                            <a:schemeClr val="dk1"/>
                          </a:solidFill>
                          <a:latin typeface="標楷體" panose="03000509000000000000" pitchFamily="65" charset="-120"/>
                          <a:ea typeface="標楷體" panose="03000509000000000000" pitchFamily="65" charset="-120"/>
                          <a:cs typeface="+mn-cs"/>
                        </a:rPr>
                        <a:t>113</a:t>
                      </a:r>
                      <a:r>
                        <a:rPr kumimoji="0" lang="zh-TW" altLang="en-US" sz="1800" b="1" kern="1200" dirty="0">
                          <a:solidFill>
                            <a:schemeClr val="dk1"/>
                          </a:solidFill>
                          <a:latin typeface="標楷體" panose="03000509000000000000" pitchFamily="65" charset="-120"/>
                          <a:ea typeface="標楷體" panose="03000509000000000000" pitchFamily="65" charset="-120"/>
                          <a:cs typeface="+mn-cs"/>
                        </a:rPr>
                        <a:t>年</a:t>
                      </a:r>
                      <a:endParaRPr lang="zh-TW" altLang="en-US" b="1" dirty="0">
                        <a:solidFill>
                          <a:srgbClr val="FF0000"/>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dirty="0">
                          <a:solidFill>
                            <a:srgbClr val="FF0000"/>
                          </a:solidFill>
                          <a:latin typeface="標楷體" panose="03000509000000000000" pitchFamily="65" charset="-120"/>
                          <a:ea typeface="標楷體" panose="03000509000000000000" pitchFamily="65" charset="-120"/>
                        </a:rPr>
                        <a:t>≦5,000</a:t>
                      </a:r>
                      <a:endParaRPr lang="zh-TW" altLang="en-US" dirty="0">
                        <a:solidFill>
                          <a:schemeClr val="tx1"/>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dirty="0">
                        <a:solidFill>
                          <a:schemeClr val="tx1"/>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1" dirty="0">
                          <a:solidFill>
                            <a:schemeClr val="tx2">
                              <a:lumMod val="75000"/>
                              <a:lumOff val="25000"/>
                            </a:schemeClr>
                          </a:solidFill>
                          <a:latin typeface="標楷體" panose="03000509000000000000" pitchFamily="65" charset="-120"/>
                          <a:ea typeface="標楷體" panose="03000509000000000000" pitchFamily="65" charset="-120"/>
                        </a:rPr>
                        <a:t>免</a:t>
                      </a:r>
                      <a:r>
                        <a:rPr kumimoji="0" lang="zh-TW" altLang="en-US" sz="1800" b="1" kern="1200" dirty="0">
                          <a:solidFill>
                            <a:schemeClr val="tx2">
                              <a:lumMod val="75000"/>
                              <a:lumOff val="25000"/>
                            </a:schemeClr>
                          </a:solidFill>
                          <a:latin typeface="標楷體" panose="03000509000000000000" pitchFamily="65" charset="-120"/>
                          <a:ea typeface="標楷體" panose="03000509000000000000" pitchFamily="65" charset="-120"/>
                          <a:cs typeface="+mn-cs"/>
                        </a:rPr>
                        <a:t>扣繳</a:t>
                      </a:r>
                      <a:endParaRPr kumimoji="0" lang="en-US" altLang="zh-TW" sz="1800" b="1" kern="1200" dirty="0">
                        <a:solidFill>
                          <a:schemeClr val="tx2">
                            <a:lumMod val="75000"/>
                            <a:lumOff val="25000"/>
                          </a:schemeClr>
                        </a:solidFill>
                        <a:latin typeface="標楷體" panose="03000509000000000000" pitchFamily="65" charset="-120"/>
                        <a:ea typeface="標楷體" panose="03000509000000000000" pitchFamily="65"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29867">
                <a:tc vMerge="1">
                  <a:txBody>
                    <a:bodyPr/>
                    <a:lstStyle/>
                    <a:p>
                      <a:endParaRPr lang="zh-TW" alt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dirty="0">
                          <a:solidFill>
                            <a:srgbClr val="FF0000"/>
                          </a:solidFill>
                          <a:latin typeface="標楷體" panose="03000509000000000000" pitchFamily="65" charset="-120"/>
                          <a:ea typeface="標楷體" panose="03000509000000000000" pitchFamily="65" charset="-120"/>
                        </a:rPr>
                        <a:t>&gt;5,000</a:t>
                      </a:r>
                      <a:endParaRPr lang="zh-TW" altLang="en-US" dirty="0">
                        <a:solidFill>
                          <a:schemeClr val="tx1"/>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dirty="0">
                        <a:solidFill>
                          <a:schemeClr val="tx1"/>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dirty="0">
                          <a:solidFill>
                            <a:schemeClr val="tx2">
                              <a:lumMod val="75000"/>
                              <a:lumOff val="25000"/>
                            </a:schemeClr>
                          </a:solidFill>
                          <a:latin typeface="標楷體" panose="03000509000000000000" pitchFamily="65" charset="-120"/>
                          <a:ea typeface="標楷體" panose="03000509000000000000" pitchFamily="65" charset="-120"/>
                        </a:rPr>
                        <a:t>20%</a:t>
                      </a:r>
                      <a:endParaRPr lang="zh-TW" altLang="en-US" dirty="0">
                        <a:solidFill>
                          <a:schemeClr val="tx1"/>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0148708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23A6D43A-892A-498A-8B18-30A2B7B07CC7}" type="slidenum">
              <a:rPr lang="en-US" altLang="zh-TW"/>
              <a:pPr>
                <a:defRPr/>
              </a:pPr>
              <a:t>43</a:t>
            </a:fld>
            <a:endParaRPr lang="en-US" altLang="zh-TW" dirty="0"/>
          </a:p>
        </p:txBody>
      </p:sp>
      <p:sp>
        <p:nvSpPr>
          <p:cNvPr id="35843" name="Rectangle 6"/>
          <p:cNvSpPr>
            <a:spLocks noChangeArrowheads="1"/>
          </p:cNvSpPr>
          <p:nvPr/>
        </p:nvSpPr>
        <p:spPr bwMode="auto">
          <a:xfrm>
            <a:off x="1908175" y="3213100"/>
            <a:ext cx="457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mbria" pitchFamily="18" charset="0"/>
                <a:ea typeface="新細明體" pitchFamily="18" charset="-120"/>
              </a:defRPr>
            </a:lvl1pPr>
            <a:lvl2pPr marL="742950" indent="-285750" eaLnBrk="0" hangingPunct="0">
              <a:defRPr kumimoji="1">
                <a:solidFill>
                  <a:schemeClr val="tx1"/>
                </a:solidFill>
                <a:latin typeface="Cambria" pitchFamily="18" charset="0"/>
                <a:ea typeface="新細明體" pitchFamily="18" charset="-120"/>
              </a:defRPr>
            </a:lvl2pPr>
            <a:lvl3pPr marL="1143000" indent="-228600" eaLnBrk="0" hangingPunct="0">
              <a:defRPr kumimoji="1">
                <a:solidFill>
                  <a:schemeClr val="tx1"/>
                </a:solidFill>
                <a:latin typeface="Cambria" pitchFamily="18" charset="0"/>
                <a:ea typeface="新細明體" pitchFamily="18" charset="-120"/>
              </a:defRPr>
            </a:lvl3pPr>
            <a:lvl4pPr marL="1600200" indent="-228600" eaLnBrk="0" hangingPunct="0">
              <a:defRPr kumimoji="1">
                <a:solidFill>
                  <a:schemeClr val="tx1"/>
                </a:solidFill>
                <a:latin typeface="Cambria" pitchFamily="18" charset="0"/>
                <a:ea typeface="新細明體" pitchFamily="18" charset="-120"/>
              </a:defRPr>
            </a:lvl4pPr>
            <a:lvl5pPr marL="2057400" indent="-228600" eaLnBrk="0" hangingPunct="0">
              <a:defRPr kumimoji="1">
                <a:solidFill>
                  <a:schemeClr val="tx1"/>
                </a:solidFill>
                <a:latin typeface="Cambr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mbr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mbr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mbr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mbria" pitchFamily="18" charset="0"/>
                <a:ea typeface="新細明體" pitchFamily="18" charset="-120"/>
              </a:defRPr>
            </a:lvl9pPr>
          </a:lstStyle>
          <a:p>
            <a:pPr eaLnBrk="1" hangingPunct="1"/>
            <a:endParaRPr kumimoji="0" lang="en-US" altLang="zh-TW" b="1"/>
          </a:p>
        </p:txBody>
      </p:sp>
      <p:sp>
        <p:nvSpPr>
          <p:cNvPr id="35844" name="Rectangle 9"/>
          <p:cNvSpPr>
            <a:spLocks noChangeArrowheads="1"/>
          </p:cNvSpPr>
          <p:nvPr/>
        </p:nvSpPr>
        <p:spPr bwMode="auto">
          <a:xfrm>
            <a:off x="323850" y="1106488"/>
            <a:ext cx="84963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Cambria" pitchFamily="18" charset="0"/>
                <a:ea typeface="新細明體" pitchFamily="18" charset="-120"/>
              </a:defRPr>
            </a:lvl1pPr>
            <a:lvl2pPr marL="742950" indent="-285750" eaLnBrk="0" hangingPunct="0">
              <a:defRPr kumimoji="1">
                <a:solidFill>
                  <a:schemeClr val="tx1"/>
                </a:solidFill>
                <a:latin typeface="Cambria" pitchFamily="18" charset="0"/>
                <a:ea typeface="新細明體" pitchFamily="18" charset="-120"/>
              </a:defRPr>
            </a:lvl2pPr>
            <a:lvl3pPr marL="1143000" indent="-228600" eaLnBrk="0" hangingPunct="0">
              <a:defRPr kumimoji="1">
                <a:solidFill>
                  <a:schemeClr val="tx1"/>
                </a:solidFill>
                <a:latin typeface="Cambria" pitchFamily="18" charset="0"/>
                <a:ea typeface="新細明體" pitchFamily="18" charset="-120"/>
              </a:defRPr>
            </a:lvl3pPr>
            <a:lvl4pPr marL="1600200" indent="-228600" eaLnBrk="0" hangingPunct="0">
              <a:defRPr kumimoji="1">
                <a:solidFill>
                  <a:schemeClr val="tx1"/>
                </a:solidFill>
                <a:latin typeface="Cambria" pitchFamily="18" charset="0"/>
                <a:ea typeface="新細明體" pitchFamily="18" charset="-120"/>
              </a:defRPr>
            </a:lvl4pPr>
            <a:lvl5pPr marL="2057400" indent="-228600" eaLnBrk="0" hangingPunct="0">
              <a:defRPr kumimoji="1">
                <a:solidFill>
                  <a:schemeClr val="tx1"/>
                </a:solidFill>
                <a:latin typeface="Cambr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mbr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mbr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mbr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mbria" pitchFamily="18" charset="0"/>
                <a:ea typeface="新細明體" pitchFamily="18" charset="-120"/>
              </a:defRPr>
            </a:lvl9pPr>
          </a:lstStyle>
          <a:p>
            <a:pPr eaLnBrk="1" hangingPunct="1"/>
            <a:endParaRPr kumimoji="0" lang="en-US" altLang="zh-TW" sz="2800" b="1">
              <a:solidFill>
                <a:srgbClr val="339933"/>
              </a:solidFill>
              <a:ea typeface="微軟正黑體" pitchFamily="34" charset="-120"/>
            </a:endParaRPr>
          </a:p>
          <a:p>
            <a:pPr eaLnBrk="1" hangingPunct="1"/>
            <a:endParaRPr kumimoji="0" lang="zh-TW" altLang="en-US" sz="2800" b="1">
              <a:solidFill>
                <a:srgbClr val="339933"/>
              </a:solidFill>
              <a:ea typeface="微軟正黑體" pitchFamily="34" charset="-120"/>
            </a:endParaRPr>
          </a:p>
          <a:p>
            <a:pPr eaLnBrk="1" hangingPunct="1"/>
            <a:r>
              <a:rPr kumimoji="0" lang="zh-TW" altLang="en-US" sz="2400" b="1">
                <a:solidFill>
                  <a:srgbClr val="0000FF"/>
                </a:solidFill>
                <a:latin typeface="標楷體" pitchFamily="65" charset="-120"/>
                <a:ea typeface="微軟正黑體" pitchFamily="34" charset="-120"/>
              </a:rPr>
              <a:t>  </a:t>
            </a:r>
            <a:endParaRPr kumimoji="0" lang="zh-TW" altLang="en-US" sz="2000" b="1">
              <a:solidFill>
                <a:srgbClr val="0000FF"/>
              </a:solidFill>
              <a:latin typeface="標楷體" pitchFamily="65" charset="-120"/>
              <a:ea typeface="微軟正黑體" pitchFamily="34" charset="-120"/>
            </a:endParaRPr>
          </a:p>
        </p:txBody>
      </p:sp>
      <p:sp>
        <p:nvSpPr>
          <p:cNvPr id="6" name="圓角矩形 4"/>
          <p:cNvSpPr/>
          <p:nvPr/>
        </p:nvSpPr>
        <p:spPr>
          <a:xfrm>
            <a:off x="1160463" y="1308100"/>
            <a:ext cx="7215187" cy="4175125"/>
          </a:xfrm>
          <a:prstGeom prst="rect">
            <a:avLst/>
          </a:prstGeom>
        </p:spPr>
        <p:style>
          <a:lnRef idx="0">
            <a:scrgbClr r="0" g="0" b="0"/>
          </a:lnRef>
          <a:fillRef idx="0">
            <a:scrgbClr r="0" g="0" b="0"/>
          </a:fillRef>
          <a:effectRef idx="0">
            <a:scrgbClr r="0" g="0" b="0"/>
          </a:effectRef>
          <a:fontRef idx="minor">
            <a:schemeClr val="dk1"/>
          </a:fontRef>
        </p:style>
        <p:txBody>
          <a:bodyPr lIns="207668" tIns="0" rIns="207668" bIns="0" spcCol="1270" anchor="ctr"/>
          <a:lstStyle/>
          <a:p>
            <a:pPr defTabSz="1066800" fontAlgn="auto">
              <a:lnSpc>
                <a:spcPct val="90000"/>
              </a:lnSpc>
              <a:spcBef>
                <a:spcPts val="0"/>
              </a:spcBef>
              <a:spcAft>
                <a:spcPct val="35000"/>
              </a:spcAft>
              <a:defRPr/>
            </a:pPr>
            <a:endParaRPr kumimoji="0" lang="zh-TW" altLang="en-US" sz="2800" dirty="0">
              <a:solidFill>
                <a:schemeClr val="tx1"/>
              </a:solidFill>
              <a:latin typeface="標楷體" pitchFamily="65" charset="-120"/>
              <a:ea typeface="標楷體" pitchFamily="65" charset="-120"/>
            </a:endParaRPr>
          </a:p>
        </p:txBody>
      </p:sp>
      <p:sp>
        <p:nvSpPr>
          <p:cNvPr id="35847" name="文字方塊 11"/>
          <p:cNvSpPr txBox="1">
            <a:spLocks noChangeArrowheads="1"/>
          </p:cNvSpPr>
          <p:nvPr/>
        </p:nvSpPr>
        <p:spPr bwMode="auto">
          <a:xfrm>
            <a:off x="2051050" y="2060575"/>
            <a:ext cx="41767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mbria" pitchFamily="18" charset="0"/>
                <a:ea typeface="新細明體" pitchFamily="18" charset="-120"/>
              </a:defRPr>
            </a:lvl1pPr>
            <a:lvl2pPr marL="742950" indent="-285750" eaLnBrk="0" hangingPunct="0">
              <a:defRPr kumimoji="1">
                <a:solidFill>
                  <a:schemeClr val="tx1"/>
                </a:solidFill>
                <a:latin typeface="Cambria" pitchFamily="18" charset="0"/>
                <a:ea typeface="新細明體" pitchFamily="18" charset="-120"/>
              </a:defRPr>
            </a:lvl2pPr>
            <a:lvl3pPr marL="1143000" indent="-228600" eaLnBrk="0" hangingPunct="0">
              <a:defRPr kumimoji="1">
                <a:solidFill>
                  <a:schemeClr val="tx1"/>
                </a:solidFill>
                <a:latin typeface="Cambria" pitchFamily="18" charset="0"/>
                <a:ea typeface="新細明體" pitchFamily="18" charset="-120"/>
              </a:defRPr>
            </a:lvl3pPr>
            <a:lvl4pPr marL="1600200" indent="-228600" eaLnBrk="0" hangingPunct="0">
              <a:defRPr kumimoji="1">
                <a:solidFill>
                  <a:schemeClr val="tx1"/>
                </a:solidFill>
                <a:latin typeface="Cambria" pitchFamily="18" charset="0"/>
                <a:ea typeface="新細明體" pitchFamily="18" charset="-120"/>
              </a:defRPr>
            </a:lvl4pPr>
            <a:lvl5pPr marL="2057400" indent="-228600" eaLnBrk="0" hangingPunct="0">
              <a:defRPr kumimoji="1">
                <a:solidFill>
                  <a:schemeClr val="tx1"/>
                </a:solidFill>
                <a:latin typeface="Cambr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mbr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mbr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mbr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mbria" pitchFamily="18" charset="0"/>
                <a:ea typeface="新細明體" pitchFamily="18" charset="-120"/>
              </a:defRPr>
            </a:lvl9pPr>
          </a:lstStyle>
          <a:p>
            <a:pPr eaLnBrk="1" hangingPunct="1">
              <a:buFontTx/>
              <a:buBlip>
                <a:blip r:embed="rId2"/>
              </a:buBlip>
            </a:pPr>
            <a:endParaRPr kumimoji="0" lang="en-US" altLang="zh-TW">
              <a:latin typeface="Arial" pitchFamily="34" charset="0"/>
              <a:ea typeface="微軟正黑體" pitchFamily="34" charset="-120"/>
            </a:endParaRPr>
          </a:p>
          <a:p>
            <a:pPr eaLnBrk="1" hangingPunct="1">
              <a:buFontTx/>
              <a:buBlip>
                <a:blip r:embed="rId2"/>
              </a:buBlip>
            </a:pPr>
            <a:endParaRPr kumimoji="0" lang="zh-TW" altLang="en-US">
              <a:latin typeface="Arial" pitchFamily="34" charset="0"/>
              <a:ea typeface="微軟正黑體" pitchFamily="34" charset="-120"/>
            </a:endParaRPr>
          </a:p>
        </p:txBody>
      </p:sp>
      <p:sp>
        <p:nvSpPr>
          <p:cNvPr id="8" name="內容版面配置區 2"/>
          <p:cNvSpPr txBox="1">
            <a:spLocks/>
          </p:cNvSpPr>
          <p:nvPr/>
        </p:nvSpPr>
        <p:spPr>
          <a:xfrm>
            <a:off x="755650" y="2276475"/>
            <a:ext cx="7772400" cy="1657350"/>
          </a:xfrm>
          <a:prstGeom prst="rect">
            <a:avLst/>
          </a:prstGeom>
        </p:spPr>
        <p:txBody>
          <a:bodyPr/>
          <a:lstStyle/>
          <a:p>
            <a:pPr marL="342900" indent="-342900" algn="ctr" eaLnBrk="0" fontAlgn="auto" hangingPunct="0">
              <a:spcBef>
                <a:spcPct val="20000"/>
              </a:spcBef>
              <a:spcAft>
                <a:spcPts val="0"/>
              </a:spcAft>
              <a:buFont typeface="Wingdings 2" pitchFamily="18" charset="2"/>
              <a:buNone/>
              <a:defRPr/>
            </a:pPr>
            <a:endParaRPr kumimoji="0" lang="zh-TW" altLang="en-US" sz="6600" b="1" kern="0" dirty="0">
              <a:solidFill>
                <a:srgbClr val="C00000"/>
              </a:solidFill>
              <a:latin typeface="標楷體" pitchFamily="65" charset="-120"/>
              <a:ea typeface="+mn-ea"/>
            </a:endParaRPr>
          </a:p>
        </p:txBody>
      </p:sp>
      <p:sp>
        <p:nvSpPr>
          <p:cNvPr id="35849" name="文字方塊 11"/>
          <p:cNvSpPr txBox="1">
            <a:spLocks noChangeArrowheads="1"/>
          </p:cNvSpPr>
          <p:nvPr/>
        </p:nvSpPr>
        <p:spPr bwMode="auto">
          <a:xfrm>
            <a:off x="827088" y="1484313"/>
            <a:ext cx="73453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mbria" pitchFamily="18" charset="0"/>
                <a:ea typeface="新細明體" pitchFamily="18" charset="-120"/>
              </a:defRPr>
            </a:lvl1pPr>
            <a:lvl2pPr marL="742950" indent="-285750" eaLnBrk="0" hangingPunct="0">
              <a:defRPr kumimoji="1">
                <a:solidFill>
                  <a:schemeClr val="tx1"/>
                </a:solidFill>
                <a:latin typeface="Cambria" pitchFamily="18" charset="0"/>
                <a:ea typeface="新細明體" pitchFamily="18" charset="-120"/>
              </a:defRPr>
            </a:lvl2pPr>
            <a:lvl3pPr marL="1143000" indent="-228600" eaLnBrk="0" hangingPunct="0">
              <a:defRPr kumimoji="1">
                <a:solidFill>
                  <a:schemeClr val="tx1"/>
                </a:solidFill>
                <a:latin typeface="Cambria" pitchFamily="18" charset="0"/>
                <a:ea typeface="新細明體" pitchFamily="18" charset="-120"/>
              </a:defRPr>
            </a:lvl3pPr>
            <a:lvl4pPr marL="1600200" indent="-228600" eaLnBrk="0" hangingPunct="0">
              <a:defRPr kumimoji="1">
                <a:solidFill>
                  <a:schemeClr val="tx1"/>
                </a:solidFill>
                <a:latin typeface="Cambria" pitchFamily="18" charset="0"/>
                <a:ea typeface="新細明體" pitchFamily="18" charset="-120"/>
              </a:defRPr>
            </a:lvl4pPr>
            <a:lvl5pPr marL="2057400" indent="-228600" eaLnBrk="0" hangingPunct="0">
              <a:defRPr kumimoji="1">
                <a:solidFill>
                  <a:schemeClr val="tx1"/>
                </a:solidFill>
                <a:latin typeface="Cambr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mbr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mbr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mbr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mbria" pitchFamily="18" charset="0"/>
                <a:ea typeface="新細明體" pitchFamily="18" charset="-120"/>
              </a:defRPr>
            </a:lvl9pPr>
          </a:lstStyle>
          <a:p>
            <a:pPr eaLnBrk="1" hangingPunct="1">
              <a:buFontTx/>
              <a:buBlip>
                <a:blip r:embed="rId2"/>
              </a:buBlip>
            </a:pPr>
            <a:endParaRPr kumimoji="0" lang="en-US" altLang="zh-TW" sz="2400" b="1">
              <a:solidFill>
                <a:srgbClr val="339933"/>
              </a:solidFill>
              <a:latin typeface="Arial" pitchFamily="34" charset="0"/>
              <a:ea typeface="微軟正黑體" pitchFamily="34" charset="-120"/>
            </a:endParaRPr>
          </a:p>
          <a:p>
            <a:pPr eaLnBrk="1" hangingPunct="1">
              <a:buFontTx/>
              <a:buBlip>
                <a:blip r:embed="rId2"/>
              </a:buBlip>
            </a:pPr>
            <a:endParaRPr kumimoji="0" lang="zh-TW" altLang="en-US" sz="2400" b="1">
              <a:solidFill>
                <a:srgbClr val="339933"/>
              </a:solidFill>
              <a:latin typeface="Arial" pitchFamily="34" charset="0"/>
              <a:ea typeface="微軟正黑體" pitchFamily="34" charset="-120"/>
            </a:endParaRPr>
          </a:p>
        </p:txBody>
      </p:sp>
      <p:sp>
        <p:nvSpPr>
          <p:cNvPr id="35850" name="Rectangle 36"/>
          <p:cNvSpPr>
            <a:spLocks noChangeArrowheads="1"/>
          </p:cNvSpPr>
          <p:nvPr/>
        </p:nvSpPr>
        <p:spPr bwMode="auto">
          <a:xfrm>
            <a:off x="571500" y="284163"/>
            <a:ext cx="5832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Cambria" pitchFamily="18" charset="0"/>
                <a:ea typeface="新細明體" pitchFamily="18" charset="-120"/>
              </a:defRPr>
            </a:lvl1pPr>
            <a:lvl2pPr marL="742950" indent="-285750" eaLnBrk="0" hangingPunct="0">
              <a:defRPr kumimoji="1">
                <a:solidFill>
                  <a:schemeClr val="tx1"/>
                </a:solidFill>
                <a:latin typeface="Cambria" pitchFamily="18" charset="0"/>
                <a:ea typeface="新細明體" pitchFamily="18" charset="-120"/>
              </a:defRPr>
            </a:lvl2pPr>
            <a:lvl3pPr marL="1143000" indent="-228600" eaLnBrk="0" hangingPunct="0">
              <a:defRPr kumimoji="1">
                <a:solidFill>
                  <a:schemeClr val="tx1"/>
                </a:solidFill>
                <a:latin typeface="Cambria" pitchFamily="18" charset="0"/>
                <a:ea typeface="新細明體" pitchFamily="18" charset="-120"/>
              </a:defRPr>
            </a:lvl3pPr>
            <a:lvl4pPr marL="1600200" indent="-228600" eaLnBrk="0" hangingPunct="0">
              <a:defRPr kumimoji="1">
                <a:solidFill>
                  <a:schemeClr val="tx1"/>
                </a:solidFill>
                <a:latin typeface="Cambria" pitchFamily="18" charset="0"/>
                <a:ea typeface="新細明體" pitchFamily="18" charset="-120"/>
              </a:defRPr>
            </a:lvl4pPr>
            <a:lvl5pPr marL="2057400" indent="-228600" eaLnBrk="0" hangingPunct="0">
              <a:defRPr kumimoji="1">
                <a:solidFill>
                  <a:schemeClr val="tx1"/>
                </a:solidFill>
                <a:latin typeface="Cambr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mbr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mbr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mbr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mbria" pitchFamily="18" charset="0"/>
                <a:ea typeface="新細明體" pitchFamily="18" charset="-120"/>
              </a:defRPr>
            </a:lvl9pPr>
          </a:lstStyle>
          <a:p>
            <a:pPr eaLnBrk="1" hangingPunct="1"/>
            <a:r>
              <a:rPr kumimoji="0" lang="zh-TW" altLang="en-US" sz="2800" b="1">
                <a:solidFill>
                  <a:schemeClr val="tx2"/>
                </a:solidFill>
                <a:latin typeface="標楷體" pitchFamily="65" charset="-120"/>
                <a:ea typeface="標楷體" pitchFamily="65" charset="-120"/>
                <a:cs typeface="BiauKai"/>
              </a:rPr>
              <a:t>其他注意事項</a:t>
            </a:r>
            <a:r>
              <a:rPr kumimoji="0" lang="en-US" altLang="zh-TW" sz="2800" b="1">
                <a:solidFill>
                  <a:schemeClr val="tx2"/>
                </a:solidFill>
                <a:latin typeface="標楷體" pitchFamily="65" charset="-120"/>
                <a:ea typeface="標楷體" pitchFamily="65" charset="-120"/>
                <a:cs typeface="BiauKai"/>
              </a:rPr>
              <a:t>(</a:t>
            </a:r>
            <a:r>
              <a:rPr kumimoji="0" lang="zh-TW" altLang="en-US" sz="2800" b="1">
                <a:solidFill>
                  <a:schemeClr val="tx2"/>
                </a:solidFill>
                <a:latin typeface="標楷體" pitchFamily="65" charset="-120"/>
                <a:ea typeface="標楷體" pitchFamily="65" charset="-120"/>
                <a:cs typeface="BiauKai"/>
              </a:rPr>
              <a:t>表單狀態說明</a:t>
            </a:r>
            <a:r>
              <a:rPr kumimoji="0" lang="en-US" altLang="zh-TW" sz="2800" b="1">
                <a:solidFill>
                  <a:schemeClr val="tx2"/>
                </a:solidFill>
                <a:latin typeface="標楷體" pitchFamily="65" charset="-120"/>
                <a:ea typeface="標楷體" pitchFamily="65" charset="-120"/>
                <a:cs typeface="BiauKai"/>
              </a:rPr>
              <a:t>):</a:t>
            </a:r>
            <a:endParaRPr kumimoji="0" lang="zh-TW" altLang="en-US" sz="2800" b="1">
              <a:solidFill>
                <a:schemeClr val="tx2"/>
              </a:solidFill>
              <a:latin typeface="標楷體" pitchFamily="65" charset="-120"/>
              <a:ea typeface="標楷體" pitchFamily="65" charset="-120"/>
              <a:cs typeface="BiauKai"/>
            </a:endParaRPr>
          </a:p>
        </p:txBody>
      </p:sp>
      <p:graphicFrame>
        <p:nvGraphicFramePr>
          <p:cNvPr id="13" name="表格 12"/>
          <p:cNvGraphicFramePr>
            <a:graphicFrameLocks noGrp="1"/>
          </p:cNvGraphicFramePr>
          <p:nvPr>
            <p:extLst>
              <p:ext uri="{D42A27DB-BD31-4B8C-83A1-F6EECF244321}">
                <p14:modId xmlns:p14="http://schemas.microsoft.com/office/powerpoint/2010/main" val="2819327425"/>
              </p:ext>
            </p:extLst>
          </p:nvPr>
        </p:nvGraphicFramePr>
        <p:xfrm>
          <a:off x="755650" y="1470653"/>
          <a:ext cx="7056438" cy="3738560"/>
        </p:xfrm>
        <a:graphic>
          <a:graphicData uri="http://schemas.openxmlformats.org/drawingml/2006/table">
            <a:tbl>
              <a:tblPr firstRow="1" firstCol="1" bandRow="1">
                <a:effectLst/>
                <a:tableStyleId>{5C22544A-7EE6-4342-B048-85BDC9FD1C3A}</a:tableStyleId>
              </a:tblPr>
              <a:tblGrid>
                <a:gridCol w="2908678">
                  <a:extLst>
                    <a:ext uri="{9D8B030D-6E8A-4147-A177-3AD203B41FA5}">
                      <a16:colId xmlns:a16="http://schemas.microsoft.com/office/drawing/2014/main" val="20000"/>
                    </a:ext>
                  </a:extLst>
                </a:gridCol>
                <a:gridCol w="4147760">
                  <a:extLst>
                    <a:ext uri="{9D8B030D-6E8A-4147-A177-3AD203B41FA5}">
                      <a16:colId xmlns:a16="http://schemas.microsoft.com/office/drawing/2014/main" val="20001"/>
                    </a:ext>
                  </a:extLst>
                </a:gridCol>
              </a:tblGrid>
              <a:tr h="534080">
                <a:tc>
                  <a:txBody>
                    <a:bodyPr/>
                    <a:lstStyle/>
                    <a:p>
                      <a:pPr algn="ctr">
                        <a:spcAft>
                          <a:spcPts val="0"/>
                        </a:spcAft>
                      </a:pPr>
                      <a:r>
                        <a:rPr lang="zh-TW" sz="1800" kern="100" dirty="0">
                          <a:effectLst/>
                          <a:latin typeface="標楷體" pitchFamily="65" charset="-120"/>
                          <a:ea typeface="標楷體" pitchFamily="65" charset="-120"/>
                        </a:rPr>
                        <a:t>單位送審中</a:t>
                      </a:r>
                      <a:endParaRPr lang="zh-TW" sz="1800" kern="100" dirty="0">
                        <a:effectLst/>
                        <a:latin typeface="標楷體" pitchFamily="65" charset="-120"/>
                        <a:ea typeface="標楷體" pitchFamily="65" charset="-120"/>
                        <a:cs typeface="Times New Roman"/>
                      </a:endParaRPr>
                    </a:p>
                  </a:txBody>
                  <a:tcPr marL="68577" marR="68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rtl="0" eaLnBrk="1" latinLnBrk="0" hangingPunct="1">
                        <a:spcAft>
                          <a:spcPts val="0"/>
                        </a:spcAft>
                      </a:pPr>
                      <a:r>
                        <a:rPr kumimoji="0" lang="zh-TW" sz="1600" b="0" kern="100" dirty="0">
                          <a:solidFill>
                            <a:schemeClr val="dk1"/>
                          </a:solidFill>
                          <a:effectLst/>
                          <a:latin typeface="標楷體" pitchFamily="65" charset="-120"/>
                          <a:ea typeface="標楷體" pitchFamily="65" charset="-120"/>
                          <a:cs typeface="+mn-cs"/>
                        </a:rPr>
                        <a:t>系統申請單送出審核，單位不得再做修改。</a:t>
                      </a:r>
                    </a:p>
                  </a:txBody>
                  <a:tcPr marL="68577" marR="68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534080">
                <a:tc>
                  <a:txBody>
                    <a:bodyPr/>
                    <a:lstStyle/>
                    <a:p>
                      <a:pPr algn="ctr">
                        <a:spcAft>
                          <a:spcPts val="0"/>
                        </a:spcAft>
                      </a:pPr>
                      <a:r>
                        <a:rPr lang="zh-TW" sz="1800" kern="100" dirty="0">
                          <a:effectLst/>
                          <a:latin typeface="標楷體" pitchFamily="65" charset="-120"/>
                          <a:ea typeface="標楷體" pitchFamily="65" charset="-120"/>
                        </a:rPr>
                        <a:t>會計審核中</a:t>
                      </a:r>
                      <a:endParaRPr lang="zh-TW" sz="1800" kern="100" dirty="0">
                        <a:effectLst/>
                        <a:latin typeface="標楷體" pitchFamily="65" charset="-120"/>
                        <a:ea typeface="標楷體" pitchFamily="65" charset="-120"/>
                        <a:cs typeface="Times New Roman"/>
                      </a:endParaRPr>
                    </a:p>
                  </a:txBody>
                  <a:tcPr marL="68577" marR="68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zh-TW" sz="1600" kern="100" dirty="0">
                          <a:effectLst/>
                          <a:latin typeface="標楷體" pitchFamily="65" charset="-120"/>
                          <a:ea typeface="標楷體" pitchFamily="65" charset="-120"/>
                        </a:rPr>
                        <a:t>會計室已收到紙本申請單。</a:t>
                      </a:r>
                      <a:endParaRPr lang="zh-TW" sz="1600" kern="100" dirty="0">
                        <a:effectLst/>
                        <a:latin typeface="標楷體" pitchFamily="65" charset="-120"/>
                        <a:ea typeface="標楷體" pitchFamily="65" charset="-120"/>
                        <a:cs typeface="Times New Roman"/>
                      </a:endParaRPr>
                    </a:p>
                  </a:txBody>
                  <a:tcPr marL="68577" marR="68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534080">
                <a:tc>
                  <a:txBody>
                    <a:bodyPr/>
                    <a:lstStyle/>
                    <a:p>
                      <a:pPr algn="ctr">
                        <a:spcAft>
                          <a:spcPts val="0"/>
                        </a:spcAft>
                      </a:pPr>
                      <a:r>
                        <a:rPr lang="zh-TW" sz="1800" kern="100" dirty="0">
                          <a:effectLst/>
                          <a:latin typeface="標楷體" pitchFamily="65" charset="-120"/>
                          <a:ea typeface="標楷體" pitchFamily="65" charset="-120"/>
                        </a:rPr>
                        <a:t>預算已確認</a:t>
                      </a:r>
                      <a:endParaRPr lang="zh-TW" sz="1800" kern="100" dirty="0">
                        <a:effectLst/>
                        <a:latin typeface="標楷體" pitchFamily="65" charset="-120"/>
                        <a:ea typeface="標楷體" pitchFamily="65" charset="-120"/>
                        <a:cs typeface="Times New Roman"/>
                      </a:endParaRPr>
                    </a:p>
                  </a:txBody>
                  <a:tcPr marL="68577" marR="68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zh-TW" sz="1600" kern="100" dirty="0">
                          <a:effectLst/>
                          <a:latin typeface="標楷體" pitchFamily="65" charset="-120"/>
                          <a:ea typeface="標楷體" pitchFamily="65" charset="-120"/>
                        </a:rPr>
                        <a:t>會計室已審核通過跑流程之申請單。</a:t>
                      </a:r>
                      <a:endParaRPr lang="zh-TW" sz="1600" kern="100" dirty="0">
                        <a:effectLst/>
                        <a:latin typeface="標楷體" pitchFamily="65" charset="-120"/>
                        <a:ea typeface="標楷體" pitchFamily="65" charset="-120"/>
                        <a:cs typeface="Times New Roman"/>
                      </a:endParaRPr>
                    </a:p>
                  </a:txBody>
                  <a:tcPr marL="68577" marR="68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534080">
                <a:tc>
                  <a:txBody>
                    <a:bodyPr/>
                    <a:lstStyle/>
                    <a:p>
                      <a:pPr algn="ctr">
                        <a:spcAft>
                          <a:spcPts val="0"/>
                        </a:spcAft>
                      </a:pPr>
                      <a:r>
                        <a:rPr lang="zh-TW" sz="1800" kern="100" dirty="0">
                          <a:effectLst/>
                          <a:latin typeface="標楷體" pitchFamily="65" charset="-120"/>
                          <a:ea typeface="標楷體" pitchFamily="65" charset="-120"/>
                        </a:rPr>
                        <a:t>退件</a:t>
                      </a:r>
                      <a:r>
                        <a:rPr lang="en-US" sz="1800" kern="100" dirty="0">
                          <a:effectLst/>
                          <a:latin typeface="標楷體" pitchFamily="65" charset="-120"/>
                          <a:ea typeface="標楷體" pitchFamily="65" charset="-120"/>
                        </a:rPr>
                        <a:t>(</a:t>
                      </a:r>
                      <a:r>
                        <a:rPr lang="zh-TW" sz="1800" kern="100" dirty="0">
                          <a:effectLst/>
                          <a:latin typeface="標楷體" pitchFamily="65" charset="-120"/>
                          <a:ea typeface="標楷體" pitchFamily="65" charset="-120"/>
                        </a:rPr>
                        <a:t>紙本</a:t>
                      </a:r>
                      <a:r>
                        <a:rPr lang="en-US" sz="1800" kern="100" dirty="0">
                          <a:effectLst/>
                          <a:latin typeface="標楷體" pitchFamily="65" charset="-120"/>
                          <a:ea typeface="標楷體" pitchFamily="65" charset="-120"/>
                        </a:rPr>
                        <a:t>)</a:t>
                      </a:r>
                      <a:endParaRPr lang="zh-TW" sz="1800" kern="100" dirty="0">
                        <a:effectLst/>
                        <a:latin typeface="標楷體" pitchFamily="65" charset="-120"/>
                        <a:ea typeface="標楷體" pitchFamily="65" charset="-120"/>
                        <a:cs typeface="Times New Roman"/>
                      </a:endParaRPr>
                    </a:p>
                  </a:txBody>
                  <a:tcPr marL="68577" marR="68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zh-TW" sz="1600" kern="100" dirty="0">
                          <a:effectLst/>
                          <a:latin typeface="標楷體" pitchFamily="65" charset="-120"/>
                          <a:ea typeface="標楷體" pitchFamily="65" charset="-120"/>
                        </a:rPr>
                        <a:t>紙本申請單退件回單位。</a:t>
                      </a:r>
                      <a:endParaRPr lang="zh-TW" sz="1600" kern="100" dirty="0">
                        <a:effectLst/>
                        <a:latin typeface="標楷體" pitchFamily="65" charset="-120"/>
                        <a:ea typeface="標楷體" pitchFamily="65" charset="-120"/>
                        <a:cs typeface="Times New Roman"/>
                      </a:endParaRPr>
                    </a:p>
                  </a:txBody>
                  <a:tcPr marL="68577" marR="68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534080">
                <a:tc>
                  <a:txBody>
                    <a:bodyPr/>
                    <a:lstStyle/>
                    <a:p>
                      <a:pPr algn="ctr">
                        <a:spcAft>
                          <a:spcPts val="0"/>
                        </a:spcAft>
                      </a:pPr>
                      <a:r>
                        <a:rPr lang="zh-TW" sz="1800" kern="100" dirty="0">
                          <a:effectLst/>
                          <a:latin typeface="標楷體" pitchFamily="65" charset="-120"/>
                          <a:ea typeface="標楷體" pitchFamily="65" charset="-120"/>
                        </a:rPr>
                        <a:t>退件</a:t>
                      </a:r>
                      <a:r>
                        <a:rPr lang="en-US" sz="1800" kern="100" dirty="0">
                          <a:effectLst/>
                          <a:latin typeface="標楷體" pitchFamily="65" charset="-120"/>
                          <a:ea typeface="標楷體" pitchFamily="65" charset="-120"/>
                        </a:rPr>
                        <a:t>(</a:t>
                      </a:r>
                      <a:r>
                        <a:rPr lang="zh-TW" sz="1800" kern="100" dirty="0">
                          <a:effectLst/>
                          <a:latin typeface="標楷體" pitchFamily="65" charset="-120"/>
                          <a:ea typeface="標楷體" pitchFamily="65" charset="-120"/>
                        </a:rPr>
                        <a:t>系統</a:t>
                      </a:r>
                      <a:r>
                        <a:rPr lang="en-US" sz="1800" kern="100" dirty="0">
                          <a:effectLst/>
                          <a:latin typeface="標楷體" pitchFamily="65" charset="-120"/>
                          <a:ea typeface="標楷體" pitchFamily="65" charset="-120"/>
                        </a:rPr>
                        <a:t>)</a:t>
                      </a:r>
                      <a:endParaRPr lang="zh-TW" sz="1800" kern="100" dirty="0">
                        <a:effectLst/>
                        <a:latin typeface="標楷體" pitchFamily="65" charset="-120"/>
                        <a:ea typeface="標楷體" pitchFamily="65" charset="-120"/>
                        <a:cs typeface="Times New Roman"/>
                      </a:endParaRPr>
                    </a:p>
                  </a:txBody>
                  <a:tcPr marL="68577" marR="68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zh-TW" sz="1600" kern="100" dirty="0">
                          <a:effectLst/>
                          <a:latin typeface="標楷體" pitchFamily="65" charset="-120"/>
                          <a:ea typeface="標楷體" pitchFamily="65" charset="-120"/>
                        </a:rPr>
                        <a:t>系統申請單退件回單位。</a:t>
                      </a:r>
                      <a:endParaRPr lang="zh-TW" sz="1600" kern="100" dirty="0">
                        <a:effectLst/>
                        <a:latin typeface="標楷體" pitchFamily="65" charset="-120"/>
                        <a:ea typeface="標楷體" pitchFamily="65" charset="-120"/>
                        <a:cs typeface="Times New Roman"/>
                      </a:endParaRPr>
                    </a:p>
                  </a:txBody>
                  <a:tcPr marL="68577" marR="68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4"/>
                  </a:ext>
                </a:extLst>
              </a:tr>
              <a:tr h="534080">
                <a:tc>
                  <a:txBody>
                    <a:bodyPr/>
                    <a:lstStyle/>
                    <a:p>
                      <a:pPr algn="ctr">
                        <a:spcAft>
                          <a:spcPts val="0"/>
                        </a:spcAft>
                      </a:pPr>
                      <a:r>
                        <a:rPr lang="zh-TW" sz="1800" kern="100" dirty="0">
                          <a:effectLst/>
                          <a:latin typeface="標楷體" pitchFamily="65" charset="-120"/>
                          <a:ea typeface="標楷體" pitchFamily="65" charset="-120"/>
                        </a:rPr>
                        <a:t>已進入付款程序</a:t>
                      </a:r>
                      <a:endParaRPr lang="zh-TW" sz="1800" kern="100" dirty="0">
                        <a:effectLst/>
                        <a:latin typeface="標楷體" pitchFamily="65" charset="-120"/>
                        <a:ea typeface="標楷體" pitchFamily="65" charset="-120"/>
                        <a:cs typeface="Times New Roman"/>
                      </a:endParaRPr>
                    </a:p>
                  </a:txBody>
                  <a:tcPr marL="68577" marR="68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zh-TW" sz="1600" kern="100" dirty="0">
                          <a:effectLst/>
                          <a:latin typeface="標楷體" pitchFamily="65" charset="-120"/>
                          <a:ea typeface="標楷體" pitchFamily="65" charset="-120"/>
                        </a:rPr>
                        <a:t>會計室立帳完成，進入付款程序。</a:t>
                      </a:r>
                      <a:endParaRPr lang="zh-TW" sz="1600" kern="100" dirty="0">
                        <a:effectLst/>
                        <a:latin typeface="標楷體" pitchFamily="65" charset="-120"/>
                        <a:ea typeface="標楷體" pitchFamily="65" charset="-120"/>
                        <a:cs typeface="Times New Roman"/>
                      </a:endParaRPr>
                    </a:p>
                  </a:txBody>
                  <a:tcPr marL="68577" marR="68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5"/>
                  </a:ext>
                </a:extLst>
              </a:tr>
              <a:tr h="534080">
                <a:tc>
                  <a:txBody>
                    <a:bodyPr/>
                    <a:lstStyle/>
                    <a:p>
                      <a:pPr algn="ctr">
                        <a:spcAft>
                          <a:spcPts val="0"/>
                        </a:spcAft>
                      </a:pPr>
                      <a:r>
                        <a:rPr lang="zh-TW" sz="1800" kern="100" dirty="0">
                          <a:effectLst/>
                          <a:latin typeface="標楷體" pitchFamily="65" charset="-120"/>
                          <a:ea typeface="標楷體" pitchFamily="65" charset="-120"/>
                        </a:rPr>
                        <a:t>已完成付款</a:t>
                      </a:r>
                      <a:endParaRPr lang="zh-TW" sz="1800" kern="100" dirty="0">
                        <a:effectLst/>
                        <a:latin typeface="標楷體" pitchFamily="65" charset="-120"/>
                        <a:ea typeface="標楷體" pitchFamily="65" charset="-120"/>
                        <a:cs typeface="Times New Roman"/>
                      </a:endParaRPr>
                    </a:p>
                  </a:txBody>
                  <a:tcPr marL="68577" marR="68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zh-TW" sz="1600" kern="100" dirty="0">
                          <a:effectLst/>
                          <a:latin typeface="標楷體" pitchFamily="65" charset="-120"/>
                          <a:ea typeface="標楷體" pitchFamily="65" charset="-120"/>
                        </a:rPr>
                        <a:t>付款完成。</a:t>
                      </a:r>
                      <a:endParaRPr lang="en-US" altLang="zh-TW" sz="1600" kern="100" dirty="0">
                        <a:effectLst/>
                        <a:latin typeface="標楷體" pitchFamily="65" charset="-120"/>
                        <a:ea typeface="標楷體" pitchFamily="65" charset="-120"/>
                      </a:endParaRPr>
                    </a:p>
                  </a:txBody>
                  <a:tcPr marL="68577" marR="68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投影片編號版面配置區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23A6D43A-892A-498A-8B18-30A2B7B07CC7}" type="slidenum">
              <a:rPr lang="en-US" altLang="zh-TW"/>
              <a:pPr>
                <a:defRPr/>
              </a:pPr>
              <a:t>44</a:t>
            </a:fld>
            <a:endParaRPr lang="en-US" altLang="zh-TW" dirty="0"/>
          </a:p>
        </p:txBody>
      </p:sp>
      <p:sp>
        <p:nvSpPr>
          <p:cNvPr id="4" name="Rectangle 36"/>
          <p:cNvSpPr>
            <a:spLocks noChangeArrowheads="1"/>
          </p:cNvSpPr>
          <p:nvPr/>
        </p:nvSpPr>
        <p:spPr bwMode="auto">
          <a:xfrm>
            <a:off x="755576" y="415906"/>
            <a:ext cx="817696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kumimoji="1">
                <a:solidFill>
                  <a:schemeClr val="tx1"/>
                </a:solidFill>
                <a:latin typeface="Cambria" pitchFamily="18" charset="0"/>
                <a:ea typeface="新細明體" pitchFamily="18" charset="-120"/>
              </a:defRPr>
            </a:lvl1pPr>
            <a:lvl2pPr marL="742950" indent="-285750" eaLnBrk="0" hangingPunct="0">
              <a:defRPr kumimoji="1">
                <a:solidFill>
                  <a:schemeClr val="tx1"/>
                </a:solidFill>
                <a:latin typeface="Cambria" pitchFamily="18" charset="0"/>
                <a:ea typeface="新細明體" pitchFamily="18" charset="-120"/>
              </a:defRPr>
            </a:lvl2pPr>
            <a:lvl3pPr marL="1143000" indent="-228600" eaLnBrk="0" hangingPunct="0">
              <a:defRPr kumimoji="1">
                <a:solidFill>
                  <a:schemeClr val="tx1"/>
                </a:solidFill>
                <a:latin typeface="Cambria" pitchFamily="18" charset="0"/>
                <a:ea typeface="新細明體" pitchFamily="18" charset="-120"/>
              </a:defRPr>
            </a:lvl3pPr>
            <a:lvl4pPr marL="1600200" indent="-228600" eaLnBrk="0" hangingPunct="0">
              <a:defRPr kumimoji="1">
                <a:solidFill>
                  <a:schemeClr val="tx1"/>
                </a:solidFill>
                <a:latin typeface="Cambria" pitchFamily="18" charset="0"/>
                <a:ea typeface="新細明體" pitchFamily="18" charset="-120"/>
              </a:defRPr>
            </a:lvl4pPr>
            <a:lvl5pPr marL="2057400" indent="-228600" eaLnBrk="0" hangingPunct="0">
              <a:defRPr kumimoji="1">
                <a:solidFill>
                  <a:schemeClr val="tx1"/>
                </a:solidFill>
                <a:latin typeface="Cambr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mbr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mbr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mbr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mbria" pitchFamily="18" charset="0"/>
                <a:ea typeface="新細明體" pitchFamily="18" charset="-120"/>
              </a:defRPr>
            </a:lvl9pPr>
          </a:lstStyle>
          <a:p>
            <a:pPr eaLnBrk="1" hangingPunct="1"/>
            <a:r>
              <a:rPr kumimoji="0" lang="zh-TW" altLang="en-US" sz="2800" b="1" dirty="0">
                <a:solidFill>
                  <a:schemeClr val="tx2"/>
                </a:solidFill>
                <a:latin typeface="標楷體" pitchFamily="65" charset="-120"/>
                <a:ea typeface="標楷體" pitchFamily="65" charset="-120"/>
                <a:cs typeface="BiauKai"/>
              </a:rPr>
              <a:t>其他注意事項</a:t>
            </a:r>
            <a:r>
              <a:rPr kumimoji="0" lang="en-US" altLang="zh-TW" sz="2800" b="1" dirty="0">
                <a:solidFill>
                  <a:schemeClr val="tx2"/>
                </a:solidFill>
                <a:latin typeface="標楷體" pitchFamily="65" charset="-120"/>
                <a:ea typeface="標楷體" pitchFamily="65" charset="-120"/>
                <a:cs typeface="BiauKai"/>
              </a:rPr>
              <a:t>:</a:t>
            </a:r>
          </a:p>
          <a:p>
            <a:pPr eaLnBrk="1" hangingPunct="1"/>
            <a:r>
              <a:rPr kumimoji="0" lang="zh-TW" altLang="en-US" sz="2800" b="1" dirty="0">
                <a:solidFill>
                  <a:schemeClr val="tx2"/>
                </a:solidFill>
                <a:latin typeface="標楷體" pitchFamily="65" charset="-120"/>
                <a:ea typeface="標楷體" pitchFamily="65" charset="-120"/>
                <a:cs typeface="BiauKai"/>
              </a:rPr>
              <a:t>境外電商營業人</a:t>
            </a:r>
            <a:r>
              <a:rPr kumimoji="0" lang="en-US" altLang="zh-TW" sz="2800" b="1" dirty="0">
                <a:solidFill>
                  <a:schemeClr val="tx2"/>
                </a:solidFill>
                <a:latin typeface="標楷體" pitchFamily="65" charset="-120"/>
                <a:ea typeface="標楷體" pitchFamily="65" charset="-120"/>
                <a:cs typeface="BiauKai"/>
              </a:rPr>
              <a:t>109</a:t>
            </a:r>
            <a:r>
              <a:rPr kumimoji="0" lang="zh-TW" altLang="en-US" sz="2800" b="1" dirty="0">
                <a:solidFill>
                  <a:schemeClr val="tx2"/>
                </a:solidFill>
                <a:latin typeface="標楷體" pitchFamily="65" charset="-120"/>
                <a:ea typeface="標楷體" pitchFamily="65" charset="-120"/>
                <a:cs typeface="BiauKai"/>
              </a:rPr>
              <a:t>年起全面開立雲端發票</a:t>
            </a:r>
          </a:p>
        </p:txBody>
      </p:sp>
      <p:sp>
        <p:nvSpPr>
          <p:cNvPr id="8" name="內容版面配置區 7">
            <a:extLst>
              <a:ext uri="{FF2B5EF4-FFF2-40B4-BE49-F238E27FC236}">
                <a16:creationId xmlns:a16="http://schemas.microsoft.com/office/drawing/2014/main" id="{C071C305-A4FC-4AE6-ADE6-E7956F0BE253}"/>
              </a:ext>
            </a:extLst>
          </p:cNvPr>
          <p:cNvSpPr txBox="1">
            <a:spLocks noGrp="1"/>
          </p:cNvSpPr>
          <p:nvPr>
            <p:ph idx="1"/>
          </p:nvPr>
        </p:nvSpPr>
        <p:spPr>
          <a:xfrm>
            <a:off x="457200" y="1600200"/>
            <a:ext cx="8229600" cy="4525963"/>
          </a:xfrm>
          <a:prstGeom prst="rect">
            <a:avLst/>
          </a:prstGeom>
          <a:noFill/>
        </p:spPr>
        <p:txBody>
          <a:bodyPr wrap="square" rtlCol="0">
            <a:spAutoFit/>
          </a:bodyPr>
          <a:lstStyle/>
          <a:p>
            <a:r>
              <a:rPr lang="zh-TW" altLang="en-US" sz="2800" dirty="0">
                <a:latin typeface="標楷體" panose="03000509000000000000" pitchFamily="65" charset="-120"/>
                <a:ea typeface="標楷體" panose="03000509000000000000" pitchFamily="65" charset="-120"/>
              </a:rPr>
              <a:t>依據財政部</a:t>
            </a:r>
            <a:r>
              <a:rPr lang="en-US" altLang="zh-TW" sz="2800" dirty="0">
                <a:latin typeface="標楷體" panose="03000509000000000000" pitchFamily="65" charset="-120"/>
                <a:ea typeface="標楷體" panose="03000509000000000000" pitchFamily="65" charset="-120"/>
              </a:rPr>
              <a:t>107</a:t>
            </a:r>
            <a:r>
              <a:rPr lang="zh-TW" altLang="en-US" sz="2800" dirty="0">
                <a:latin typeface="標楷體" panose="03000509000000000000" pitchFamily="65" charset="-120"/>
                <a:ea typeface="標楷體" panose="03000509000000000000" pitchFamily="65" charset="-120"/>
              </a:rPr>
              <a:t>年</a:t>
            </a:r>
            <a:r>
              <a:rPr lang="en-US" altLang="zh-TW" sz="2800" dirty="0">
                <a:latin typeface="標楷體" panose="03000509000000000000" pitchFamily="65" charset="-120"/>
                <a:ea typeface="標楷體" panose="03000509000000000000" pitchFamily="65" charset="-120"/>
              </a:rPr>
              <a:t>7</a:t>
            </a:r>
            <a:r>
              <a:rPr lang="zh-TW" altLang="en-US" sz="2800" dirty="0">
                <a:latin typeface="標楷體" panose="03000509000000000000" pitchFamily="65" charset="-120"/>
                <a:ea typeface="標楷體" panose="03000509000000000000" pitchFamily="65" charset="-120"/>
              </a:rPr>
              <a:t>月</a:t>
            </a:r>
            <a:r>
              <a:rPr lang="en-US" altLang="zh-TW" sz="2800" dirty="0">
                <a:latin typeface="標楷體" panose="03000509000000000000" pitchFamily="65" charset="-120"/>
                <a:ea typeface="標楷體" panose="03000509000000000000" pitchFamily="65" charset="-120"/>
              </a:rPr>
              <a:t>16</a:t>
            </a:r>
            <a:r>
              <a:rPr lang="zh-TW" altLang="en-US" sz="2800" dirty="0">
                <a:latin typeface="標楷體" panose="03000509000000000000" pitchFamily="65" charset="-120"/>
                <a:ea typeface="標楷體" panose="03000509000000000000" pitchFamily="65" charset="-120"/>
              </a:rPr>
              <a:t>日修正發布統一發票使用辦法第</a:t>
            </a:r>
            <a:r>
              <a:rPr lang="en-US" altLang="zh-TW" sz="2800" dirty="0">
                <a:latin typeface="標楷體" panose="03000509000000000000" pitchFamily="65" charset="-120"/>
                <a:ea typeface="標楷體" panose="03000509000000000000" pitchFamily="65" charset="-120"/>
              </a:rPr>
              <a:t>7</a:t>
            </a:r>
            <a:r>
              <a:rPr lang="zh-TW" altLang="en-US" sz="2800" dirty="0">
                <a:latin typeface="標楷體" panose="03000509000000000000" pitchFamily="65" charset="-120"/>
                <a:ea typeface="標楷體" panose="03000509000000000000" pitchFamily="65" charset="-120"/>
              </a:rPr>
              <a:t>條之</a:t>
            </a: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第</a:t>
            </a:r>
            <a:r>
              <a:rPr lang="en-US" altLang="zh-TW" sz="2800" dirty="0">
                <a:latin typeface="標楷體" panose="03000509000000000000" pitchFamily="65" charset="-120"/>
                <a:ea typeface="標楷體" panose="03000509000000000000" pitchFamily="65" charset="-120"/>
              </a:rPr>
              <a:t>2</a:t>
            </a:r>
            <a:r>
              <a:rPr lang="zh-TW" altLang="en-US" sz="2800" dirty="0">
                <a:latin typeface="標楷體" panose="03000509000000000000" pitchFamily="65" charset="-120"/>
                <a:ea typeface="標楷體" panose="03000509000000000000" pitchFamily="65" charset="-120"/>
              </a:rPr>
              <a:t>項規定，境外電商營業人（即外國之事業、機關、團體、組織，在中華民國境內無固定營業場所銷售電子勞務予境內自然人），自</a:t>
            </a:r>
            <a:r>
              <a:rPr lang="en-US" altLang="zh-TW" sz="2800" dirty="0">
                <a:latin typeface="標楷體" panose="03000509000000000000" pitchFamily="65" charset="-120"/>
                <a:ea typeface="標楷體" panose="03000509000000000000" pitchFamily="65" charset="-120"/>
              </a:rPr>
              <a:t>109</a:t>
            </a:r>
            <a:r>
              <a:rPr lang="zh-TW" altLang="en-US" sz="2800" dirty="0">
                <a:latin typeface="標楷體" panose="03000509000000000000" pitchFamily="65" charset="-120"/>
                <a:ea typeface="標楷體" panose="03000509000000000000" pitchFamily="65" charset="-120"/>
              </a:rPr>
              <a:t>年</a:t>
            </a: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月</a:t>
            </a: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日起應開立雲端發票。</a:t>
            </a:r>
          </a:p>
        </p:txBody>
      </p:sp>
      <p:sp>
        <p:nvSpPr>
          <p:cNvPr id="9" name="矩形 8">
            <a:extLst>
              <a:ext uri="{FF2B5EF4-FFF2-40B4-BE49-F238E27FC236}">
                <a16:creationId xmlns:a16="http://schemas.microsoft.com/office/drawing/2014/main" id="{AF96DF1E-3608-4FE8-8FC1-883B0F436C6E}"/>
              </a:ext>
            </a:extLst>
          </p:cNvPr>
          <p:cNvSpPr/>
          <p:nvPr/>
        </p:nvSpPr>
        <p:spPr>
          <a:xfrm>
            <a:off x="1691680" y="4365104"/>
            <a:ext cx="6032421" cy="1569660"/>
          </a:xfrm>
          <a:prstGeom prst="rect">
            <a:avLst/>
          </a:prstGeom>
          <a:noFill/>
        </p:spPr>
        <p:txBody>
          <a:bodyPr wrap="none" lIns="91440" tIns="45720" rIns="91440" bIns="45720">
            <a:spAutoFit/>
          </a:bodyPr>
          <a:lstStyle/>
          <a:p>
            <a:pPr algn="ctr"/>
            <a:r>
              <a:rPr lang="zh-TW" altLang="en-US" sz="4800" dirty="0">
                <a:ln w="0"/>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rPr>
              <a:t>提醒</a:t>
            </a:r>
            <a:r>
              <a:rPr lang="en-US" altLang="zh-TW" sz="4800" dirty="0">
                <a:ln w="0"/>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rPr>
              <a:t>:</a:t>
            </a:r>
            <a:r>
              <a:rPr lang="zh-TW" altLang="en-US" sz="4800" dirty="0">
                <a:ln w="0"/>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rPr>
              <a:t>跟境外電商交易</a:t>
            </a:r>
            <a:endParaRPr lang="en-US" altLang="zh-TW" sz="4800" dirty="0">
              <a:ln w="0"/>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endParaRPr>
          </a:p>
          <a:p>
            <a:pPr algn="ctr"/>
            <a:r>
              <a:rPr lang="zh-TW" altLang="en-US" sz="4800" dirty="0">
                <a:ln w="0"/>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rPr>
              <a:t>需取據正式發票</a:t>
            </a:r>
            <a:endParaRPr lang="zh-TW" altLang="en-US" sz="4800" b="0" cap="none" spc="0" dirty="0">
              <a:ln w="0"/>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8804064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940A4DC-CF23-4B69-B4FA-30948D167864}"/>
              </a:ext>
            </a:extLst>
          </p:cNvPr>
          <p:cNvSpPr>
            <a:spLocks noGrp="1"/>
          </p:cNvSpPr>
          <p:nvPr>
            <p:ph type="title"/>
          </p:nvPr>
        </p:nvSpPr>
        <p:spPr/>
        <p:txBody>
          <a:bodyPr/>
          <a:lstStyle/>
          <a:p>
            <a:r>
              <a:rPr lang="zh-TW" altLang="en-US" b="1" dirty="0">
                <a:latin typeface="標楷體" panose="03000509000000000000" pitchFamily="65" charset="-120"/>
                <a:ea typeface="標楷體" panose="03000509000000000000" pitchFamily="65" charset="-120"/>
              </a:rPr>
              <a:t>宣導事項</a:t>
            </a:r>
          </a:p>
        </p:txBody>
      </p:sp>
      <p:sp>
        <p:nvSpPr>
          <p:cNvPr id="3" name="內容版面配置區 2">
            <a:extLst>
              <a:ext uri="{FF2B5EF4-FFF2-40B4-BE49-F238E27FC236}">
                <a16:creationId xmlns:a16="http://schemas.microsoft.com/office/drawing/2014/main" id="{CFB9FB52-D605-4AC5-BDDF-9453B50B6980}"/>
              </a:ext>
            </a:extLst>
          </p:cNvPr>
          <p:cNvSpPr>
            <a:spLocks noGrp="1"/>
          </p:cNvSpPr>
          <p:nvPr>
            <p:ph idx="1"/>
          </p:nvPr>
        </p:nvSpPr>
        <p:spPr>
          <a:xfrm>
            <a:off x="457200" y="1600200"/>
            <a:ext cx="8229600" cy="4525963"/>
          </a:xfrm>
        </p:spPr>
        <p:txBody>
          <a:bodyPr>
            <a:normAutofit fontScale="85000" lnSpcReduction="10000"/>
          </a:bodyPr>
          <a:lstStyle/>
          <a:p>
            <a:r>
              <a:rPr lang="zh-TW" altLang="en-US" dirty="0">
                <a:latin typeface="標楷體" panose="03000509000000000000" pitchFamily="65" charset="-120"/>
                <a:ea typeface="標楷體" panose="03000509000000000000" pitchFamily="65" charset="-120"/>
              </a:rPr>
              <a:t>校內經費支用項目原則</a:t>
            </a:r>
            <a:r>
              <a:rPr lang="en-US" altLang="zh-TW" dirty="0">
                <a:latin typeface="標楷體" panose="03000509000000000000" pitchFamily="65" charset="-120"/>
                <a:ea typeface="標楷體" panose="03000509000000000000" pitchFamily="65" charset="-120"/>
              </a:rPr>
              <a:t>:</a:t>
            </a:r>
          </a:p>
          <a:p>
            <a:pPr marL="0" indent="0">
              <a:buNone/>
            </a:pPr>
            <a:r>
              <a:rPr lang="zh-TW" altLang="en-US" sz="2800" dirty="0">
                <a:latin typeface="標楷體" panose="03000509000000000000" pitchFamily="65" charset="-120"/>
                <a:ea typeface="標楷體" panose="03000509000000000000" pitchFamily="65" charset="-120"/>
              </a:rPr>
              <a:t>   </a:t>
            </a:r>
            <a:endParaRPr lang="en-US" altLang="zh-TW" sz="2800" dirty="0">
              <a:latin typeface="標楷體" panose="03000509000000000000" pitchFamily="65" charset="-120"/>
              <a:ea typeface="標楷體" panose="03000509000000000000" pitchFamily="65" charset="-120"/>
            </a:endParaRPr>
          </a:p>
          <a:p>
            <a:pPr marL="0" indent="0">
              <a:buNone/>
            </a:pPr>
            <a:r>
              <a:rPr lang="zh-TW" altLang="en-US" sz="2800" dirty="0">
                <a:latin typeface="標楷體" panose="03000509000000000000" pitchFamily="65" charset="-120"/>
                <a:ea typeface="標楷體" panose="03000509000000000000" pitchFamily="65" charset="-120"/>
              </a:rPr>
              <a:t>   </a:t>
            </a:r>
            <a:r>
              <a:rPr lang="en-US" altLang="zh-TW" sz="2800" dirty="0">
                <a:latin typeface="標楷體" panose="03000509000000000000" pitchFamily="65" charset="-120"/>
                <a:ea typeface="標楷體" panose="03000509000000000000" pitchFamily="65" charset="-120"/>
              </a:rPr>
              <a:t>1. </a:t>
            </a:r>
            <a:r>
              <a:rPr lang="zh-TW" altLang="en-US" sz="2800" dirty="0">
                <a:latin typeface="標楷體" panose="03000509000000000000" pitchFamily="65" charset="-120"/>
                <a:ea typeface="標楷體" panose="03000509000000000000" pitchFamily="65" charset="-120"/>
              </a:rPr>
              <a:t>以維持教學單位及行政單位基本營運之必要費用支用。</a:t>
            </a:r>
            <a:endParaRPr lang="en-US" altLang="zh-TW" sz="2800" dirty="0">
              <a:latin typeface="標楷體" panose="03000509000000000000" pitchFamily="65" charset="-120"/>
              <a:ea typeface="標楷體" panose="03000509000000000000" pitchFamily="65" charset="-120"/>
            </a:endParaRPr>
          </a:p>
          <a:p>
            <a:pPr marL="0" indent="0">
              <a:buNone/>
            </a:pPr>
            <a:r>
              <a:rPr lang="en-US" altLang="zh-TW" sz="2800" dirty="0">
                <a:latin typeface="標楷體" panose="03000509000000000000" pitchFamily="65" charset="-120"/>
                <a:ea typeface="標楷體" panose="03000509000000000000" pitchFamily="65" charset="-120"/>
              </a:rPr>
              <a:t>   </a:t>
            </a:r>
          </a:p>
          <a:p>
            <a:pPr marL="0" indent="0">
              <a:buNone/>
            </a:pPr>
            <a:r>
              <a:rPr lang="en-US" altLang="zh-TW" sz="2800" dirty="0">
                <a:latin typeface="標楷體" panose="03000509000000000000" pitchFamily="65" charset="-120"/>
                <a:ea typeface="標楷體" panose="03000509000000000000" pitchFamily="65" charset="-120"/>
              </a:rPr>
              <a:t>   2. </a:t>
            </a:r>
            <a:r>
              <a:rPr lang="zh-TW" altLang="en-US" sz="2800" dirty="0">
                <a:latin typeface="標楷體" panose="03000509000000000000" pitchFamily="65" charset="-120"/>
                <a:ea typeface="標楷體" panose="03000509000000000000" pitchFamily="65" charset="-120"/>
              </a:rPr>
              <a:t>能以計畫經費支應者，優先以計畫經費支應。</a:t>
            </a:r>
            <a:endParaRPr lang="en-US" altLang="zh-TW" sz="2800" dirty="0">
              <a:latin typeface="標楷體" panose="03000509000000000000" pitchFamily="65" charset="-120"/>
              <a:ea typeface="標楷體" panose="03000509000000000000" pitchFamily="65" charset="-120"/>
            </a:endParaRPr>
          </a:p>
          <a:p>
            <a:pPr marL="0" indent="0">
              <a:buNone/>
            </a:pPr>
            <a:r>
              <a:rPr lang="en-US" altLang="zh-TW" sz="2800" dirty="0">
                <a:latin typeface="標楷體" panose="03000509000000000000" pitchFamily="65" charset="-120"/>
                <a:ea typeface="標楷體" panose="03000509000000000000" pitchFamily="65" charset="-120"/>
              </a:rPr>
              <a:t>       </a:t>
            </a:r>
          </a:p>
          <a:p>
            <a:pPr marL="0" indent="0">
              <a:buNone/>
            </a:pPr>
            <a:r>
              <a:rPr lang="en-US" altLang="zh-TW" sz="2800" dirty="0">
                <a:latin typeface="標楷體" panose="03000509000000000000" pitchFamily="65" charset="-120"/>
                <a:ea typeface="標楷體" panose="03000509000000000000" pitchFamily="65" charset="-120"/>
              </a:rPr>
              <a:t>   3. </a:t>
            </a:r>
            <a:r>
              <a:rPr lang="zh-TW" altLang="en-US" sz="2800" dirty="0">
                <a:latin typeface="標楷體" panose="03000509000000000000" pitchFamily="65" charset="-120"/>
                <a:ea typeface="標楷體" panose="03000509000000000000" pitchFamily="65" charset="-120"/>
              </a:rPr>
              <a:t>購置非預算而欲流用支應資本門項目者，需先會相關</a:t>
            </a:r>
            <a:endParaRPr lang="en-US" altLang="zh-TW" sz="2800" dirty="0">
              <a:latin typeface="標楷體" panose="03000509000000000000" pitchFamily="65" charset="-120"/>
              <a:ea typeface="標楷體" panose="03000509000000000000" pitchFamily="65" charset="-120"/>
            </a:endParaRPr>
          </a:p>
          <a:p>
            <a:pPr marL="0" indent="0">
              <a:buNone/>
            </a:pPr>
            <a:r>
              <a:rPr lang="zh-TW" altLang="en-US" sz="2800" dirty="0">
                <a:latin typeface="標楷體" panose="03000509000000000000" pitchFamily="65" charset="-120"/>
                <a:ea typeface="標楷體" panose="03000509000000000000" pitchFamily="65" charset="-120"/>
              </a:rPr>
              <a:t>      單位確認必要性。</a:t>
            </a:r>
            <a:endParaRPr lang="en-US" altLang="zh-TW" sz="2800" dirty="0">
              <a:latin typeface="標楷體" panose="03000509000000000000" pitchFamily="65" charset="-120"/>
              <a:ea typeface="標楷體" panose="03000509000000000000" pitchFamily="65" charset="-120"/>
            </a:endParaRPr>
          </a:p>
          <a:p>
            <a:pPr marL="0" indent="0">
              <a:buNone/>
            </a:pPr>
            <a:r>
              <a:rPr lang="zh-TW" altLang="en-US" sz="2800" dirty="0">
                <a:latin typeface="標楷體" panose="03000509000000000000" pitchFamily="65" charset="-120"/>
                <a:ea typeface="標楷體" panose="03000509000000000000" pitchFamily="65" charset="-120"/>
              </a:rPr>
              <a:t>  </a:t>
            </a:r>
            <a:r>
              <a:rPr lang="en-US" altLang="zh-TW" sz="2800" dirty="0">
                <a:latin typeface="標楷體" panose="03000509000000000000" pitchFamily="65" charset="-120"/>
                <a:ea typeface="標楷體" panose="03000509000000000000" pitchFamily="65" charset="-120"/>
              </a:rPr>
              <a:t>                 </a:t>
            </a:r>
          </a:p>
          <a:p>
            <a:pPr marL="0" indent="0">
              <a:buNone/>
            </a:pPr>
            <a:r>
              <a:rPr lang="en-US" altLang="zh-TW" sz="2800" dirty="0">
                <a:latin typeface="標楷體" panose="03000509000000000000" pitchFamily="65" charset="-120"/>
                <a:ea typeface="標楷體" panose="03000509000000000000" pitchFamily="65" charset="-120"/>
              </a:rPr>
              <a:t>  </a:t>
            </a:r>
            <a:r>
              <a:rPr lang="zh-TW" altLang="en-US" sz="2800" dirty="0">
                <a:latin typeface="標楷體" panose="03000509000000000000" pitchFamily="65" charset="-120"/>
                <a:ea typeface="標楷體" panose="03000509000000000000" pitchFamily="65" charset="-120"/>
              </a:rPr>
              <a:t> </a:t>
            </a:r>
            <a:r>
              <a:rPr lang="en-US" altLang="zh-TW" sz="2800" dirty="0">
                <a:latin typeface="標楷體" panose="03000509000000000000" pitchFamily="65" charset="-120"/>
                <a:ea typeface="標楷體" panose="03000509000000000000" pitchFamily="65" charset="-120"/>
              </a:rPr>
              <a:t>4. </a:t>
            </a:r>
            <a:r>
              <a:rPr lang="zh-TW" altLang="en-US" sz="2800" dirty="0">
                <a:latin typeface="標楷體" panose="03000509000000000000" pitchFamily="65" charset="-120"/>
                <a:ea typeface="標楷體" panose="03000509000000000000" pitchFamily="65" charset="-120"/>
              </a:rPr>
              <a:t>預算項目因議價產生結餘款者，應繳回學校。</a:t>
            </a:r>
            <a:endParaRPr lang="en-US" altLang="zh-TW" sz="2800" dirty="0">
              <a:latin typeface="標楷體" panose="03000509000000000000" pitchFamily="65" charset="-120"/>
              <a:ea typeface="標楷體" panose="03000509000000000000" pitchFamily="65" charset="-120"/>
            </a:endParaRPr>
          </a:p>
          <a:p>
            <a:pPr marL="0" indent="0">
              <a:buNone/>
            </a:pPr>
            <a:r>
              <a:rPr lang="en-US" altLang="zh-TW" sz="2800" dirty="0">
                <a:latin typeface="標楷體" panose="03000509000000000000" pitchFamily="65" charset="-120"/>
                <a:ea typeface="標楷體" panose="03000509000000000000" pitchFamily="65" charset="-120"/>
              </a:rPr>
              <a:t>  </a:t>
            </a:r>
            <a:endParaRPr lang="zh-TW" altLang="en-US" sz="2800" dirty="0">
              <a:latin typeface="標楷體" panose="03000509000000000000" pitchFamily="65" charset="-12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C4153E7F-6ADE-429F-B4FC-3C46CAA41760}"/>
              </a:ext>
            </a:extLst>
          </p:cNvPr>
          <p:cNvSpPr>
            <a:spLocks noGrp="1"/>
          </p:cNvSpPr>
          <p:nvPr>
            <p:ph type="sldNum" sz="quarter" idx="12"/>
          </p:nvPr>
        </p:nvSpPr>
        <p:spPr/>
        <p:txBody>
          <a:bodyPr/>
          <a:lstStyle/>
          <a:p>
            <a:pPr>
              <a:defRPr/>
            </a:pPr>
            <a:fld id="{11728662-A672-4A50-8676-DCF091185157}" type="slidenum">
              <a:rPr lang="zh-TW" altLang="en-US" smtClean="0"/>
              <a:pPr>
                <a:defRPr/>
              </a:pPr>
              <a:t>45</a:t>
            </a:fld>
            <a:endParaRPr lang="zh-TW" altLang="en-US"/>
          </a:p>
        </p:txBody>
      </p:sp>
    </p:spTree>
    <p:extLst>
      <p:ext uri="{BB962C8B-B14F-4D97-AF65-F5344CB8AC3E}">
        <p14:creationId xmlns:p14="http://schemas.microsoft.com/office/powerpoint/2010/main" val="48164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BCED1A6-BD6C-4F2E-ABE1-31ABDB685DD2}"/>
              </a:ext>
            </a:extLst>
          </p:cNvPr>
          <p:cNvSpPr>
            <a:spLocks noGrp="1"/>
          </p:cNvSpPr>
          <p:nvPr>
            <p:ph type="title"/>
          </p:nvPr>
        </p:nvSpPr>
        <p:spPr/>
        <p:txBody>
          <a:bodyPr/>
          <a:lstStyle/>
          <a:p>
            <a:r>
              <a:rPr lang="zh-TW" altLang="en-US" b="1" dirty="0">
                <a:latin typeface="標楷體" panose="03000509000000000000" pitchFamily="65" charset="-120"/>
                <a:ea typeface="標楷體" panose="03000509000000000000" pitchFamily="65" charset="-120"/>
              </a:rPr>
              <a:t>宣導事項</a:t>
            </a:r>
          </a:p>
        </p:txBody>
      </p:sp>
      <p:sp>
        <p:nvSpPr>
          <p:cNvPr id="3" name="內容版面配置區 2">
            <a:extLst>
              <a:ext uri="{FF2B5EF4-FFF2-40B4-BE49-F238E27FC236}">
                <a16:creationId xmlns:a16="http://schemas.microsoft.com/office/drawing/2014/main" id="{8E34BDBC-7CEC-461B-8B09-2851D22205BB}"/>
              </a:ext>
            </a:extLst>
          </p:cNvPr>
          <p:cNvSpPr>
            <a:spLocks noGrp="1"/>
          </p:cNvSpPr>
          <p:nvPr>
            <p:ph idx="1"/>
          </p:nvPr>
        </p:nvSpPr>
        <p:spPr>
          <a:xfrm>
            <a:off x="457200" y="1600200"/>
            <a:ext cx="8507288" cy="5141168"/>
          </a:xfrm>
        </p:spPr>
        <p:txBody>
          <a:bodyPr>
            <a:noAutofit/>
          </a:bodyPr>
          <a:lstStyle/>
          <a:p>
            <a:pPr marL="0" indent="0">
              <a:buNone/>
            </a:pPr>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5. </a:t>
            </a:r>
            <a:r>
              <a:rPr lang="zh-TW" altLang="en-US" sz="2400" dirty="0">
                <a:latin typeface="標楷體" panose="03000509000000000000" pitchFamily="65" charset="-120"/>
                <a:ea typeface="標楷體" panose="03000509000000000000" pitchFamily="65" charset="-120"/>
              </a:rPr>
              <a:t>不建議由校內經費支應項目，列舉如下：</a:t>
            </a:r>
          </a:p>
          <a:p>
            <a:pPr marL="0" indent="0">
              <a:buNone/>
            </a:pPr>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(1) </a:t>
            </a:r>
            <a:r>
              <a:rPr lang="zh-TW" altLang="en-US" sz="2400" dirty="0">
                <a:latin typeface="標楷體" panose="03000509000000000000" pitchFamily="65" charset="-120"/>
                <a:ea typeface="標楷體" panose="03000509000000000000" pitchFamily="65" charset="-120"/>
              </a:rPr>
              <a:t>教職員辦公用</a:t>
            </a:r>
            <a:r>
              <a:rPr lang="en-US" altLang="zh-TW" sz="2400" dirty="0">
                <a:latin typeface="標楷體" panose="03000509000000000000" pitchFamily="65" charset="-120"/>
                <a:ea typeface="標楷體" panose="03000509000000000000" pitchFamily="65" charset="-120"/>
              </a:rPr>
              <a:t>3C</a:t>
            </a:r>
            <a:r>
              <a:rPr lang="zh-TW" altLang="en-US" sz="2400" dirty="0">
                <a:latin typeface="標楷體" panose="03000509000000000000" pitchFamily="65" charset="-120"/>
                <a:ea typeface="標楷體" panose="03000509000000000000" pitchFamily="65" charset="-120"/>
              </a:rPr>
              <a:t>產品購置，原則由計畫經費支應。</a:t>
            </a:r>
          </a:p>
          <a:p>
            <a:pPr marL="0" indent="0">
              <a:buNone/>
            </a:pPr>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(2) </a:t>
            </a:r>
            <a:r>
              <a:rPr lang="zh-TW" altLang="en-US" sz="2400" dirty="0">
                <a:latin typeface="標楷體" panose="03000509000000000000" pitchFamily="65" charset="-120"/>
                <a:ea typeface="標楷體" panose="03000509000000000000" pitchFamily="65" charset="-120"/>
              </a:rPr>
              <a:t>教師論文發表研討會差旅費、非計畫經費之教師國 </a:t>
            </a: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外實習訪視差旅費。</a:t>
            </a:r>
          </a:p>
          <a:p>
            <a:pPr marL="0" indent="0">
              <a:buNone/>
            </a:pPr>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(3) </a:t>
            </a:r>
            <a:r>
              <a:rPr lang="zh-TW" altLang="en-US" sz="2400" dirty="0">
                <a:latin typeface="標楷體" panose="03000509000000000000" pitchFamily="65" charset="-120"/>
                <a:ea typeface="標楷體" panose="03000509000000000000" pitchFamily="65" charset="-120"/>
              </a:rPr>
              <a:t>教職員生及單位間之紅白包、禮品、花圈花籃花束、 </a:t>
            </a: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獎金、津貼</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除依相關辦法申請者外</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。可支應直屬  </a:t>
            </a: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教職員生奠儀性質之禮金或花籃花圈費用，每案並 </a:t>
            </a: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以</a:t>
            </a:r>
            <a:r>
              <a:rPr lang="en-US" altLang="zh-TW" sz="2400" dirty="0">
                <a:latin typeface="標楷體" panose="03000509000000000000" pitchFamily="65" charset="-120"/>
                <a:ea typeface="標楷體" panose="03000509000000000000" pitchFamily="65" charset="-120"/>
              </a:rPr>
              <a:t>2,000</a:t>
            </a:r>
            <a:r>
              <a:rPr lang="zh-TW" altLang="en-US" sz="2400" dirty="0">
                <a:latin typeface="標楷體" panose="03000509000000000000" pitchFamily="65" charset="-120"/>
                <a:ea typeface="標楷體" panose="03000509000000000000" pitchFamily="65" charset="-120"/>
              </a:rPr>
              <a:t>元為限。</a:t>
            </a:r>
          </a:p>
          <a:p>
            <a:pPr marL="0" indent="0">
              <a:buNone/>
            </a:pPr>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(4) </a:t>
            </a:r>
            <a:r>
              <a:rPr lang="zh-TW" altLang="en-US" sz="2400" dirty="0">
                <a:latin typeface="標楷體" panose="03000509000000000000" pitchFamily="65" charset="-120"/>
                <a:ea typeface="標楷體" panose="03000509000000000000" pitchFamily="65" charset="-120"/>
              </a:rPr>
              <a:t>非教學必要之電器及餐廚用品。</a:t>
            </a:r>
            <a:endParaRPr lang="en-US" altLang="zh-TW" sz="2400" dirty="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a:t>                                                 </a:t>
            </a:r>
            <a:r>
              <a:rPr lang="zh-TW" altLang="en-US" sz="1200" dirty="0"/>
              <a:t> </a:t>
            </a:r>
            <a:r>
              <a:rPr lang="en-US" altLang="zh-TW" sz="1200" dirty="0"/>
              <a:t>(</a:t>
            </a:r>
            <a:r>
              <a:rPr lang="zh-TW" altLang="en-US" sz="1200" dirty="0"/>
              <a:t>續下頁</a:t>
            </a:r>
            <a:r>
              <a:rPr lang="en-US" altLang="zh-TW" sz="1200" dirty="0"/>
              <a:t>)</a:t>
            </a:r>
            <a:endParaRPr lang="zh-TW" altLang="en-US" sz="1200" dirty="0"/>
          </a:p>
        </p:txBody>
      </p:sp>
      <p:sp>
        <p:nvSpPr>
          <p:cNvPr id="4" name="投影片編號版面配置區 3">
            <a:extLst>
              <a:ext uri="{FF2B5EF4-FFF2-40B4-BE49-F238E27FC236}">
                <a16:creationId xmlns:a16="http://schemas.microsoft.com/office/drawing/2014/main" id="{4552866D-EDF3-4E6F-9231-F4D04AE9B30A}"/>
              </a:ext>
            </a:extLst>
          </p:cNvPr>
          <p:cNvSpPr>
            <a:spLocks noGrp="1"/>
          </p:cNvSpPr>
          <p:nvPr>
            <p:ph type="sldNum" sz="quarter" idx="12"/>
          </p:nvPr>
        </p:nvSpPr>
        <p:spPr/>
        <p:txBody>
          <a:bodyPr/>
          <a:lstStyle/>
          <a:p>
            <a:pPr>
              <a:defRPr/>
            </a:pPr>
            <a:fld id="{11728662-A672-4A50-8676-DCF091185157}" type="slidenum">
              <a:rPr lang="zh-TW" altLang="en-US" smtClean="0"/>
              <a:pPr>
                <a:defRPr/>
              </a:pPr>
              <a:t>46</a:t>
            </a:fld>
            <a:endParaRPr lang="zh-TW" altLang="en-US"/>
          </a:p>
        </p:txBody>
      </p:sp>
    </p:spTree>
    <p:extLst>
      <p:ext uri="{BB962C8B-B14F-4D97-AF65-F5344CB8AC3E}">
        <p14:creationId xmlns:p14="http://schemas.microsoft.com/office/powerpoint/2010/main" val="148382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BCED1A6-BD6C-4F2E-ABE1-31ABDB685DD2}"/>
              </a:ext>
            </a:extLst>
          </p:cNvPr>
          <p:cNvSpPr>
            <a:spLocks noGrp="1"/>
          </p:cNvSpPr>
          <p:nvPr>
            <p:ph type="title"/>
          </p:nvPr>
        </p:nvSpPr>
        <p:spPr/>
        <p:txBody>
          <a:bodyPr/>
          <a:lstStyle/>
          <a:p>
            <a:r>
              <a:rPr lang="zh-TW" altLang="en-US" b="1" dirty="0">
                <a:latin typeface="標楷體" panose="03000509000000000000" pitchFamily="65" charset="-120"/>
                <a:ea typeface="標楷體" panose="03000509000000000000" pitchFamily="65" charset="-120"/>
              </a:rPr>
              <a:t>宣導事項</a:t>
            </a:r>
          </a:p>
        </p:txBody>
      </p:sp>
      <p:sp>
        <p:nvSpPr>
          <p:cNvPr id="3" name="內容版面配置區 2">
            <a:extLst>
              <a:ext uri="{FF2B5EF4-FFF2-40B4-BE49-F238E27FC236}">
                <a16:creationId xmlns:a16="http://schemas.microsoft.com/office/drawing/2014/main" id="{8E34BDBC-7CEC-461B-8B09-2851D22205BB}"/>
              </a:ext>
            </a:extLst>
          </p:cNvPr>
          <p:cNvSpPr>
            <a:spLocks noGrp="1"/>
          </p:cNvSpPr>
          <p:nvPr>
            <p:ph idx="1"/>
          </p:nvPr>
        </p:nvSpPr>
        <p:spPr>
          <a:xfrm>
            <a:off x="457200" y="1600200"/>
            <a:ext cx="8507288" cy="5141168"/>
          </a:xfrm>
        </p:spPr>
        <p:txBody>
          <a:bodyPr>
            <a:noAutofit/>
          </a:bodyPr>
          <a:lstStyle/>
          <a:p>
            <a:pPr marL="0" indent="0">
              <a:buNone/>
            </a:pPr>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5. </a:t>
            </a:r>
            <a:r>
              <a:rPr lang="zh-TW" altLang="en-US" sz="2400" dirty="0">
                <a:latin typeface="標楷體" panose="03000509000000000000" pitchFamily="65" charset="-120"/>
                <a:ea typeface="標楷體" panose="03000509000000000000" pitchFamily="65" charset="-120"/>
              </a:rPr>
              <a:t>不建議由校內經費支應項目，列舉如下：</a:t>
            </a:r>
          </a:p>
          <a:p>
            <a:pPr marL="0" indent="0">
              <a:buNone/>
            </a:pPr>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(5) </a:t>
            </a:r>
            <a:r>
              <a:rPr lang="zh-TW" altLang="en-US" sz="2400" dirty="0">
                <a:latin typeface="標楷體" panose="03000509000000000000" pitchFamily="65" charset="-120"/>
                <a:ea typeface="標楷體" panose="03000509000000000000" pitchFamily="65" charset="-120"/>
              </a:rPr>
              <a:t>單位內部例行性會議餐費、飲料費、咖啡及其相關</a:t>
            </a: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品項、普渡用品</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總務處除外</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、節慶裝飾品</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國際處</a:t>
            </a: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與外語暨全英教學中心除外</a:t>
            </a: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a:t>
            </a:r>
          </a:p>
          <a:p>
            <a:pPr marL="0" indent="0">
              <a:buNone/>
            </a:pPr>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(6) </a:t>
            </a:r>
            <a:r>
              <a:rPr lang="zh-TW" altLang="en-US" sz="2400" dirty="0">
                <a:latin typeface="標楷體" panose="03000509000000000000" pitchFamily="65" charset="-120"/>
                <a:ea typeface="標楷體" panose="03000509000000000000" pitchFamily="65" charset="-120"/>
              </a:rPr>
              <a:t>添購辦公室用之文件櫃、儲存櫃、收納櫃及</a:t>
            </a:r>
            <a:r>
              <a:rPr lang="en-US" altLang="zh-TW" sz="2400" dirty="0">
                <a:latin typeface="標楷體" panose="03000509000000000000" pitchFamily="65" charset="-120"/>
                <a:ea typeface="標楷體" panose="03000509000000000000" pitchFamily="65" charset="-120"/>
              </a:rPr>
              <a:t>OA</a:t>
            </a:r>
            <a:r>
              <a:rPr lang="zh-TW" altLang="en-US" sz="2400" dirty="0">
                <a:latin typeface="標楷體" panose="03000509000000000000" pitchFamily="65" charset="-120"/>
                <a:ea typeface="標楷體" panose="03000509000000000000" pitchFamily="65" charset="-120"/>
              </a:rPr>
              <a:t>辦公</a:t>
            </a: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家具等用品，需事先以簽呈方式會總務處確認無庫</a:t>
            </a: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存後始得採購。</a:t>
            </a:r>
          </a:p>
          <a:p>
            <a:pPr marL="0" indent="0">
              <a:buNone/>
            </a:pPr>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(7) </a:t>
            </a:r>
            <a:r>
              <a:rPr lang="zh-TW" altLang="en-US" sz="2400" dirty="0">
                <a:latin typeface="標楷體" panose="03000509000000000000" pitchFamily="65" charset="-120"/>
                <a:ea typeface="標楷體" panose="03000509000000000000" pitchFamily="65" charset="-120"/>
              </a:rPr>
              <a:t>學生實作食材費用</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採使用者付費方式</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rPr>
              <a:t> </a:t>
            </a:r>
          </a:p>
          <a:p>
            <a:pPr marL="0" indent="0">
              <a:buNone/>
            </a:pPr>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(8) </a:t>
            </a:r>
            <a:r>
              <a:rPr lang="zh-TW" altLang="en-US" sz="2400" dirty="0">
                <a:latin typeface="標楷體" panose="03000509000000000000" pitchFamily="65" charset="-120"/>
                <a:ea typeface="標楷體" panose="03000509000000000000" pitchFamily="65" charset="-120"/>
              </a:rPr>
              <a:t>不符上述原則仍有支用必要者，以簽呈方式核准後</a:t>
            </a: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始得支用。                  </a:t>
            </a:r>
            <a:endParaRPr lang="en-US" altLang="zh-TW" sz="1000" dirty="0">
              <a:latin typeface="標楷體" panose="03000509000000000000" pitchFamily="65" charset="-12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990678F9-6FE4-41C1-BA11-2C66A161CEBA}"/>
              </a:ext>
            </a:extLst>
          </p:cNvPr>
          <p:cNvSpPr>
            <a:spLocks noGrp="1"/>
          </p:cNvSpPr>
          <p:nvPr>
            <p:ph type="sldNum" sz="quarter" idx="12"/>
          </p:nvPr>
        </p:nvSpPr>
        <p:spPr/>
        <p:txBody>
          <a:bodyPr/>
          <a:lstStyle/>
          <a:p>
            <a:pPr>
              <a:defRPr/>
            </a:pPr>
            <a:fld id="{11728662-A672-4A50-8676-DCF091185157}" type="slidenum">
              <a:rPr lang="zh-TW" altLang="en-US" smtClean="0"/>
              <a:pPr>
                <a:defRPr/>
              </a:pPr>
              <a:t>47</a:t>
            </a:fld>
            <a:endParaRPr lang="zh-TW" altLang="en-US"/>
          </a:p>
        </p:txBody>
      </p:sp>
    </p:spTree>
    <p:extLst>
      <p:ext uri="{BB962C8B-B14F-4D97-AF65-F5344CB8AC3E}">
        <p14:creationId xmlns:p14="http://schemas.microsoft.com/office/powerpoint/2010/main" val="35565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BCED1A6-BD6C-4F2E-ABE1-31ABDB685DD2}"/>
              </a:ext>
            </a:extLst>
          </p:cNvPr>
          <p:cNvSpPr>
            <a:spLocks noGrp="1"/>
          </p:cNvSpPr>
          <p:nvPr>
            <p:ph type="title"/>
          </p:nvPr>
        </p:nvSpPr>
        <p:spPr/>
        <p:txBody>
          <a:bodyPr/>
          <a:lstStyle/>
          <a:p>
            <a:r>
              <a:rPr lang="zh-TW" altLang="en-US" b="1" dirty="0">
                <a:latin typeface="標楷體" panose="03000509000000000000" pitchFamily="65" charset="-120"/>
                <a:ea typeface="標楷體" panose="03000509000000000000" pitchFamily="65" charset="-120"/>
              </a:rPr>
              <a:t>宣導事項</a:t>
            </a:r>
          </a:p>
        </p:txBody>
      </p:sp>
      <p:sp>
        <p:nvSpPr>
          <p:cNvPr id="3" name="內容版面配置區 2">
            <a:extLst>
              <a:ext uri="{FF2B5EF4-FFF2-40B4-BE49-F238E27FC236}">
                <a16:creationId xmlns:a16="http://schemas.microsoft.com/office/drawing/2014/main" id="{8E34BDBC-7CEC-461B-8B09-2851D22205BB}"/>
              </a:ext>
            </a:extLst>
          </p:cNvPr>
          <p:cNvSpPr>
            <a:spLocks noGrp="1"/>
          </p:cNvSpPr>
          <p:nvPr>
            <p:ph idx="1"/>
          </p:nvPr>
        </p:nvSpPr>
        <p:spPr>
          <a:xfrm>
            <a:off x="457200" y="1600200"/>
            <a:ext cx="8229600" cy="5141168"/>
          </a:xfrm>
        </p:spPr>
        <p:txBody>
          <a:bodyPr>
            <a:noAutofit/>
          </a:bodyPr>
          <a:lstStyle/>
          <a:p>
            <a:pPr marL="0" indent="0">
              <a:buNone/>
            </a:pPr>
            <a:r>
              <a:rPr lang="en-US" altLang="zh-TW" sz="2400" dirty="0">
                <a:latin typeface="標楷體" panose="03000509000000000000" pitchFamily="65" charset="-120"/>
                <a:ea typeface="標楷體" panose="03000509000000000000" pitchFamily="65" charset="-120"/>
              </a:rPr>
              <a:t>    6. </a:t>
            </a:r>
            <a:r>
              <a:rPr lang="zh-TW" altLang="en-US" sz="2400" dirty="0">
                <a:latin typeface="標楷體" panose="03000509000000000000" pitchFamily="65" charset="-120"/>
                <a:ea typeface="標楷體" panose="03000509000000000000" pitchFamily="65" charset="-120"/>
              </a:rPr>
              <a:t>當學年度教學單位剩餘款可以保留作未來年度使用。</a:t>
            </a: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剩餘款支用項目，依本原則規定辦理。</a:t>
            </a:r>
            <a:endParaRPr lang="en-US" altLang="zh-TW" sz="2400" dirty="0">
              <a:latin typeface="標楷體" panose="03000509000000000000" pitchFamily="65" charset="-120"/>
              <a:ea typeface="標楷體" panose="03000509000000000000" pitchFamily="65" charset="-120"/>
            </a:endParaRPr>
          </a:p>
          <a:p>
            <a:pPr marL="0" indent="0">
              <a:buNone/>
            </a:pPr>
            <a:endParaRPr lang="zh-TW" altLang="en-US" sz="2400" dirty="0">
              <a:latin typeface="標楷體" panose="03000509000000000000" pitchFamily="65" charset="-120"/>
              <a:ea typeface="標楷體" panose="03000509000000000000" pitchFamily="65" charset="-120"/>
            </a:endParaRPr>
          </a:p>
          <a:p>
            <a:pPr marL="0" indent="0">
              <a:buNone/>
            </a:pPr>
            <a:r>
              <a:rPr lang="en-US" altLang="zh-TW" sz="2400" dirty="0">
                <a:latin typeface="標楷體" panose="03000509000000000000" pitchFamily="65" charset="-120"/>
                <a:ea typeface="標楷體" panose="03000509000000000000" pitchFamily="65" charset="-120"/>
              </a:rPr>
              <a:t>    7. </a:t>
            </a:r>
            <a:r>
              <a:rPr lang="zh-TW" altLang="en-US" sz="2400" dirty="0">
                <a:latin typeface="標楷體" panose="03000509000000000000" pitchFamily="65" charset="-120"/>
                <a:ea typeface="標楷體" panose="03000509000000000000" pitchFamily="65" charset="-120"/>
              </a:rPr>
              <a:t>當學年度有申請追加單位預算者，除簽呈另有核示   </a:t>
            </a:r>
            <a:endParaRPr lang="en-US" altLang="zh-TW" sz="2400" dirty="0">
              <a:latin typeface="標楷體" panose="03000509000000000000" pitchFamily="65" charset="-120"/>
              <a:ea typeface="標楷體" panose="03000509000000000000" pitchFamily="65" charset="-120"/>
            </a:endParaRPr>
          </a:p>
          <a:p>
            <a:pPr marL="0" indent="0">
              <a:buNone/>
            </a:pP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外，均採借支方式，以未來五年單位分配預算平均 </a:t>
            </a:r>
            <a:endParaRPr lang="en-US" altLang="zh-TW" sz="2400" dirty="0">
              <a:latin typeface="標楷體" panose="03000509000000000000" pitchFamily="65" charset="-120"/>
              <a:ea typeface="標楷體" panose="03000509000000000000" pitchFamily="65" charset="-120"/>
            </a:endParaRPr>
          </a:p>
          <a:p>
            <a:pPr marL="0" indent="0">
              <a:buNone/>
            </a:pP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攤還之。</a:t>
            </a:r>
            <a:endParaRPr lang="en-US" altLang="zh-TW" sz="2400" dirty="0">
              <a:latin typeface="標楷體" panose="03000509000000000000" pitchFamily="65" charset="-120"/>
              <a:ea typeface="標楷體" panose="03000509000000000000" pitchFamily="65" charset="-120"/>
            </a:endParaRPr>
          </a:p>
          <a:p>
            <a:pPr marL="0" indent="0">
              <a:buNone/>
            </a:pPr>
            <a:endParaRPr lang="zh-TW" altLang="en-US" sz="2400" dirty="0">
              <a:latin typeface="標楷體" panose="03000509000000000000" pitchFamily="65" charset="-120"/>
              <a:ea typeface="標楷體" panose="03000509000000000000" pitchFamily="65" charset="-120"/>
            </a:endParaRPr>
          </a:p>
          <a:p>
            <a:endParaRPr lang="zh-TW" altLang="en-US" sz="2400" dirty="0"/>
          </a:p>
        </p:txBody>
      </p:sp>
      <p:sp>
        <p:nvSpPr>
          <p:cNvPr id="4" name="投影片編號版面配置區 3">
            <a:extLst>
              <a:ext uri="{FF2B5EF4-FFF2-40B4-BE49-F238E27FC236}">
                <a16:creationId xmlns:a16="http://schemas.microsoft.com/office/drawing/2014/main" id="{9DD416C2-FA21-41FB-BC1A-59CFC7222948}"/>
              </a:ext>
            </a:extLst>
          </p:cNvPr>
          <p:cNvSpPr>
            <a:spLocks noGrp="1"/>
          </p:cNvSpPr>
          <p:nvPr>
            <p:ph type="sldNum" sz="quarter" idx="12"/>
          </p:nvPr>
        </p:nvSpPr>
        <p:spPr/>
        <p:txBody>
          <a:bodyPr/>
          <a:lstStyle/>
          <a:p>
            <a:pPr>
              <a:defRPr/>
            </a:pPr>
            <a:fld id="{11728662-A672-4A50-8676-DCF091185157}" type="slidenum">
              <a:rPr lang="zh-TW" altLang="en-US" smtClean="0"/>
              <a:pPr>
                <a:defRPr/>
              </a:pPr>
              <a:t>48</a:t>
            </a:fld>
            <a:endParaRPr lang="zh-TW" altLang="en-US" dirty="0"/>
          </a:p>
        </p:txBody>
      </p:sp>
    </p:spTree>
    <p:extLst>
      <p:ext uri="{BB962C8B-B14F-4D97-AF65-F5344CB8AC3E}">
        <p14:creationId xmlns:p14="http://schemas.microsoft.com/office/powerpoint/2010/main" val="237458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資料庫圖表 8"/>
          <p:cNvGraphicFramePr/>
          <p:nvPr>
            <p:extLst>
              <p:ext uri="{D42A27DB-BD31-4B8C-83A1-F6EECF244321}">
                <p14:modId xmlns:p14="http://schemas.microsoft.com/office/powerpoint/2010/main" val="3387023230"/>
              </p:ext>
            </p:extLst>
          </p:nvPr>
        </p:nvGraphicFramePr>
        <p:xfrm>
          <a:off x="-540568" y="1638092"/>
          <a:ext cx="792088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投影片編號版面配置區 1"/>
          <p:cNvSpPr>
            <a:spLocks noGrp="1"/>
          </p:cNvSpPr>
          <p:nvPr>
            <p:ph type="sldNum" sz="quarter" idx="12"/>
          </p:nvPr>
        </p:nvSpPr>
        <p:spPr/>
        <p:txBody>
          <a:bodyPr/>
          <a:lstStyle/>
          <a:p>
            <a:pPr>
              <a:defRPr/>
            </a:pPr>
            <a:fld id="{9761E90E-7ABA-437A-AA8E-98602230E30F}" type="slidenum">
              <a:rPr lang="en-US"/>
              <a:pPr>
                <a:defRPr/>
              </a:pPr>
              <a:t>4</a:t>
            </a:fld>
            <a:endParaRPr lang="en-US"/>
          </a:p>
        </p:txBody>
      </p:sp>
      <p:sp>
        <p:nvSpPr>
          <p:cNvPr id="3" name="文字方塊 2"/>
          <p:cNvSpPr txBox="1"/>
          <p:nvPr/>
        </p:nvSpPr>
        <p:spPr>
          <a:xfrm>
            <a:off x="1037701" y="1268760"/>
            <a:ext cx="6647974" cy="369332"/>
          </a:xfrm>
          <a:prstGeom prst="rect">
            <a:avLst/>
          </a:prstGeom>
          <a:noFill/>
        </p:spPr>
        <p:txBody>
          <a:bodyPr wrap="none" rtlCol="0">
            <a:spAutoFit/>
          </a:bodyPr>
          <a:lstStyle/>
          <a:p>
            <a:r>
              <a:rPr lang="zh-TW" altLang="en-US" dirty="0">
                <a:latin typeface="標楷體" panose="03000509000000000000" pitchFamily="65" charset="-120"/>
                <a:ea typeface="標楷體" panose="03000509000000000000" pitchFamily="65" charset="-120"/>
              </a:rPr>
              <a:t>執行經費應取得該計畫之作業手冊或相關規定，常用法規如下：</a:t>
            </a:r>
          </a:p>
        </p:txBody>
      </p:sp>
      <p:sp>
        <p:nvSpPr>
          <p:cNvPr id="10"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pPr fontAlgn="auto">
              <a:spcAft>
                <a:spcPts val="0"/>
              </a:spcAft>
              <a:defRPr/>
            </a:pPr>
            <a:r>
              <a:rPr lang="zh-TW" altLang="en-US" sz="2000" b="1">
                <a:solidFill>
                  <a:schemeClr val="tx1"/>
                </a:solidFill>
                <a:latin typeface="標楷體" pitchFamily="65" charset="-120"/>
                <a:ea typeface="標楷體" pitchFamily="65" charset="-120"/>
              </a:rPr>
              <a:t>一、相關法令依據</a:t>
            </a:r>
            <a:endParaRPr lang="zh-TW" altLang="en-US" sz="2000" b="1" dirty="0">
              <a:solidFill>
                <a:schemeClr val="tx1"/>
              </a:solidFill>
              <a:latin typeface="標楷體" pitchFamily="65" charset="-120"/>
              <a:ea typeface="標楷體" pitchFamily="65" charset="-120"/>
            </a:endParaRPr>
          </a:p>
        </p:txBody>
      </p:sp>
      <p:sp>
        <p:nvSpPr>
          <p:cNvPr id="11" name="書卷 (水平) 10"/>
          <p:cNvSpPr/>
          <p:nvPr/>
        </p:nvSpPr>
        <p:spPr>
          <a:xfrm>
            <a:off x="7092280" y="322107"/>
            <a:ext cx="1656184" cy="792088"/>
          </a:xfrm>
          <a:prstGeom prst="horizontalScroll">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rgbClr val="0000FF"/>
                </a:solidFill>
                <a:latin typeface="標楷體" panose="03000509000000000000" pitchFamily="65" charset="-120"/>
                <a:ea typeface="標楷體" panose="03000509000000000000" pitchFamily="65" charset="-120"/>
              </a:rPr>
              <a:t>詳細規定可在網路上下載</a:t>
            </a:r>
          </a:p>
        </p:txBody>
      </p:sp>
    </p:spTree>
    <p:extLst>
      <p:ext uri="{BB962C8B-B14F-4D97-AF65-F5344CB8AC3E}">
        <p14:creationId xmlns:p14="http://schemas.microsoft.com/office/powerpoint/2010/main" val="17603138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7C56CB6B-C0DD-48D6-B629-C71A6680F2D9}"/>
              </a:ext>
            </a:extLst>
          </p:cNvPr>
          <p:cNvPicPr>
            <a:picLocks noChangeAspect="1"/>
          </p:cNvPicPr>
          <p:nvPr/>
        </p:nvPicPr>
        <p:blipFill>
          <a:blip r:embed="rId3"/>
          <a:stretch>
            <a:fillRect/>
          </a:stretch>
        </p:blipFill>
        <p:spPr>
          <a:xfrm>
            <a:off x="0" y="1020059"/>
            <a:ext cx="9144000" cy="2166963"/>
          </a:xfrm>
          <a:prstGeom prst="rect">
            <a:avLst/>
          </a:prstGeom>
        </p:spPr>
      </p:pic>
      <p:sp>
        <p:nvSpPr>
          <p:cNvPr id="2" name="矩形 1">
            <a:extLst>
              <a:ext uri="{FF2B5EF4-FFF2-40B4-BE49-F238E27FC236}">
                <a16:creationId xmlns:a16="http://schemas.microsoft.com/office/drawing/2014/main" id="{E4E24EE9-6C8A-4223-AA77-F0ADCA98BC2D}"/>
              </a:ext>
            </a:extLst>
          </p:cNvPr>
          <p:cNvSpPr/>
          <p:nvPr/>
        </p:nvSpPr>
        <p:spPr>
          <a:xfrm>
            <a:off x="6126068" y="995226"/>
            <a:ext cx="1416083" cy="338625"/>
          </a:xfrm>
          <a:prstGeom prst="rect">
            <a:avLst/>
          </a:prstGeom>
        </p:spPr>
        <p:txBody>
          <a:bodyPr wrap="none" lIns="91431" tIns="45716" rIns="91431" bIns="45716">
            <a:normAutofit/>
          </a:bodyPr>
          <a:lstStyle/>
          <a:p>
            <a:pPr defTabSz="913765">
              <a:defRPr/>
            </a:pPr>
            <a:endParaRPr lang="en-US" altLang="zh-CN" sz="1600" b="1" dirty="0">
              <a:solidFill>
                <a:schemeClr val="accent1"/>
              </a:solidFill>
              <a:latin typeface="Arial"/>
              <a:ea typeface="微软雅黑" panose="020B0503020204020204" charset="-122"/>
              <a:cs typeface="+mn-ea"/>
              <a:sym typeface="Arial"/>
            </a:endParaRPr>
          </a:p>
        </p:txBody>
      </p:sp>
      <p:sp>
        <p:nvSpPr>
          <p:cNvPr id="3" name="矩形 2">
            <a:extLst>
              <a:ext uri="{FF2B5EF4-FFF2-40B4-BE49-F238E27FC236}">
                <a16:creationId xmlns:a16="http://schemas.microsoft.com/office/drawing/2014/main" id="{B36C59CE-3C5D-4B48-8CC1-3316690E1E6B}"/>
              </a:ext>
            </a:extLst>
          </p:cNvPr>
          <p:cNvSpPr/>
          <p:nvPr/>
        </p:nvSpPr>
        <p:spPr>
          <a:xfrm>
            <a:off x="1154468" y="4226452"/>
            <a:ext cx="1416083" cy="338625"/>
          </a:xfrm>
          <a:prstGeom prst="rect">
            <a:avLst/>
          </a:prstGeom>
        </p:spPr>
        <p:txBody>
          <a:bodyPr wrap="none" lIns="91431" tIns="45716" rIns="91431" bIns="45716">
            <a:normAutofit/>
          </a:bodyPr>
          <a:lstStyle/>
          <a:p>
            <a:pPr defTabSz="913765">
              <a:defRPr/>
            </a:pPr>
            <a:endParaRPr lang="en-US" altLang="zh-CN" sz="1600" b="1" dirty="0">
              <a:solidFill>
                <a:schemeClr val="accent1"/>
              </a:solidFill>
              <a:latin typeface="Arial"/>
              <a:ea typeface="微软雅黑" panose="020B0503020204020204" charset="-122"/>
              <a:cs typeface="+mn-ea"/>
              <a:sym typeface="Arial"/>
            </a:endParaRPr>
          </a:p>
        </p:txBody>
      </p:sp>
      <p:sp>
        <p:nvSpPr>
          <p:cNvPr id="4" name="矩形 3">
            <a:extLst>
              <a:ext uri="{FF2B5EF4-FFF2-40B4-BE49-F238E27FC236}">
                <a16:creationId xmlns:a16="http://schemas.microsoft.com/office/drawing/2014/main" id="{0D5B9D80-42C0-45A3-96D1-D0BB575EC1F2}"/>
              </a:ext>
            </a:extLst>
          </p:cNvPr>
          <p:cNvSpPr/>
          <p:nvPr/>
        </p:nvSpPr>
        <p:spPr>
          <a:xfrm>
            <a:off x="337578" y="1372604"/>
            <a:ext cx="1715310" cy="1868266"/>
          </a:xfrm>
          <a:prstGeom prst="rect">
            <a:avLst/>
          </a:prstGeom>
        </p:spPr>
        <p:txBody>
          <a:bodyPr wrap="none" lIns="91431" tIns="45716" rIns="91431" bIns="45716">
            <a:normAutofit/>
          </a:bodyPr>
          <a:lstStyle/>
          <a:p>
            <a:pPr algn="r" defTabSz="913765">
              <a:defRPr/>
            </a:pPr>
            <a:endParaRPr lang="en-US" altLang="zh-CN" sz="1600" b="1" dirty="0">
              <a:solidFill>
                <a:schemeClr val="accent2"/>
              </a:solidFill>
              <a:latin typeface="Arial"/>
              <a:ea typeface="微软雅黑" panose="020B0503020204020204" charset="-122"/>
              <a:cs typeface="+mn-ea"/>
              <a:sym typeface="Arial"/>
            </a:endParaRPr>
          </a:p>
        </p:txBody>
      </p:sp>
      <p:sp>
        <p:nvSpPr>
          <p:cNvPr id="10" name="矩形 47">
            <a:extLst>
              <a:ext uri="{FF2B5EF4-FFF2-40B4-BE49-F238E27FC236}">
                <a16:creationId xmlns:a16="http://schemas.microsoft.com/office/drawing/2014/main" id="{B4A73A60-C33B-419C-B00C-7F21D5A51251}"/>
              </a:ext>
            </a:extLst>
          </p:cNvPr>
          <p:cNvSpPr>
            <a:spLocks noChangeArrowheads="1"/>
          </p:cNvSpPr>
          <p:nvPr/>
        </p:nvSpPr>
        <p:spPr bwMode="auto">
          <a:xfrm>
            <a:off x="5689550" y="2840267"/>
            <a:ext cx="3236227" cy="412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norm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9pPr>
          </a:lstStyle>
          <a:p>
            <a:endParaRPr lang="zh-TW" altLang="en-US" sz="1800" dirty="0">
              <a:solidFill>
                <a:srgbClr val="0066FF"/>
              </a:solidFill>
              <a:latin typeface="標楷體" panose="03000509000000000000" pitchFamily="65" charset="-120"/>
              <a:ea typeface="標楷體" panose="03000509000000000000" pitchFamily="65" charset="-120"/>
            </a:endParaRPr>
          </a:p>
        </p:txBody>
      </p:sp>
      <p:sp>
        <p:nvSpPr>
          <p:cNvPr id="19" name="矩形 18">
            <a:extLst>
              <a:ext uri="{FF2B5EF4-FFF2-40B4-BE49-F238E27FC236}">
                <a16:creationId xmlns:a16="http://schemas.microsoft.com/office/drawing/2014/main" id="{D286CB3A-4FC2-487B-B99B-743D40D4ECDC}"/>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a:ea typeface="微软雅黑" panose="020B0503020204020204" charset="-122"/>
              <a:cs typeface="+mn-ea"/>
              <a:sym typeface="Arial"/>
            </a:endParaRPr>
          </a:p>
        </p:txBody>
      </p:sp>
      <p:sp>
        <p:nvSpPr>
          <p:cNvPr id="11" name="矩形 10">
            <a:extLst>
              <a:ext uri="{FF2B5EF4-FFF2-40B4-BE49-F238E27FC236}">
                <a16:creationId xmlns:a16="http://schemas.microsoft.com/office/drawing/2014/main" id="{8AE5818F-E3BE-44B7-A69A-339C81F8E8EF}"/>
              </a:ext>
            </a:extLst>
          </p:cNvPr>
          <p:cNvSpPr/>
          <p:nvPr/>
        </p:nvSpPr>
        <p:spPr>
          <a:xfrm>
            <a:off x="3707904" y="2939212"/>
            <a:ext cx="648072" cy="2967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12" name="標題 1">
            <a:extLst>
              <a:ext uri="{FF2B5EF4-FFF2-40B4-BE49-F238E27FC236}">
                <a16:creationId xmlns:a16="http://schemas.microsoft.com/office/drawing/2014/main" id="{0FD96781-E537-4546-89A6-0E4ECF060688}"/>
              </a:ext>
            </a:extLst>
          </p:cNvPr>
          <p:cNvSpPr txBox="1">
            <a:spLocks/>
          </p:cNvSpPr>
          <p:nvPr/>
        </p:nvSpPr>
        <p:spPr>
          <a:xfrm>
            <a:off x="279615" y="197558"/>
            <a:ext cx="8229600" cy="1143000"/>
          </a:xfrm>
          <a:prstGeom prst="rect">
            <a:avLst/>
          </a:prstGeom>
        </p:spPr>
        <p:txBody>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fontAlgn="auto">
              <a:spcAft>
                <a:spcPts val="0"/>
              </a:spcAft>
            </a:pPr>
            <a:r>
              <a:rPr lang="zh-TW" altLang="en-US" b="1" dirty="0">
                <a:latin typeface="標楷體" panose="03000509000000000000" pitchFamily="65" charset="-120"/>
                <a:ea typeface="標楷體" panose="03000509000000000000" pitchFamily="65" charset="-120"/>
              </a:rPr>
              <a:t>宣導事項</a:t>
            </a:r>
          </a:p>
        </p:txBody>
      </p:sp>
      <p:sp>
        <p:nvSpPr>
          <p:cNvPr id="14" name="矩形 47">
            <a:extLst>
              <a:ext uri="{FF2B5EF4-FFF2-40B4-BE49-F238E27FC236}">
                <a16:creationId xmlns:a16="http://schemas.microsoft.com/office/drawing/2014/main" id="{673CBB98-D7B9-4036-8863-EADD1E47513B}"/>
              </a:ext>
            </a:extLst>
          </p:cNvPr>
          <p:cNvSpPr>
            <a:spLocks noChangeArrowheads="1"/>
          </p:cNvSpPr>
          <p:nvPr/>
        </p:nvSpPr>
        <p:spPr bwMode="auto">
          <a:xfrm>
            <a:off x="1862509" y="4739930"/>
            <a:ext cx="5976664" cy="2007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norm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9pPr>
          </a:lstStyle>
          <a:p>
            <a:pPr>
              <a:buNone/>
            </a:pPr>
            <a:r>
              <a:rPr lang="zh-TW" altLang="en-US" sz="2800" dirty="0">
                <a:solidFill>
                  <a:srgbClr val="7030A0"/>
                </a:solidFill>
                <a:latin typeface="標楷體" panose="03000509000000000000" pitchFamily="65" charset="-120"/>
                <a:ea typeface="標楷體" panose="03000509000000000000" pitchFamily="65" charset="-120"/>
                <a:hlinkClick r:id="rId4">
                  <a:extLst>
                    <a:ext uri="{A12FA001-AC4F-418D-AE19-62706E023703}">
                      <ahyp:hlinkClr xmlns:ahyp="http://schemas.microsoft.com/office/drawing/2018/hyperlinkcolor" val="tx"/>
                    </a:ext>
                  </a:extLst>
                </a:hlinkClick>
              </a:rPr>
              <a:t>會計室網站</a:t>
            </a:r>
            <a:r>
              <a:rPr lang="en-US" altLang="zh-TW" sz="2800" dirty="0">
                <a:solidFill>
                  <a:srgbClr val="7030A0"/>
                </a:solidFill>
                <a:latin typeface="標楷體" panose="03000509000000000000" pitchFamily="65" charset="-120"/>
                <a:ea typeface="標楷體" panose="03000509000000000000" pitchFamily="65" charset="-120"/>
                <a:sym typeface="Wingdings" panose="05000000000000000000" pitchFamily="2" charset="2"/>
                <a:hlinkClick r:id="rId4">
                  <a:extLst>
                    <a:ext uri="{A12FA001-AC4F-418D-AE19-62706E023703}">
                      <ahyp:hlinkClr xmlns:ahyp="http://schemas.microsoft.com/office/drawing/2018/hyperlinkcolor" val="tx"/>
                    </a:ext>
                  </a:extLst>
                </a:hlinkClick>
              </a:rPr>
              <a:t></a:t>
            </a:r>
            <a:r>
              <a:rPr lang="zh-TW" altLang="en-US" sz="2800" dirty="0">
                <a:solidFill>
                  <a:srgbClr val="7030A0"/>
                </a:solidFill>
                <a:latin typeface="標楷體" panose="03000509000000000000" pitchFamily="65" charset="-120"/>
                <a:ea typeface="標楷體" panose="03000509000000000000" pitchFamily="65" charset="-120"/>
                <a:hlinkClick r:id="rId4">
                  <a:extLst>
                    <a:ext uri="{A12FA001-AC4F-418D-AE19-62706E023703}">
                      <ahyp:hlinkClr xmlns:ahyp="http://schemas.microsoft.com/office/drawing/2018/hyperlinkcolor" val="tx"/>
                    </a:ext>
                  </a:extLst>
                </a:hlinkClick>
              </a:rPr>
              <a:t>相關辦法</a:t>
            </a:r>
            <a:r>
              <a:rPr lang="en-US" altLang="zh-TW" sz="2800" dirty="0">
                <a:solidFill>
                  <a:srgbClr val="7030A0"/>
                </a:solidFill>
                <a:latin typeface="標楷體" panose="03000509000000000000" pitchFamily="65" charset="-120"/>
                <a:ea typeface="標楷體" panose="03000509000000000000" pitchFamily="65" charset="-120"/>
                <a:sym typeface="Wingdings" panose="05000000000000000000" pitchFamily="2" charset="2"/>
                <a:hlinkClick r:id="rId4">
                  <a:extLst>
                    <a:ext uri="{A12FA001-AC4F-418D-AE19-62706E023703}">
                      <ahyp:hlinkClr xmlns:ahyp="http://schemas.microsoft.com/office/drawing/2018/hyperlinkcolor" val="tx"/>
                    </a:ext>
                  </a:extLst>
                </a:hlinkClick>
              </a:rPr>
              <a:t></a:t>
            </a:r>
            <a:r>
              <a:rPr lang="zh-TW" altLang="en-US" sz="2800" dirty="0">
                <a:solidFill>
                  <a:srgbClr val="7030A0"/>
                </a:solidFill>
                <a:latin typeface="標楷體" panose="03000509000000000000" pitchFamily="65" charset="-120"/>
                <a:ea typeface="標楷體" panose="03000509000000000000" pitchFamily="65" charset="-120"/>
                <a:hlinkClick r:id="rId4">
                  <a:extLst>
                    <a:ext uri="{A12FA001-AC4F-418D-AE19-62706E023703}">
                      <ahyp:hlinkClr xmlns:ahyp="http://schemas.microsoft.com/office/drawing/2018/hyperlinkcolor" val="tx"/>
                    </a:ext>
                  </a:extLst>
                </a:hlinkClick>
              </a:rPr>
              <a:t>校內經費</a:t>
            </a:r>
            <a:endParaRPr lang="en-US" altLang="zh-TW" sz="2800" dirty="0">
              <a:solidFill>
                <a:srgbClr val="7030A0"/>
              </a:solidFill>
              <a:latin typeface="標楷體" panose="03000509000000000000" pitchFamily="65" charset="-120"/>
              <a:ea typeface="標楷體" panose="03000509000000000000" pitchFamily="65" charset="-120"/>
              <a:hlinkClick r:id="rId4">
                <a:extLst>
                  <a:ext uri="{A12FA001-AC4F-418D-AE19-62706E023703}">
                    <ahyp:hlinkClr xmlns:ahyp="http://schemas.microsoft.com/office/drawing/2018/hyperlinkcolor" val="tx"/>
                  </a:ext>
                </a:extLst>
              </a:hlinkClick>
            </a:endParaRPr>
          </a:p>
          <a:p>
            <a:pPr>
              <a:buNone/>
            </a:pPr>
            <a:r>
              <a:rPr lang="en-US" altLang="zh-TW" sz="2800" dirty="0">
                <a:solidFill>
                  <a:srgbClr val="7030A0"/>
                </a:solidFill>
                <a:latin typeface="標楷體" panose="03000509000000000000" pitchFamily="65" charset="-120"/>
                <a:ea typeface="標楷體" panose="03000509000000000000" pitchFamily="65" charset="-120"/>
                <a:sym typeface="Wingdings" panose="05000000000000000000" pitchFamily="2" charset="2"/>
                <a:hlinkClick r:id="rId4">
                  <a:extLst>
                    <a:ext uri="{A12FA001-AC4F-418D-AE19-62706E023703}">
                      <ahyp:hlinkClr xmlns:ahyp="http://schemas.microsoft.com/office/drawing/2018/hyperlinkcolor" val="tx"/>
                    </a:ext>
                  </a:extLst>
                </a:hlinkClick>
              </a:rPr>
              <a:t></a:t>
            </a:r>
            <a:r>
              <a:rPr lang="zh-TW" altLang="en-US" sz="2800" dirty="0">
                <a:solidFill>
                  <a:srgbClr val="7030A0"/>
                </a:solidFill>
                <a:latin typeface="標楷體" panose="03000509000000000000" pitchFamily="65" charset="-120"/>
                <a:ea typeface="標楷體" panose="03000509000000000000" pitchFamily="65" charset="-120"/>
                <a:hlinkClick r:id="rId4">
                  <a:extLst>
                    <a:ext uri="{A12FA001-AC4F-418D-AE19-62706E023703}">
                      <ahyp:hlinkClr xmlns:ahyp="http://schemas.microsoft.com/office/drawing/2018/hyperlinkcolor" val="tx"/>
                    </a:ext>
                  </a:extLst>
                </a:hlinkClick>
              </a:rPr>
              <a:t>校內經費支用項目原則</a:t>
            </a:r>
            <a:endParaRPr lang="zh-TW" altLang="en-US" sz="2800" dirty="0">
              <a:solidFill>
                <a:srgbClr val="7030A0"/>
              </a:solidFill>
              <a:latin typeface="標楷體" panose="03000509000000000000" pitchFamily="65" charset="-120"/>
              <a:ea typeface="標楷體" panose="03000509000000000000" pitchFamily="65" charset="-120"/>
            </a:endParaRPr>
          </a:p>
          <a:p>
            <a:endParaRPr lang="zh-TW" altLang="en-US" sz="1800" dirty="0">
              <a:solidFill>
                <a:srgbClr val="0066FF"/>
              </a:solidFill>
              <a:latin typeface="標楷體" panose="03000509000000000000" pitchFamily="65" charset="-120"/>
              <a:ea typeface="標楷體" panose="03000509000000000000" pitchFamily="65" charset="-120"/>
            </a:endParaRPr>
          </a:p>
        </p:txBody>
      </p:sp>
      <p:sp>
        <p:nvSpPr>
          <p:cNvPr id="15" name="TextBox 18">
            <a:extLst>
              <a:ext uri="{FF2B5EF4-FFF2-40B4-BE49-F238E27FC236}">
                <a16:creationId xmlns:a16="http://schemas.microsoft.com/office/drawing/2014/main" id="{44C3FF24-2781-41CE-9CDE-19713AAD0EBA}"/>
              </a:ext>
            </a:extLst>
          </p:cNvPr>
          <p:cNvSpPr txBox="1"/>
          <p:nvPr/>
        </p:nvSpPr>
        <p:spPr>
          <a:xfrm>
            <a:off x="2423327" y="3478361"/>
            <a:ext cx="4226389" cy="937525"/>
          </a:xfrm>
          <a:prstGeom prst="rect">
            <a:avLst/>
          </a:prstGeom>
          <a:noFill/>
        </p:spPr>
        <p:txBody>
          <a:bodyPr wrap="none" lIns="91440" tIns="45720" rIns="91440" bIns="45720" rtlCol="0">
            <a:normAutofit lnSpcReduction="10000"/>
          </a:bodyPr>
          <a:lstStyle/>
          <a:p>
            <a:pPr algn="ctr" fontAlgn="auto">
              <a:defRPr/>
            </a:pPr>
            <a:r>
              <a:rPr lang="zh-TW" altLang="en-US" sz="2800" b="1" dirty="0">
                <a:solidFill>
                  <a:srgbClr val="0070C0"/>
                </a:solidFill>
                <a:latin typeface="標楷體" panose="03000509000000000000" pitchFamily="65" charset="-120"/>
                <a:ea typeface="標楷體" panose="03000509000000000000" pitchFamily="65" charset="-120"/>
              </a:rPr>
              <a:t>校內經費支用項目原則</a:t>
            </a:r>
            <a:endParaRPr lang="en-US" altLang="zh-TW" sz="2800" b="1" dirty="0">
              <a:solidFill>
                <a:srgbClr val="0070C0"/>
              </a:solidFill>
              <a:latin typeface="標楷體" panose="03000509000000000000" pitchFamily="65" charset="-120"/>
              <a:ea typeface="標楷體" panose="03000509000000000000" pitchFamily="65" charset="-120"/>
            </a:endParaRPr>
          </a:p>
          <a:p>
            <a:pPr algn="ctr" fontAlgn="auto">
              <a:defRPr/>
            </a:pPr>
            <a:r>
              <a:rPr lang="zh-TW" altLang="en-US" sz="2800" b="1" dirty="0">
                <a:solidFill>
                  <a:srgbClr val="0070C0"/>
                </a:solidFill>
                <a:latin typeface="標楷體" panose="03000509000000000000" pitchFamily="65" charset="-120"/>
                <a:ea typeface="標楷體" panose="03000509000000000000" pitchFamily="65" charset="-120"/>
              </a:rPr>
              <a:t>路徑</a:t>
            </a:r>
            <a:r>
              <a:rPr lang="en-US" altLang="zh-TW" sz="2800" b="1" dirty="0">
                <a:solidFill>
                  <a:srgbClr val="0070C0"/>
                </a:solidFill>
                <a:latin typeface="標楷體" panose="03000509000000000000" pitchFamily="65" charset="-120"/>
                <a:ea typeface="標楷體" panose="03000509000000000000" pitchFamily="65" charset="-120"/>
              </a:rPr>
              <a:t>:</a:t>
            </a:r>
            <a:endParaRPr kumimoji="0" lang="zh-CN" altLang="en-US" sz="2800" b="1" dirty="0">
              <a:solidFill>
                <a:srgbClr val="0070C0"/>
              </a:solidFill>
              <a:latin typeface="標楷體" panose="03000509000000000000" pitchFamily="65" charset="-120"/>
              <a:ea typeface="標楷體" panose="03000509000000000000" pitchFamily="65" charset="-120"/>
              <a:sym typeface="Arial"/>
            </a:endParaRPr>
          </a:p>
          <a:p>
            <a:pPr lvl="0" algn="ctr" fontAlgn="auto">
              <a:defRPr/>
            </a:pPr>
            <a:endParaRPr kumimoji="0" lang="zh-CN" altLang="en-US" sz="2800" b="1" dirty="0">
              <a:solidFill>
                <a:srgbClr val="0070C0"/>
              </a:solidFill>
              <a:latin typeface="標楷體" panose="03000509000000000000" pitchFamily="65" charset="-120"/>
              <a:ea typeface="標楷體" panose="03000509000000000000" pitchFamily="65" charset="-120"/>
              <a:sym typeface="Arial"/>
            </a:endParaRPr>
          </a:p>
        </p:txBody>
      </p:sp>
      <p:sp>
        <p:nvSpPr>
          <p:cNvPr id="18" name="投影片編號版面配置區 3">
            <a:extLst>
              <a:ext uri="{FF2B5EF4-FFF2-40B4-BE49-F238E27FC236}">
                <a16:creationId xmlns:a16="http://schemas.microsoft.com/office/drawing/2014/main" id="{450709C8-C8A2-47AA-A604-A547F98F1602}"/>
              </a:ext>
            </a:extLst>
          </p:cNvPr>
          <p:cNvSpPr txBox="1">
            <a:spLocks/>
          </p:cNvSpPr>
          <p:nvPr/>
        </p:nvSpPr>
        <p:spPr>
          <a:xfrm>
            <a:off x="8316416" y="6455982"/>
            <a:ext cx="2133600" cy="365125"/>
          </a:xfrm>
          <a:prstGeom prst="rect">
            <a:avLst/>
          </a:prstGeom>
        </p:spPr>
        <p:txBody>
          <a:bodyPr/>
          <a:lstStyle>
            <a:defPPr>
              <a:defRPr lang="zh-TW"/>
            </a:defPPr>
            <a:lvl1pPr algn="l" rtl="0" fontAlgn="base">
              <a:spcBef>
                <a:spcPct val="0"/>
              </a:spcBef>
              <a:spcAft>
                <a:spcPct val="0"/>
              </a:spcAft>
              <a:defRPr kumimoji="1" kern="1200">
                <a:solidFill>
                  <a:schemeClr val="tx1"/>
                </a:solidFill>
                <a:latin typeface="Cambria" pitchFamily="18"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mbria" pitchFamily="18" charset="0"/>
                <a:ea typeface="新細明體" pitchFamily="18" charset="-120"/>
                <a:cs typeface="+mn-cs"/>
              </a:defRPr>
            </a:lvl2pPr>
            <a:lvl3pPr marL="914400" algn="l" rtl="0" fontAlgn="base">
              <a:spcBef>
                <a:spcPct val="0"/>
              </a:spcBef>
              <a:spcAft>
                <a:spcPct val="0"/>
              </a:spcAft>
              <a:defRPr kumimoji="1" kern="1200">
                <a:solidFill>
                  <a:schemeClr val="tx1"/>
                </a:solidFill>
                <a:latin typeface="Cambria" pitchFamily="18" charset="0"/>
                <a:ea typeface="新細明體" pitchFamily="18" charset="-120"/>
                <a:cs typeface="+mn-cs"/>
              </a:defRPr>
            </a:lvl3pPr>
            <a:lvl4pPr marL="1371600" algn="l" rtl="0" fontAlgn="base">
              <a:spcBef>
                <a:spcPct val="0"/>
              </a:spcBef>
              <a:spcAft>
                <a:spcPct val="0"/>
              </a:spcAft>
              <a:defRPr kumimoji="1" kern="1200">
                <a:solidFill>
                  <a:schemeClr val="tx1"/>
                </a:solidFill>
                <a:latin typeface="Cambria" pitchFamily="18" charset="0"/>
                <a:ea typeface="新細明體" pitchFamily="18" charset="-120"/>
                <a:cs typeface="+mn-cs"/>
              </a:defRPr>
            </a:lvl4pPr>
            <a:lvl5pPr marL="1828800" algn="l" rtl="0" fontAlgn="base">
              <a:spcBef>
                <a:spcPct val="0"/>
              </a:spcBef>
              <a:spcAft>
                <a:spcPct val="0"/>
              </a:spcAft>
              <a:defRPr kumimoji="1" kern="1200">
                <a:solidFill>
                  <a:schemeClr val="tx1"/>
                </a:solidFill>
                <a:latin typeface="Cambria" pitchFamily="18" charset="0"/>
                <a:ea typeface="新細明體" pitchFamily="18" charset="-120"/>
                <a:cs typeface="+mn-cs"/>
              </a:defRPr>
            </a:lvl5pPr>
            <a:lvl6pPr marL="2286000" algn="l" defTabSz="914400" rtl="0" eaLnBrk="1" latinLnBrk="0" hangingPunct="1">
              <a:defRPr kumimoji="1" kern="1200">
                <a:solidFill>
                  <a:schemeClr val="tx1"/>
                </a:solidFill>
                <a:latin typeface="Cambria" pitchFamily="18" charset="0"/>
                <a:ea typeface="新細明體" pitchFamily="18" charset="-120"/>
                <a:cs typeface="+mn-cs"/>
              </a:defRPr>
            </a:lvl6pPr>
            <a:lvl7pPr marL="2743200" algn="l" defTabSz="914400" rtl="0" eaLnBrk="1" latinLnBrk="0" hangingPunct="1">
              <a:defRPr kumimoji="1" kern="1200">
                <a:solidFill>
                  <a:schemeClr val="tx1"/>
                </a:solidFill>
                <a:latin typeface="Cambria" pitchFamily="18" charset="0"/>
                <a:ea typeface="新細明體" pitchFamily="18" charset="-120"/>
                <a:cs typeface="+mn-cs"/>
              </a:defRPr>
            </a:lvl7pPr>
            <a:lvl8pPr marL="3200400" algn="l" defTabSz="914400" rtl="0" eaLnBrk="1" latinLnBrk="0" hangingPunct="1">
              <a:defRPr kumimoji="1" kern="1200">
                <a:solidFill>
                  <a:schemeClr val="tx1"/>
                </a:solidFill>
                <a:latin typeface="Cambria" pitchFamily="18" charset="0"/>
                <a:ea typeface="新細明體" pitchFamily="18" charset="-120"/>
                <a:cs typeface="+mn-cs"/>
              </a:defRPr>
            </a:lvl8pPr>
            <a:lvl9pPr marL="3657600" algn="l" defTabSz="914400" rtl="0" eaLnBrk="1" latinLnBrk="0" hangingPunct="1">
              <a:defRPr kumimoji="1" kern="1200">
                <a:solidFill>
                  <a:schemeClr val="tx1"/>
                </a:solidFill>
                <a:latin typeface="Cambria" pitchFamily="18" charset="0"/>
                <a:ea typeface="新細明體" pitchFamily="18" charset="-120"/>
                <a:cs typeface="+mn-cs"/>
              </a:defRPr>
            </a:lvl9pPr>
          </a:lstStyle>
          <a:p>
            <a:pPr>
              <a:defRPr/>
            </a:pPr>
            <a:fld id="{11728662-A672-4A50-8676-DCF091185157}" type="slidenum">
              <a:rPr lang="zh-TW" altLang="en-US" sz="1200" smtClean="0">
                <a:solidFill>
                  <a:schemeClr val="accent5">
                    <a:lumMod val="75000"/>
                  </a:schemeClr>
                </a:solidFill>
              </a:rPr>
              <a:pPr>
                <a:defRPr/>
              </a:pPr>
              <a:t>49</a:t>
            </a:fld>
            <a:endParaRPr lang="zh-TW" altLang="en-US" sz="1200" dirty="0">
              <a:solidFill>
                <a:schemeClr val="accent5">
                  <a:lumMod val="75000"/>
                </a:schemeClr>
              </a:solidFill>
            </a:endParaRPr>
          </a:p>
        </p:txBody>
      </p:sp>
    </p:spTree>
    <p:extLst>
      <p:ext uri="{BB962C8B-B14F-4D97-AF65-F5344CB8AC3E}">
        <p14:creationId xmlns:p14="http://schemas.microsoft.com/office/powerpoint/2010/main" val="2526927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4" grpId="0"/>
      <p:bldP spid="1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7C56CB6B-C0DD-48D6-B629-C71A6680F2D9}"/>
              </a:ext>
            </a:extLst>
          </p:cNvPr>
          <p:cNvPicPr>
            <a:picLocks noChangeAspect="1"/>
          </p:cNvPicPr>
          <p:nvPr/>
        </p:nvPicPr>
        <p:blipFill>
          <a:blip r:embed="rId3"/>
          <a:stretch>
            <a:fillRect/>
          </a:stretch>
        </p:blipFill>
        <p:spPr>
          <a:xfrm>
            <a:off x="0" y="1020059"/>
            <a:ext cx="9144000" cy="2166963"/>
          </a:xfrm>
          <a:prstGeom prst="rect">
            <a:avLst/>
          </a:prstGeom>
        </p:spPr>
      </p:pic>
      <p:sp>
        <p:nvSpPr>
          <p:cNvPr id="2" name="矩形 1">
            <a:extLst>
              <a:ext uri="{FF2B5EF4-FFF2-40B4-BE49-F238E27FC236}">
                <a16:creationId xmlns:a16="http://schemas.microsoft.com/office/drawing/2014/main" id="{E4E24EE9-6C8A-4223-AA77-F0ADCA98BC2D}"/>
              </a:ext>
            </a:extLst>
          </p:cNvPr>
          <p:cNvSpPr/>
          <p:nvPr/>
        </p:nvSpPr>
        <p:spPr>
          <a:xfrm>
            <a:off x="6126068" y="995226"/>
            <a:ext cx="1416083" cy="338625"/>
          </a:xfrm>
          <a:prstGeom prst="rect">
            <a:avLst/>
          </a:prstGeom>
        </p:spPr>
        <p:txBody>
          <a:bodyPr wrap="none" lIns="91431" tIns="45716" rIns="91431" bIns="45716">
            <a:normAutofit/>
          </a:bodyPr>
          <a:lstStyle/>
          <a:p>
            <a:pPr defTabSz="913765">
              <a:defRPr/>
            </a:pPr>
            <a:endParaRPr lang="en-US" altLang="zh-CN" sz="1600" b="1" dirty="0">
              <a:solidFill>
                <a:schemeClr val="accent1"/>
              </a:solidFill>
              <a:latin typeface="Arial"/>
              <a:ea typeface="微软雅黑" panose="020B0503020204020204" charset="-122"/>
              <a:cs typeface="+mn-ea"/>
              <a:sym typeface="Arial"/>
            </a:endParaRPr>
          </a:p>
        </p:txBody>
      </p:sp>
      <p:sp>
        <p:nvSpPr>
          <p:cNvPr id="3" name="矩形 2">
            <a:extLst>
              <a:ext uri="{FF2B5EF4-FFF2-40B4-BE49-F238E27FC236}">
                <a16:creationId xmlns:a16="http://schemas.microsoft.com/office/drawing/2014/main" id="{B36C59CE-3C5D-4B48-8CC1-3316690E1E6B}"/>
              </a:ext>
            </a:extLst>
          </p:cNvPr>
          <p:cNvSpPr/>
          <p:nvPr/>
        </p:nvSpPr>
        <p:spPr>
          <a:xfrm>
            <a:off x="1154468" y="4226452"/>
            <a:ext cx="1416083" cy="338625"/>
          </a:xfrm>
          <a:prstGeom prst="rect">
            <a:avLst/>
          </a:prstGeom>
        </p:spPr>
        <p:txBody>
          <a:bodyPr wrap="none" lIns="91431" tIns="45716" rIns="91431" bIns="45716">
            <a:normAutofit/>
          </a:bodyPr>
          <a:lstStyle/>
          <a:p>
            <a:pPr defTabSz="913765">
              <a:defRPr/>
            </a:pPr>
            <a:endParaRPr lang="en-US" altLang="zh-CN" sz="1600" b="1" dirty="0">
              <a:solidFill>
                <a:schemeClr val="accent1"/>
              </a:solidFill>
              <a:latin typeface="Arial"/>
              <a:ea typeface="微软雅黑" panose="020B0503020204020204" charset="-122"/>
              <a:cs typeface="+mn-ea"/>
              <a:sym typeface="Arial"/>
            </a:endParaRPr>
          </a:p>
        </p:txBody>
      </p:sp>
      <p:sp>
        <p:nvSpPr>
          <p:cNvPr id="4" name="矩形 3">
            <a:extLst>
              <a:ext uri="{FF2B5EF4-FFF2-40B4-BE49-F238E27FC236}">
                <a16:creationId xmlns:a16="http://schemas.microsoft.com/office/drawing/2014/main" id="{0D5B9D80-42C0-45A3-96D1-D0BB575EC1F2}"/>
              </a:ext>
            </a:extLst>
          </p:cNvPr>
          <p:cNvSpPr/>
          <p:nvPr/>
        </p:nvSpPr>
        <p:spPr>
          <a:xfrm>
            <a:off x="337578" y="1372604"/>
            <a:ext cx="1715310" cy="1868266"/>
          </a:xfrm>
          <a:prstGeom prst="rect">
            <a:avLst/>
          </a:prstGeom>
        </p:spPr>
        <p:txBody>
          <a:bodyPr wrap="none" lIns="91431" tIns="45716" rIns="91431" bIns="45716">
            <a:normAutofit/>
          </a:bodyPr>
          <a:lstStyle/>
          <a:p>
            <a:pPr algn="r" defTabSz="913765">
              <a:defRPr/>
            </a:pPr>
            <a:endParaRPr lang="en-US" altLang="zh-CN" sz="1600" b="1" dirty="0">
              <a:solidFill>
                <a:schemeClr val="accent2"/>
              </a:solidFill>
              <a:latin typeface="Arial"/>
              <a:ea typeface="微软雅黑" panose="020B0503020204020204" charset="-122"/>
              <a:cs typeface="+mn-ea"/>
              <a:sym typeface="Arial"/>
            </a:endParaRPr>
          </a:p>
        </p:txBody>
      </p:sp>
      <p:sp>
        <p:nvSpPr>
          <p:cNvPr id="10" name="矩形 47">
            <a:extLst>
              <a:ext uri="{FF2B5EF4-FFF2-40B4-BE49-F238E27FC236}">
                <a16:creationId xmlns:a16="http://schemas.microsoft.com/office/drawing/2014/main" id="{B4A73A60-C33B-419C-B00C-7F21D5A51251}"/>
              </a:ext>
            </a:extLst>
          </p:cNvPr>
          <p:cNvSpPr>
            <a:spLocks noChangeArrowheads="1"/>
          </p:cNvSpPr>
          <p:nvPr/>
        </p:nvSpPr>
        <p:spPr bwMode="auto">
          <a:xfrm>
            <a:off x="5689550" y="2840267"/>
            <a:ext cx="3236227" cy="412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norm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9pPr>
          </a:lstStyle>
          <a:p>
            <a:endParaRPr lang="zh-TW" altLang="en-US" sz="1800" dirty="0">
              <a:solidFill>
                <a:srgbClr val="0066FF"/>
              </a:solidFill>
              <a:latin typeface="標楷體" panose="03000509000000000000" pitchFamily="65" charset="-120"/>
              <a:ea typeface="標楷體" panose="03000509000000000000" pitchFamily="65" charset="-120"/>
            </a:endParaRPr>
          </a:p>
        </p:txBody>
      </p:sp>
      <p:sp>
        <p:nvSpPr>
          <p:cNvPr id="19" name="矩形 18">
            <a:extLst>
              <a:ext uri="{FF2B5EF4-FFF2-40B4-BE49-F238E27FC236}">
                <a16:creationId xmlns:a16="http://schemas.microsoft.com/office/drawing/2014/main" id="{D286CB3A-4FC2-487B-B99B-743D40D4ECDC}"/>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a:ea typeface="微软雅黑" panose="020B0503020204020204" charset="-122"/>
              <a:cs typeface="+mn-ea"/>
              <a:sym typeface="Arial"/>
            </a:endParaRPr>
          </a:p>
        </p:txBody>
      </p:sp>
      <p:sp>
        <p:nvSpPr>
          <p:cNvPr id="11" name="矩形 10">
            <a:extLst>
              <a:ext uri="{FF2B5EF4-FFF2-40B4-BE49-F238E27FC236}">
                <a16:creationId xmlns:a16="http://schemas.microsoft.com/office/drawing/2014/main" id="{8AE5818F-E3BE-44B7-A69A-339C81F8E8EF}"/>
              </a:ext>
            </a:extLst>
          </p:cNvPr>
          <p:cNvSpPr/>
          <p:nvPr/>
        </p:nvSpPr>
        <p:spPr>
          <a:xfrm>
            <a:off x="4842360" y="2944170"/>
            <a:ext cx="881768" cy="2967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12" name="標題 1">
            <a:extLst>
              <a:ext uri="{FF2B5EF4-FFF2-40B4-BE49-F238E27FC236}">
                <a16:creationId xmlns:a16="http://schemas.microsoft.com/office/drawing/2014/main" id="{0FD96781-E537-4546-89A6-0E4ECF060688}"/>
              </a:ext>
            </a:extLst>
          </p:cNvPr>
          <p:cNvSpPr txBox="1">
            <a:spLocks/>
          </p:cNvSpPr>
          <p:nvPr/>
        </p:nvSpPr>
        <p:spPr>
          <a:xfrm>
            <a:off x="279615" y="197558"/>
            <a:ext cx="8229600" cy="1143000"/>
          </a:xfrm>
          <a:prstGeom prst="rect">
            <a:avLst/>
          </a:prstGeom>
        </p:spPr>
        <p:txBody>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fontAlgn="auto">
              <a:spcAft>
                <a:spcPts val="0"/>
              </a:spcAft>
            </a:pPr>
            <a:r>
              <a:rPr lang="zh-TW" altLang="en-US" b="1" dirty="0">
                <a:latin typeface="標楷體" panose="03000509000000000000" pitchFamily="65" charset="-120"/>
                <a:ea typeface="標楷體" panose="03000509000000000000" pitchFamily="65" charset="-120"/>
              </a:rPr>
              <a:t>宣導事項</a:t>
            </a:r>
          </a:p>
        </p:txBody>
      </p:sp>
      <p:sp>
        <p:nvSpPr>
          <p:cNvPr id="13" name="矩形 47">
            <a:hlinkClick r:id="rId4"/>
            <a:extLst>
              <a:ext uri="{FF2B5EF4-FFF2-40B4-BE49-F238E27FC236}">
                <a16:creationId xmlns:a16="http://schemas.microsoft.com/office/drawing/2014/main" id="{5AE5C43E-6794-4B69-A5DF-83E3F770E1EC}"/>
              </a:ext>
            </a:extLst>
          </p:cNvPr>
          <p:cNvSpPr>
            <a:spLocks noChangeArrowheads="1"/>
          </p:cNvSpPr>
          <p:nvPr/>
        </p:nvSpPr>
        <p:spPr bwMode="auto">
          <a:xfrm>
            <a:off x="3737764" y="4141518"/>
            <a:ext cx="3116259" cy="3430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norm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9pPr>
          </a:lstStyle>
          <a:p>
            <a:r>
              <a:rPr lang="en-US" altLang="zh-TW" sz="1800" dirty="0">
                <a:solidFill>
                  <a:srgbClr val="0066FF"/>
                </a:solidFill>
                <a:latin typeface="標楷體" panose="03000509000000000000" pitchFamily="65" charset="-120"/>
                <a:ea typeface="標楷體" panose="03000509000000000000" pitchFamily="65" charset="-120"/>
                <a:hlinkClick r:id="rId5" tooltip="3%工讀金編製">
                  <a:extLst>
                    <a:ext uri="{A12FA001-AC4F-418D-AE19-62706E023703}">
                      <ahyp:hlinkClr xmlns:ahyp="http://schemas.microsoft.com/office/drawing/2018/hyperlinkcolor" val="tx"/>
                    </a:ext>
                  </a:extLst>
                </a:hlinkClick>
              </a:rPr>
              <a:t>3%</a:t>
            </a:r>
            <a:r>
              <a:rPr lang="zh-TW" altLang="en-US" sz="1800" dirty="0">
                <a:solidFill>
                  <a:srgbClr val="0066FF"/>
                </a:solidFill>
                <a:latin typeface="標楷體" panose="03000509000000000000" pitchFamily="65" charset="-120"/>
                <a:ea typeface="標楷體" panose="03000509000000000000" pitchFamily="65" charset="-120"/>
                <a:hlinkClick r:id="rId5" tooltip="3%工讀金編製">
                  <a:extLst>
                    <a:ext uri="{A12FA001-AC4F-418D-AE19-62706E023703}">
                      <ahyp:hlinkClr xmlns:ahyp="http://schemas.microsoft.com/office/drawing/2018/hyperlinkcolor" val="tx"/>
                    </a:ext>
                  </a:extLst>
                </a:hlinkClick>
              </a:rPr>
              <a:t>工讀金編製</a:t>
            </a:r>
            <a:endParaRPr lang="zh-TW" altLang="en-US" sz="1800" dirty="0">
              <a:solidFill>
                <a:srgbClr val="0066FF"/>
              </a:solidFill>
              <a:latin typeface="標楷體" panose="03000509000000000000" pitchFamily="65" charset="-120"/>
              <a:ea typeface="標楷體" panose="03000509000000000000" pitchFamily="65" charset="-120"/>
            </a:endParaRPr>
          </a:p>
          <a:p>
            <a:r>
              <a:rPr lang="zh-TW" altLang="en-US" sz="1800" dirty="0">
                <a:solidFill>
                  <a:srgbClr val="0066FF"/>
                </a:solidFill>
                <a:latin typeface="標楷體" panose="03000509000000000000" pitchFamily="65" charset="-120"/>
                <a:ea typeface="標楷體" panose="03000509000000000000" pitchFamily="65" charset="-120"/>
                <a:hlinkClick r:id="rId6" tooltip="校內預算編制">
                  <a:extLst>
                    <a:ext uri="{A12FA001-AC4F-418D-AE19-62706E023703}">
                      <ahyp:hlinkClr xmlns:ahyp="http://schemas.microsoft.com/office/drawing/2018/hyperlinkcolor" val="tx"/>
                    </a:ext>
                  </a:extLst>
                </a:hlinkClick>
              </a:rPr>
              <a:t>校內預算編制</a:t>
            </a:r>
            <a:endParaRPr lang="zh-TW" altLang="en-US" sz="1800" dirty="0">
              <a:solidFill>
                <a:srgbClr val="0066FF"/>
              </a:solidFill>
              <a:latin typeface="標楷體" panose="03000509000000000000" pitchFamily="65" charset="-120"/>
              <a:ea typeface="標楷體" panose="03000509000000000000" pitchFamily="65" charset="-120"/>
            </a:endParaRPr>
          </a:p>
          <a:p>
            <a:r>
              <a:rPr lang="zh-TW" altLang="en-US" sz="1800" dirty="0">
                <a:solidFill>
                  <a:srgbClr val="0066FF"/>
                </a:solidFill>
                <a:latin typeface="標楷體" panose="03000509000000000000" pitchFamily="65" charset="-120"/>
                <a:ea typeface="標楷體" panose="03000509000000000000" pitchFamily="65" charset="-120"/>
                <a:hlinkClick r:id="rId7" tooltip="其他專案計畫登錄">
                  <a:extLst>
                    <a:ext uri="{A12FA001-AC4F-418D-AE19-62706E023703}">
                      <ahyp:hlinkClr xmlns:ahyp="http://schemas.microsoft.com/office/drawing/2018/hyperlinkcolor" val="tx"/>
                    </a:ext>
                  </a:extLst>
                </a:hlinkClick>
              </a:rPr>
              <a:t>其他專案計畫登錄</a:t>
            </a:r>
            <a:endParaRPr lang="zh-TW" altLang="en-US" sz="1800" dirty="0">
              <a:solidFill>
                <a:srgbClr val="0066FF"/>
              </a:solidFill>
              <a:latin typeface="標楷體" panose="03000509000000000000" pitchFamily="65" charset="-120"/>
              <a:ea typeface="標楷體" panose="03000509000000000000" pitchFamily="65" charset="-120"/>
            </a:endParaRPr>
          </a:p>
          <a:p>
            <a:r>
              <a:rPr lang="zh-TW" altLang="en-US" sz="1800" dirty="0">
                <a:solidFill>
                  <a:srgbClr val="0066FF"/>
                </a:solidFill>
                <a:latin typeface="標楷體" panose="03000509000000000000" pitchFamily="65" charset="-120"/>
                <a:ea typeface="標楷體" panose="03000509000000000000" pitchFamily="65" charset="-120"/>
                <a:hlinkClick r:id="rId8" tooltip="費用支出與預支申請">
                  <a:extLst>
                    <a:ext uri="{A12FA001-AC4F-418D-AE19-62706E023703}">
                      <ahyp:hlinkClr xmlns:ahyp="http://schemas.microsoft.com/office/drawing/2018/hyperlinkcolor" val="tx"/>
                    </a:ext>
                  </a:extLst>
                </a:hlinkClick>
              </a:rPr>
              <a:t>費用支出與預支申請</a:t>
            </a:r>
            <a:endParaRPr lang="zh-TW" altLang="en-US" sz="1800" dirty="0">
              <a:solidFill>
                <a:srgbClr val="0066FF"/>
              </a:solidFill>
              <a:latin typeface="標楷體" panose="03000509000000000000" pitchFamily="65" charset="-120"/>
              <a:ea typeface="標楷體" panose="03000509000000000000" pitchFamily="65" charset="-120"/>
            </a:endParaRPr>
          </a:p>
          <a:p>
            <a:r>
              <a:rPr lang="zh-TW" altLang="en-US" sz="1800" dirty="0">
                <a:solidFill>
                  <a:srgbClr val="0066FF"/>
                </a:solidFill>
                <a:latin typeface="標楷體" panose="03000509000000000000" pitchFamily="65" charset="-120"/>
                <a:ea typeface="標楷體" panose="03000509000000000000" pitchFamily="65" charset="-120"/>
                <a:hlinkClick r:id="rId9" tooltip="非預算費用支出及預支申請">
                  <a:extLst>
                    <a:ext uri="{A12FA001-AC4F-418D-AE19-62706E023703}">
                      <ahyp:hlinkClr xmlns:ahyp="http://schemas.microsoft.com/office/drawing/2018/hyperlinkcolor" val="tx"/>
                    </a:ext>
                  </a:extLst>
                </a:hlinkClick>
              </a:rPr>
              <a:t>非預算費用支出及預支申請</a:t>
            </a:r>
            <a:endParaRPr lang="zh-TW" altLang="en-US" sz="1800" dirty="0">
              <a:solidFill>
                <a:srgbClr val="0066FF"/>
              </a:solidFill>
              <a:latin typeface="標楷體" panose="03000509000000000000" pitchFamily="65" charset="-120"/>
              <a:ea typeface="標楷體" panose="03000509000000000000" pitchFamily="65" charset="-120"/>
            </a:endParaRPr>
          </a:p>
        </p:txBody>
      </p:sp>
      <p:sp>
        <p:nvSpPr>
          <p:cNvPr id="14" name="矩形 47">
            <a:hlinkClick r:id="rId4"/>
            <a:extLst>
              <a:ext uri="{FF2B5EF4-FFF2-40B4-BE49-F238E27FC236}">
                <a16:creationId xmlns:a16="http://schemas.microsoft.com/office/drawing/2014/main" id="{673CBB98-D7B9-4036-8863-EADD1E47513B}"/>
              </a:ext>
            </a:extLst>
          </p:cNvPr>
          <p:cNvSpPr>
            <a:spLocks noChangeArrowheads="1"/>
          </p:cNvSpPr>
          <p:nvPr/>
        </p:nvSpPr>
        <p:spPr bwMode="auto">
          <a:xfrm>
            <a:off x="6660246" y="4149080"/>
            <a:ext cx="2493634" cy="1868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norm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9pPr>
          </a:lstStyle>
          <a:p>
            <a:r>
              <a:rPr lang="zh-TW" altLang="en-US" sz="1800" dirty="0">
                <a:solidFill>
                  <a:srgbClr val="0066FF"/>
                </a:solidFill>
                <a:latin typeface="標楷體" panose="03000509000000000000" pitchFamily="65" charset="-120"/>
                <a:ea typeface="標楷體" panose="03000509000000000000" pitchFamily="65" charset="-120"/>
                <a:hlinkClick r:id="rId10" tooltip="預支單核銷">
                  <a:extLst>
                    <a:ext uri="{A12FA001-AC4F-418D-AE19-62706E023703}">
                      <ahyp:hlinkClr xmlns:ahyp="http://schemas.microsoft.com/office/drawing/2018/hyperlinkcolor" val="tx"/>
                    </a:ext>
                  </a:extLst>
                </a:hlinkClick>
              </a:rPr>
              <a:t>預支單核銷</a:t>
            </a:r>
            <a:endParaRPr lang="zh-TW" altLang="en-US" sz="1800" dirty="0">
              <a:solidFill>
                <a:srgbClr val="0066FF"/>
              </a:solidFill>
              <a:latin typeface="標楷體" panose="03000509000000000000" pitchFamily="65" charset="-120"/>
              <a:ea typeface="標楷體" panose="03000509000000000000" pitchFamily="65" charset="-120"/>
            </a:endParaRPr>
          </a:p>
          <a:p>
            <a:r>
              <a:rPr lang="zh-TW" altLang="en-US" sz="1800" dirty="0">
                <a:solidFill>
                  <a:srgbClr val="0066FF"/>
                </a:solidFill>
                <a:latin typeface="標楷體" panose="03000509000000000000" pitchFamily="65" charset="-120"/>
                <a:ea typeface="標楷體" panose="03000509000000000000" pitchFamily="65" charset="-120"/>
                <a:hlinkClick r:id="rId11" tooltip="查詢執行率">
                  <a:extLst>
                    <a:ext uri="{A12FA001-AC4F-418D-AE19-62706E023703}">
                      <ahyp:hlinkClr xmlns:ahyp="http://schemas.microsoft.com/office/drawing/2018/hyperlinkcolor" val="tx"/>
                    </a:ext>
                  </a:extLst>
                </a:hlinkClick>
              </a:rPr>
              <a:t>查詢執行率</a:t>
            </a:r>
            <a:endParaRPr lang="zh-TW" altLang="en-US" sz="1800" dirty="0">
              <a:solidFill>
                <a:srgbClr val="0066FF"/>
              </a:solidFill>
              <a:latin typeface="標楷體" panose="03000509000000000000" pitchFamily="65" charset="-120"/>
              <a:ea typeface="標楷體" panose="03000509000000000000" pitchFamily="65" charset="-120"/>
            </a:endParaRPr>
          </a:p>
          <a:p>
            <a:r>
              <a:rPr lang="zh-TW" altLang="en-US" sz="1800" dirty="0">
                <a:solidFill>
                  <a:srgbClr val="0066FF"/>
                </a:solidFill>
                <a:latin typeface="標楷體" panose="03000509000000000000" pitchFamily="65" charset="-120"/>
                <a:ea typeface="標楷體" panose="03000509000000000000" pitchFamily="65" charset="-120"/>
                <a:hlinkClick r:id="rId12" tooltip="預算流用作業">
                  <a:extLst>
                    <a:ext uri="{A12FA001-AC4F-418D-AE19-62706E023703}">
                      <ahyp:hlinkClr xmlns:ahyp="http://schemas.microsoft.com/office/drawing/2018/hyperlinkcolor" val="tx"/>
                    </a:ext>
                  </a:extLst>
                </a:hlinkClick>
              </a:rPr>
              <a:t>預算流用作業</a:t>
            </a:r>
            <a:endParaRPr lang="zh-TW" altLang="en-US" sz="1800" dirty="0">
              <a:solidFill>
                <a:srgbClr val="0066FF"/>
              </a:solidFill>
              <a:latin typeface="標楷體" panose="03000509000000000000" pitchFamily="65" charset="-120"/>
              <a:ea typeface="標楷體" panose="03000509000000000000" pitchFamily="65" charset="-120"/>
            </a:endParaRPr>
          </a:p>
          <a:p>
            <a:r>
              <a:rPr lang="zh-TW" altLang="en-US" sz="1800" dirty="0">
                <a:solidFill>
                  <a:srgbClr val="0066FF"/>
                </a:solidFill>
                <a:latin typeface="標楷體" panose="03000509000000000000" pitchFamily="65" charset="-120"/>
                <a:ea typeface="標楷體" panose="03000509000000000000" pitchFamily="65" charset="-120"/>
                <a:hlinkClick r:id="rId13" tooltip="預算追加作業">
                  <a:extLst>
                    <a:ext uri="{A12FA001-AC4F-418D-AE19-62706E023703}">
                      <ahyp:hlinkClr xmlns:ahyp="http://schemas.microsoft.com/office/drawing/2018/hyperlinkcolor" val="tx"/>
                    </a:ext>
                  </a:extLst>
                </a:hlinkClick>
              </a:rPr>
              <a:t>預算追加作業</a:t>
            </a:r>
            <a:endParaRPr lang="zh-TW" altLang="en-US" sz="1800" dirty="0">
              <a:solidFill>
                <a:srgbClr val="0066FF"/>
              </a:solidFill>
              <a:latin typeface="標楷體" panose="03000509000000000000" pitchFamily="65" charset="-120"/>
              <a:ea typeface="標楷體" panose="03000509000000000000" pitchFamily="65" charset="-120"/>
            </a:endParaRPr>
          </a:p>
          <a:p>
            <a:r>
              <a:rPr lang="zh-TW" altLang="en-US" sz="1800" dirty="0">
                <a:solidFill>
                  <a:srgbClr val="0066FF"/>
                </a:solidFill>
                <a:latin typeface="標楷體" panose="03000509000000000000" pitchFamily="65" charset="-120"/>
                <a:ea typeface="標楷體" panose="03000509000000000000" pitchFamily="65" charset="-120"/>
                <a:hlinkClick r:id="rId14" tooltip="新增預算編列項目">
                  <a:extLst>
                    <a:ext uri="{A12FA001-AC4F-418D-AE19-62706E023703}">
                      <ahyp:hlinkClr xmlns:ahyp="http://schemas.microsoft.com/office/drawing/2018/hyperlinkcolor" val="tx"/>
                    </a:ext>
                  </a:extLst>
                </a:hlinkClick>
              </a:rPr>
              <a:t>新增預算編列項目</a:t>
            </a:r>
            <a:endParaRPr lang="zh-TW" altLang="en-US" sz="1800" dirty="0">
              <a:solidFill>
                <a:srgbClr val="0066FF"/>
              </a:solidFill>
              <a:latin typeface="標楷體" panose="03000509000000000000" pitchFamily="65" charset="-120"/>
              <a:ea typeface="標楷體" panose="03000509000000000000" pitchFamily="65" charset="-120"/>
            </a:endParaRPr>
          </a:p>
        </p:txBody>
      </p:sp>
      <p:sp>
        <p:nvSpPr>
          <p:cNvPr id="15" name="TextBox 18">
            <a:extLst>
              <a:ext uri="{FF2B5EF4-FFF2-40B4-BE49-F238E27FC236}">
                <a16:creationId xmlns:a16="http://schemas.microsoft.com/office/drawing/2014/main" id="{44C3FF24-2781-41CE-9CDE-19713AAD0EBA}"/>
              </a:ext>
            </a:extLst>
          </p:cNvPr>
          <p:cNvSpPr txBox="1"/>
          <p:nvPr/>
        </p:nvSpPr>
        <p:spPr>
          <a:xfrm>
            <a:off x="240349" y="4614450"/>
            <a:ext cx="3625078" cy="937525"/>
          </a:xfrm>
          <a:prstGeom prst="rect">
            <a:avLst/>
          </a:prstGeom>
          <a:noFill/>
        </p:spPr>
        <p:txBody>
          <a:bodyPr wrap="none" lIns="91440" tIns="45720" rIns="91440" bIns="45720" rtlCol="0">
            <a:normAutofit/>
          </a:bodyPr>
          <a:lstStyle/>
          <a:p>
            <a:pPr defTabSz="913765">
              <a:defRPr/>
            </a:pPr>
            <a:r>
              <a:rPr lang="zh-TW" altLang="en-US" sz="2800" b="1" dirty="0">
                <a:solidFill>
                  <a:srgbClr val="002060"/>
                </a:solidFill>
                <a:latin typeface="標楷體" panose="03000509000000000000" pitchFamily="65" charset="-120"/>
                <a:ea typeface="標楷體" panose="03000509000000000000" pitchFamily="65" charset="-120"/>
                <a:cs typeface="+mn-ea"/>
                <a:sym typeface="Arial"/>
                <a:hlinkClick r:id="rId4"/>
              </a:rPr>
              <a:t>財務系統操作手冊</a:t>
            </a:r>
            <a:endParaRPr lang="zh-CN" altLang="en-US" sz="2800" b="1" dirty="0">
              <a:solidFill>
                <a:srgbClr val="002060"/>
              </a:solidFill>
              <a:latin typeface="標楷體" panose="03000509000000000000" pitchFamily="65" charset="-120"/>
              <a:ea typeface="標楷體" panose="03000509000000000000" pitchFamily="65" charset="-120"/>
              <a:cs typeface="+mn-ea"/>
              <a:sym typeface="Arial"/>
            </a:endParaRPr>
          </a:p>
        </p:txBody>
      </p:sp>
      <p:sp>
        <p:nvSpPr>
          <p:cNvPr id="16" name="投影片編號版面配置區 3">
            <a:extLst>
              <a:ext uri="{FF2B5EF4-FFF2-40B4-BE49-F238E27FC236}">
                <a16:creationId xmlns:a16="http://schemas.microsoft.com/office/drawing/2014/main" id="{C67A0328-FECD-43B1-B334-E14A05F0E74E}"/>
              </a:ext>
            </a:extLst>
          </p:cNvPr>
          <p:cNvSpPr txBox="1">
            <a:spLocks/>
          </p:cNvSpPr>
          <p:nvPr/>
        </p:nvSpPr>
        <p:spPr>
          <a:xfrm>
            <a:off x="8316416" y="6455982"/>
            <a:ext cx="2133600" cy="365125"/>
          </a:xfrm>
          <a:prstGeom prst="rect">
            <a:avLst/>
          </a:prstGeom>
        </p:spPr>
        <p:txBody>
          <a:bodyPr/>
          <a:lstStyle>
            <a:defPPr>
              <a:defRPr lang="zh-TW"/>
            </a:defPPr>
            <a:lvl1pPr algn="l" rtl="0" fontAlgn="base">
              <a:spcBef>
                <a:spcPct val="0"/>
              </a:spcBef>
              <a:spcAft>
                <a:spcPct val="0"/>
              </a:spcAft>
              <a:defRPr kumimoji="1" kern="1200">
                <a:solidFill>
                  <a:schemeClr val="tx1"/>
                </a:solidFill>
                <a:latin typeface="Cambria" pitchFamily="18"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mbria" pitchFamily="18" charset="0"/>
                <a:ea typeface="新細明體" pitchFamily="18" charset="-120"/>
                <a:cs typeface="+mn-cs"/>
              </a:defRPr>
            </a:lvl2pPr>
            <a:lvl3pPr marL="914400" algn="l" rtl="0" fontAlgn="base">
              <a:spcBef>
                <a:spcPct val="0"/>
              </a:spcBef>
              <a:spcAft>
                <a:spcPct val="0"/>
              </a:spcAft>
              <a:defRPr kumimoji="1" kern="1200">
                <a:solidFill>
                  <a:schemeClr val="tx1"/>
                </a:solidFill>
                <a:latin typeface="Cambria" pitchFamily="18" charset="0"/>
                <a:ea typeface="新細明體" pitchFamily="18" charset="-120"/>
                <a:cs typeface="+mn-cs"/>
              </a:defRPr>
            </a:lvl3pPr>
            <a:lvl4pPr marL="1371600" algn="l" rtl="0" fontAlgn="base">
              <a:spcBef>
                <a:spcPct val="0"/>
              </a:spcBef>
              <a:spcAft>
                <a:spcPct val="0"/>
              </a:spcAft>
              <a:defRPr kumimoji="1" kern="1200">
                <a:solidFill>
                  <a:schemeClr val="tx1"/>
                </a:solidFill>
                <a:latin typeface="Cambria" pitchFamily="18" charset="0"/>
                <a:ea typeface="新細明體" pitchFamily="18" charset="-120"/>
                <a:cs typeface="+mn-cs"/>
              </a:defRPr>
            </a:lvl4pPr>
            <a:lvl5pPr marL="1828800" algn="l" rtl="0" fontAlgn="base">
              <a:spcBef>
                <a:spcPct val="0"/>
              </a:spcBef>
              <a:spcAft>
                <a:spcPct val="0"/>
              </a:spcAft>
              <a:defRPr kumimoji="1" kern="1200">
                <a:solidFill>
                  <a:schemeClr val="tx1"/>
                </a:solidFill>
                <a:latin typeface="Cambria" pitchFamily="18" charset="0"/>
                <a:ea typeface="新細明體" pitchFamily="18" charset="-120"/>
                <a:cs typeface="+mn-cs"/>
              </a:defRPr>
            </a:lvl5pPr>
            <a:lvl6pPr marL="2286000" algn="l" defTabSz="914400" rtl="0" eaLnBrk="1" latinLnBrk="0" hangingPunct="1">
              <a:defRPr kumimoji="1" kern="1200">
                <a:solidFill>
                  <a:schemeClr val="tx1"/>
                </a:solidFill>
                <a:latin typeface="Cambria" pitchFamily="18" charset="0"/>
                <a:ea typeface="新細明體" pitchFamily="18" charset="-120"/>
                <a:cs typeface="+mn-cs"/>
              </a:defRPr>
            </a:lvl6pPr>
            <a:lvl7pPr marL="2743200" algn="l" defTabSz="914400" rtl="0" eaLnBrk="1" latinLnBrk="0" hangingPunct="1">
              <a:defRPr kumimoji="1" kern="1200">
                <a:solidFill>
                  <a:schemeClr val="tx1"/>
                </a:solidFill>
                <a:latin typeface="Cambria" pitchFamily="18" charset="0"/>
                <a:ea typeface="新細明體" pitchFamily="18" charset="-120"/>
                <a:cs typeface="+mn-cs"/>
              </a:defRPr>
            </a:lvl7pPr>
            <a:lvl8pPr marL="3200400" algn="l" defTabSz="914400" rtl="0" eaLnBrk="1" latinLnBrk="0" hangingPunct="1">
              <a:defRPr kumimoji="1" kern="1200">
                <a:solidFill>
                  <a:schemeClr val="tx1"/>
                </a:solidFill>
                <a:latin typeface="Cambria" pitchFamily="18" charset="0"/>
                <a:ea typeface="新細明體" pitchFamily="18" charset="-120"/>
                <a:cs typeface="+mn-cs"/>
              </a:defRPr>
            </a:lvl8pPr>
            <a:lvl9pPr marL="3657600" algn="l" defTabSz="914400" rtl="0" eaLnBrk="1" latinLnBrk="0" hangingPunct="1">
              <a:defRPr kumimoji="1" kern="1200">
                <a:solidFill>
                  <a:schemeClr val="tx1"/>
                </a:solidFill>
                <a:latin typeface="Cambria" pitchFamily="18" charset="0"/>
                <a:ea typeface="新細明體" pitchFamily="18" charset="-120"/>
                <a:cs typeface="+mn-cs"/>
              </a:defRPr>
            </a:lvl9pPr>
          </a:lstStyle>
          <a:p>
            <a:pPr>
              <a:defRPr/>
            </a:pPr>
            <a:fld id="{11728662-A672-4A50-8676-DCF091185157}" type="slidenum">
              <a:rPr lang="zh-TW" altLang="en-US" sz="1200" smtClean="0">
                <a:solidFill>
                  <a:schemeClr val="accent5">
                    <a:lumMod val="75000"/>
                  </a:schemeClr>
                </a:solidFill>
              </a:rPr>
              <a:pPr>
                <a:defRPr/>
              </a:pPr>
              <a:t>50</a:t>
            </a:fld>
            <a:endParaRPr lang="zh-TW" altLang="en-US" sz="1200" dirty="0">
              <a:solidFill>
                <a:schemeClr val="accent5">
                  <a:lumMod val="75000"/>
                </a:schemeClr>
              </a:solidFill>
            </a:endParaRPr>
          </a:p>
        </p:txBody>
      </p:sp>
    </p:spTree>
    <p:extLst>
      <p:ext uri="{BB962C8B-B14F-4D97-AF65-F5344CB8AC3E}">
        <p14:creationId xmlns:p14="http://schemas.microsoft.com/office/powerpoint/2010/main" val="18634377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3" grpId="0"/>
      <p:bldP spid="14" grpId="0"/>
      <p:bldP spid="15" grpId="0"/>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投影片編號版面配置區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23A6D43A-892A-498A-8B18-30A2B7B07CC7}" type="slidenum">
              <a:rPr lang="en-US" altLang="zh-TW"/>
              <a:pPr>
                <a:defRPr/>
              </a:pPr>
              <a:t>51</a:t>
            </a:fld>
            <a:endParaRPr lang="en-US" altLang="zh-TW" dirty="0"/>
          </a:p>
        </p:txBody>
      </p:sp>
      <p:sp>
        <p:nvSpPr>
          <p:cNvPr id="7" name="內容版面配置區 5"/>
          <p:cNvSpPr>
            <a:spLocks noGrp="1"/>
          </p:cNvSpPr>
          <p:nvPr>
            <p:ph idx="1"/>
          </p:nvPr>
        </p:nvSpPr>
        <p:spPr>
          <a:xfrm>
            <a:off x="107504" y="1484784"/>
            <a:ext cx="8229600" cy="4525963"/>
          </a:xfrm>
          <a:noFill/>
        </p:spPr>
        <p:txBody>
          <a:bodyPr>
            <a:normAutofit/>
          </a:bodyPr>
          <a:lstStyle/>
          <a:p>
            <a:pPr marL="514350" indent="-514350">
              <a:buClrTx/>
              <a:buSzPct val="100000"/>
              <a:buFont typeface="+mj-lt"/>
              <a:buAutoNum type="arabicParenR"/>
            </a:pPr>
            <a:r>
              <a:rPr lang="zh-TW" altLang="en-US" sz="2600" dirty="0">
                <a:latin typeface="標楷體" panose="03000509000000000000" pitchFamily="65" charset="-120"/>
                <a:ea typeface="標楷體" panose="03000509000000000000" pitchFamily="65" charset="-120"/>
              </a:rPr>
              <a:t>安裝條碼字型</a:t>
            </a:r>
            <a:r>
              <a:rPr lang="en-US" altLang="zh-TW" sz="1400" dirty="0">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本校首頁→資訊服務→網路服務平台→ 校務行政系統</a:t>
            </a:r>
            <a:r>
              <a:rPr lang="en-US" altLang="zh-TW" sz="1400" dirty="0">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統一條碼字型</a:t>
            </a:r>
            <a:r>
              <a:rPr lang="en-US" altLang="zh-TW" sz="1400" dirty="0">
                <a:latin typeface="標楷體" panose="03000509000000000000" pitchFamily="65" charset="-120"/>
                <a:ea typeface="標楷體" panose="03000509000000000000" pitchFamily="65" charset="-120"/>
              </a:rPr>
              <a:t>)</a:t>
            </a:r>
          </a:p>
          <a:p>
            <a:pPr marL="514350" indent="-514350">
              <a:buClrTx/>
              <a:buSzPct val="100000"/>
              <a:buFont typeface="+mj-lt"/>
              <a:buAutoNum type="arabicParenR"/>
            </a:pPr>
            <a:r>
              <a:rPr lang="zh-TW" altLang="en-US" sz="2600" dirty="0">
                <a:latin typeface="標楷體" panose="03000509000000000000" pitchFamily="65" charset="-120"/>
                <a:ea typeface="標楷體" panose="03000509000000000000" pitchFamily="65" charset="-120"/>
              </a:rPr>
              <a:t>黏貼憑證用紙</a:t>
            </a:r>
            <a:endParaRPr lang="en-US" altLang="zh-TW" sz="2600" dirty="0">
              <a:latin typeface="標楷體" panose="03000509000000000000" pitchFamily="65" charset="-120"/>
              <a:ea typeface="標楷體" panose="03000509000000000000" pitchFamily="65" charset="-120"/>
            </a:endParaRPr>
          </a:p>
          <a:p>
            <a:pPr>
              <a:defRPr/>
            </a:pPr>
            <a:r>
              <a:rPr lang="zh-TW" altLang="en-US" sz="2000" dirty="0">
                <a:latin typeface="標楷體" panose="03000509000000000000" pitchFamily="65" charset="-120"/>
                <a:ea typeface="標楷體" panose="03000509000000000000" pitchFamily="65" charset="-120"/>
              </a:rPr>
              <a:t>用途說明要改</a:t>
            </a:r>
            <a:endParaRPr lang="en-US" altLang="zh-TW" sz="2000" dirty="0">
              <a:latin typeface="標楷體" panose="03000509000000000000" pitchFamily="65" charset="-120"/>
              <a:ea typeface="標楷體" panose="03000509000000000000" pitchFamily="65" charset="-120"/>
            </a:endParaRPr>
          </a:p>
          <a:p>
            <a:pPr>
              <a:defRPr/>
            </a:pPr>
            <a:r>
              <a:rPr lang="zh-TW" altLang="en-US" sz="2000" dirty="0">
                <a:latin typeface="標楷體" panose="03000509000000000000" pitchFamily="65" charset="-120"/>
                <a:ea typeface="標楷體" panose="03000509000000000000" pitchFamily="65" charset="-120"/>
              </a:rPr>
              <a:t>依受款人順序貼上發票</a:t>
            </a:r>
            <a:endParaRPr lang="en-US" altLang="zh-TW" sz="2000" dirty="0">
              <a:latin typeface="標楷體" panose="03000509000000000000" pitchFamily="65" charset="-120"/>
              <a:ea typeface="標楷體" panose="03000509000000000000" pitchFamily="65" charset="-120"/>
            </a:endParaRPr>
          </a:p>
          <a:p>
            <a:pPr>
              <a:defRPr/>
            </a:pPr>
            <a:r>
              <a:rPr lang="zh-TW" altLang="en-US" sz="2000" dirty="0">
                <a:latin typeface="標楷體" panose="03000509000000000000" pitchFamily="65" charset="-120"/>
                <a:ea typeface="標楷體" panose="03000509000000000000" pitchFamily="65" charset="-120"/>
              </a:rPr>
              <a:t>蓋章並押日期</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每位</a:t>
            </a:r>
            <a:r>
              <a:rPr lang="en-US" altLang="zh-TW" sz="2000" dirty="0">
                <a:latin typeface="標楷體" panose="03000509000000000000" pitchFamily="65" charset="-120"/>
                <a:ea typeface="標楷體" panose="03000509000000000000" pitchFamily="65" charset="-120"/>
              </a:rPr>
              <a:t>)</a:t>
            </a: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 b="8657"/>
          <a:stretch/>
        </p:blipFill>
        <p:spPr bwMode="auto">
          <a:xfrm>
            <a:off x="3275855" y="2365119"/>
            <a:ext cx="5692755" cy="4276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矩形 8"/>
          <p:cNvSpPr/>
          <p:nvPr/>
        </p:nvSpPr>
        <p:spPr>
          <a:xfrm>
            <a:off x="6994489" y="2312876"/>
            <a:ext cx="2135921" cy="3600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6808370" y="4028483"/>
            <a:ext cx="2160240" cy="68667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標題 2"/>
          <p:cNvSpPr>
            <a:spLocks noGrp="1"/>
          </p:cNvSpPr>
          <p:nvPr>
            <p:ph type="title"/>
          </p:nvPr>
        </p:nvSpPr>
        <p:spPr>
          <a:xfrm>
            <a:off x="457200" y="274638"/>
            <a:ext cx="8229600" cy="1143000"/>
          </a:xfrm>
        </p:spPr>
        <p:txBody>
          <a:bodyPr>
            <a:normAutofit/>
          </a:bodyPr>
          <a:lstStyle/>
          <a:p>
            <a:r>
              <a:rPr lang="zh-TW" altLang="en-US" b="1" dirty="0">
                <a:latin typeface="標楷體" panose="03000509000000000000" pitchFamily="65" charset="-120"/>
                <a:ea typeface="標楷體" panose="03000509000000000000" pitchFamily="65" charset="-120"/>
              </a:rPr>
              <a:t>宣導事項</a:t>
            </a:r>
            <a:endParaRPr lang="zh-TW" altLang="en-US" dirty="0"/>
          </a:p>
        </p:txBody>
      </p:sp>
      <p:sp>
        <p:nvSpPr>
          <p:cNvPr id="12" name="矩形 11"/>
          <p:cNvSpPr/>
          <p:nvPr/>
        </p:nvSpPr>
        <p:spPr>
          <a:xfrm>
            <a:off x="3259637" y="5085285"/>
            <a:ext cx="2520280" cy="144016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3" name="群組 12"/>
          <p:cNvGrpSpPr/>
          <p:nvPr/>
        </p:nvGrpSpPr>
        <p:grpSpPr>
          <a:xfrm>
            <a:off x="264645" y="4443201"/>
            <a:ext cx="8568952" cy="2259769"/>
            <a:chOff x="235301" y="4503183"/>
            <a:chExt cx="8568952" cy="2259769"/>
          </a:xfrm>
        </p:grpSpPr>
        <p:grpSp>
          <p:nvGrpSpPr>
            <p:cNvPr id="14" name="群組 13"/>
            <p:cNvGrpSpPr/>
            <p:nvPr/>
          </p:nvGrpSpPr>
          <p:grpSpPr>
            <a:xfrm>
              <a:off x="235301" y="4846121"/>
              <a:ext cx="8568952" cy="1916831"/>
              <a:chOff x="432568" y="4941168"/>
              <a:chExt cx="8258175" cy="1571625"/>
            </a:xfrm>
          </p:grpSpPr>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568" y="4941168"/>
                <a:ext cx="8258175"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7" name="直線接點 16"/>
              <p:cNvCxnSpPr/>
              <p:nvPr/>
            </p:nvCxnSpPr>
            <p:spPr>
              <a:xfrm>
                <a:off x="5191607" y="6244006"/>
                <a:ext cx="145450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直線單箭頭接點 14"/>
            <p:cNvCxnSpPr/>
            <p:nvPr/>
          </p:nvCxnSpPr>
          <p:spPr>
            <a:xfrm flipV="1">
              <a:off x="5173435" y="4503183"/>
              <a:ext cx="1634935" cy="180613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827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
                                  </p:stCondLst>
                                  <p:childTnLst>
                                    <p:set>
                                      <p:cBhvr>
                                        <p:cTn id="9" dur="1" fill="hold">
                                          <p:stCondLst>
                                            <p:cond delay="0"/>
                                          </p:stCondLst>
                                        </p:cTn>
                                        <p:tgtEl>
                                          <p:spTgt spid="7">
                                            <p:txEl>
                                              <p:pRg st="0" end="0"/>
                                            </p:txEl>
                                          </p:spTgt>
                                        </p:tgtEl>
                                        <p:attrNameLst>
                                          <p:attrName>style.visibility</p:attrName>
                                        </p:attrNameLst>
                                      </p:cBhvr>
                                      <p:to>
                                        <p:strVal val="visible"/>
                                      </p:to>
                                    </p:set>
                                  </p:childTnLst>
                                </p:cTn>
                              </p:par>
                            </p:childTnLst>
                          </p:cTn>
                        </p:par>
                        <p:par>
                          <p:cTn id="10" fill="hold">
                            <p:stCondLst>
                              <p:cond delay="100"/>
                            </p:stCondLst>
                            <p:childTnLst>
                              <p:par>
                                <p:cTn id="11" presetID="1"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1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投影片編號版面配置區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23A6D43A-892A-498A-8B18-30A2B7B07CC7}" type="slidenum">
              <a:rPr lang="en-US" altLang="zh-TW"/>
              <a:pPr>
                <a:defRPr/>
              </a:pPr>
              <a:t>52</a:t>
            </a:fld>
            <a:endParaRPr lang="en-US" altLang="zh-TW" dirty="0"/>
          </a:p>
        </p:txBody>
      </p:sp>
      <p:pic>
        <p:nvPicPr>
          <p:cNvPr id="18" name="圖片 17"/>
          <p:cNvPicPr>
            <a:picLocks noChangeAspect="1"/>
          </p:cNvPicPr>
          <p:nvPr/>
        </p:nvPicPr>
        <p:blipFill rotWithShape="1">
          <a:blip r:embed="rId2">
            <a:extLst>
              <a:ext uri="{28A0092B-C50C-407E-A947-70E740481C1C}">
                <a14:useLocalDpi xmlns:a14="http://schemas.microsoft.com/office/drawing/2010/main" val="0"/>
              </a:ext>
            </a:extLst>
          </a:blip>
          <a:srcRect b="13777"/>
          <a:stretch/>
        </p:blipFill>
        <p:spPr>
          <a:xfrm>
            <a:off x="1025860" y="1340768"/>
            <a:ext cx="7092280" cy="4566138"/>
          </a:xfrm>
          <a:prstGeom prst="rect">
            <a:avLst/>
          </a:prstGeom>
        </p:spPr>
      </p:pic>
      <p:sp>
        <p:nvSpPr>
          <p:cNvPr id="19" name="矩形 18"/>
          <p:cNvSpPr/>
          <p:nvPr/>
        </p:nvSpPr>
        <p:spPr>
          <a:xfrm>
            <a:off x="3131840" y="2276872"/>
            <a:ext cx="1800200" cy="43204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文字方塊 19"/>
          <p:cNvSpPr txBox="1">
            <a:spLocks noChangeArrowheads="1"/>
          </p:cNvSpPr>
          <p:nvPr/>
        </p:nvSpPr>
        <p:spPr bwMode="auto">
          <a:xfrm>
            <a:off x="459978" y="3338989"/>
            <a:ext cx="8226822" cy="954107"/>
          </a:xfrm>
          <a:prstGeom prst="rect">
            <a:avLst/>
          </a:prstGeom>
          <a:solidFill>
            <a:srgbClr val="FFFF66"/>
          </a:solidFill>
          <a:ln w="38100">
            <a:solidFill>
              <a:schemeClr val="tx1"/>
            </a:solidFill>
            <a:miter lim="800000"/>
            <a:headEnd/>
            <a:tailEnd/>
          </a:ln>
        </p:spPr>
        <p:txBody>
          <a:bodyPr wrap="square">
            <a:spAutoFit/>
          </a:bodyPr>
          <a:lstStyle>
            <a:lvl1pPr eaLnBrk="0" hangingPunct="0">
              <a:defRPr kumimoji="1" sz="800">
                <a:solidFill>
                  <a:schemeClr val="tx1"/>
                </a:solidFill>
                <a:latin typeface="Arial" panose="020B0604020202020204" pitchFamily="34" charset="0"/>
                <a:ea typeface="標楷體" panose="03000509000000000000" pitchFamily="65" charset="-120"/>
              </a:defRPr>
            </a:lvl1pPr>
            <a:lvl2pPr marL="742950" indent="-285750" eaLnBrk="0" hangingPunct="0">
              <a:defRPr kumimoji="1" sz="800">
                <a:solidFill>
                  <a:schemeClr val="tx1"/>
                </a:solidFill>
                <a:latin typeface="Arial" panose="020B0604020202020204" pitchFamily="34" charset="0"/>
                <a:ea typeface="標楷體" panose="03000509000000000000" pitchFamily="65" charset="-120"/>
              </a:defRPr>
            </a:lvl2pPr>
            <a:lvl3pPr marL="1143000" indent="-228600" eaLnBrk="0" hangingPunct="0">
              <a:defRPr kumimoji="1" sz="800">
                <a:solidFill>
                  <a:schemeClr val="tx1"/>
                </a:solidFill>
                <a:latin typeface="Arial" panose="020B0604020202020204" pitchFamily="34" charset="0"/>
                <a:ea typeface="標楷體" panose="03000509000000000000" pitchFamily="65" charset="-120"/>
              </a:defRPr>
            </a:lvl3pPr>
            <a:lvl4pPr marL="1600200" indent="-228600" eaLnBrk="0" hangingPunct="0">
              <a:defRPr kumimoji="1" sz="800">
                <a:solidFill>
                  <a:schemeClr val="tx1"/>
                </a:solidFill>
                <a:latin typeface="Arial" panose="020B0604020202020204" pitchFamily="34" charset="0"/>
                <a:ea typeface="標楷體" panose="03000509000000000000" pitchFamily="65" charset="-120"/>
              </a:defRPr>
            </a:lvl4pPr>
            <a:lvl5pPr marL="2057400" indent="-228600" eaLnBrk="0" hangingPunct="0">
              <a:defRPr kumimoji="1" sz="8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9pPr>
          </a:lstStyle>
          <a:p>
            <a:pPr eaLnBrk="1" hangingPunct="1"/>
            <a:r>
              <a:rPr lang="zh-TW" altLang="en-US" sz="2800" dirty="0">
                <a:latin typeface="標楷體" panose="03000509000000000000" pitchFamily="65" charset="-120"/>
              </a:rPr>
              <a:t>廠商有對帳需求時：</a:t>
            </a:r>
            <a:endParaRPr lang="en-US" altLang="zh-TW" sz="2800" dirty="0">
              <a:latin typeface="標楷體" panose="03000509000000000000" pitchFamily="65" charset="-120"/>
            </a:endParaRPr>
          </a:p>
          <a:p>
            <a:pPr eaLnBrk="1" hangingPunct="1"/>
            <a:r>
              <a:rPr lang="zh-TW" altLang="en-US" sz="2800" b="1" dirty="0">
                <a:latin typeface="標楷體" panose="03000509000000000000" pitchFamily="65" charset="-120"/>
              </a:rPr>
              <a:t>請承辦於主旨說明處打上發票號碼，以利查詢使用。</a:t>
            </a:r>
            <a:endParaRPr lang="en-US" altLang="zh-TW" sz="2800" b="1" dirty="0">
              <a:latin typeface="標楷體" panose="03000509000000000000" pitchFamily="65" charset="-120"/>
            </a:endParaRPr>
          </a:p>
        </p:txBody>
      </p:sp>
      <p:sp>
        <p:nvSpPr>
          <p:cNvPr id="21" name="標題 2"/>
          <p:cNvSpPr>
            <a:spLocks noGrp="1"/>
          </p:cNvSpPr>
          <p:nvPr>
            <p:ph type="title"/>
          </p:nvPr>
        </p:nvSpPr>
        <p:spPr>
          <a:xfrm>
            <a:off x="457200" y="274638"/>
            <a:ext cx="8229600" cy="1143000"/>
          </a:xfrm>
        </p:spPr>
        <p:txBody>
          <a:bodyPr>
            <a:normAutofit/>
          </a:bodyPr>
          <a:lstStyle/>
          <a:p>
            <a:r>
              <a:rPr lang="zh-TW" altLang="en-US" b="1" dirty="0">
                <a:latin typeface="標楷體" panose="03000509000000000000" pitchFamily="65" charset="-120"/>
                <a:ea typeface="標楷體" panose="03000509000000000000" pitchFamily="65" charset="-120"/>
              </a:rPr>
              <a:t>宣導事項</a:t>
            </a:r>
            <a:endParaRPr lang="zh-TW" altLang="en-US" dirty="0"/>
          </a:p>
        </p:txBody>
      </p:sp>
    </p:spTree>
    <p:extLst>
      <p:ext uri="{BB962C8B-B14F-4D97-AF65-F5344CB8AC3E}">
        <p14:creationId xmlns:p14="http://schemas.microsoft.com/office/powerpoint/2010/main" val="135121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55"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strVal val="#ppt_w*0.70"/>
                                          </p:val>
                                        </p:tav>
                                        <p:tav tm="100000">
                                          <p:val>
                                            <p:strVal val="#ppt_w"/>
                                          </p:val>
                                        </p:tav>
                                      </p:tavLst>
                                    </p:anim>
                                    <p:anim calcmode="lin" valueType="num">
                                      <p:cBhvr>
                                        <p:cTn id="14" dur="500" fill="hold"/>
                                        <p:tgtEl>
                                          <p:spTgt spid="20"/>
                                        </p:tgtEl>
                                        <p:attrNameLst>
                                          <p:attrName>ppt_h</p:attrName>
                                        </p:attrNameLst>
                                      </p:cBhvr>
                                      <p:tavLst>
                                        <p:tav tm="0">
                                          <p:val>
                                            <p:strVal val="#ppt_h"/>
                                          </p:val>
                                        </p:tav>
                                        <p:tav tm="100000">
                                          <p:val>
                                            <p:strVal val="#ppt_h"/>
                                          </p:val>
                                        </p:tav>
                                      </p:tavLst>
                                    </p:anim>
                                    <p:animEffect transition="in" filter="fad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投影片編號版面配置區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23A6D43A-892A-498A-8B18-30A2B7B07CC7}" type="slidenum">
              <a:rPr lang="en-US" altLang="zh-TW"/>
              <a:pPr>
                <a:defRPr/>
              </a:pPr>
              <a:t>53</a:t>
            </a:fld>
            <a:endParaRPr lang="en-US" altLang="zh-TW" dirty="0"/>
          </a:p>
        </p:txBody>
      </p:sp>
      <p:sp>
        <p:nvSpPr>
          <p:cNvPr id="21" name="標題 2"/>
          <p:cNvSpPr>
            <a:spLocks noGrp="1"/>
          </p:cNvSpPr>
          <p:nvPr>
            <p:ph type="title"/>
          </p:nvPr>
        </p:nvSpPr>
        <p:spPr>
          <a:xfrm>
            <a:off x="457200" y="274638"/>
            <a:ext cx="8229600" cy="1143000"/>
          </a:xfrm>
        </p:spPr>
        <p:txBody>
          <a:bodyPr>
            <a:normAutofit/>
          </a:bodyPr>
          <a:lstStyle/>
          <a:p>
            <a:r>
              <a:rPr lang="zh-TW" altLang="en-US" b="1" dirty="0">
                <a:latin typeface="標楷體" panose="03000509000000000000" pitchFamily="65" charset="-120"/>
                <a:ea typeface="標楷體" panose="03000509000000000000" pitchFamily="65" charset="-120"/>
              </a:rPr>
              <a:t>宣導事項</a:t>
            </a:r>
            <a:endParaRPr lang="zh-TW" altLang="en-US" dirty="0"/>
          </a:p>
        </p:txBody>
      </p:sp>
      <p:pic>
        <p:nvPicPr>
          <p:cNvPr id="7" name="圖片 6"/>
          <p:cNvPicPr>
            <a:picLocks noChangeAspect="1"/>
          </p:cNvPicPr>
          <p:nvPr/>
        </p:nvPicPr>
        <p:blipFill>
          <a:blip r:embed="rId2"/>
          <a:stretch>
            <a:fillRect/>
          </a:stretch>
        </p:blipFill>
        <p:spPr>
          <a:xfrm>
            <a:off x="1195718" y="1052756"/>
            <a:ext cx="6702608" cy="5616604"/>
          </a:xfrm>
          <a:prstGeom prst="rect">
            <a:avLst/>
          </a:prstGeom>
        </p:spPr>
      </p:pic>
      <p:sp>
        <p:nvSpPr>
          <p:cNvPr id="8" name="標題 2"/>
          <p:cNvSpPr txBox="1">
            <a:spLocks/>
          </p:cNvSpPr>
          <p:nvPr/>
        </p:nvSpPr>
        <p:spPr>
          <a:xfrm>
            <a:off x="457200" y="274638"/>
            <a:ext cx="8229600" cy="1143000"/>
          </a:xfrm>
          <a:prstGeom prst="rect">
            <a:avLst/>
          </a:prstGeom>
        </p:spPr>
        <p:txBody>
          <a:bodyPr vert="horz" rtlCol="0" anchor="ctr">
            <a:normAutofit/>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fontAlgn="auto">
              <a:spcAft>
                <a:spcPts val="0"/>
              </a:spcAft>
            </a:pPr>
            <a:r>
              <a:rPr lang="zh-TW" altLang="en-US" b="1">
                <a:latin typeface="標楷體" panose="03000509000000000000" pitchFamily="65" charset="-120"/>
                <a:ea typeface="標楷體" panose="03000509000000000000" pitchFamily="65" charset="-120"/>
              </a:rPr>
              <a:t>宣導事項</a:t>
            </a:r>
            <a:endParaRPr lang="zh-TW" altLang="en-US" dirty="0"/>
          </a:p>
        </p:txBody>
      </p:sp>
      <p:sp>
        <p:nvSpPr>
          <p:cNvPr id="9" name="圓角矩形 10">
            <a:extLst>
              <a:ext uri="{FF2B5EF4-FFF2-40B4-BE49-F238E27FC236}">
                <a16:creationId xmlns:a16="http://schemas.microsoft.com/office/drawing/2014/main" id="{43739883-2C25-40FF-9E87-55120F5DC2EB}"/>
              </a:ext>
            </a:extLst>
          </p:cNvPr>
          <p:cNvSpPr/>
          <p:nvPr/>
        </p:nvSpPr>
        <p:spPr>
          <a:xfrm>
            <a:off x="251520" y="272877"/>
            <a:ext cx="2088232" cy="563835"/>
          </a:xfrm>
          <a:prstGeom prst="roundRect">
            <a:avLst/>
          </a:prstGeom>
          <a:solidFill>
            <a:srgbClr val="8DAF0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mj-ea"/>
                <a:ea typeface="+mj-ea"/>
              </a:rPr>
              <a:t>產學計畫</a:t>
            </a:r>
            <a:endParaRPr lang="en-US" altLang="zh-TW" b="1" dirty="0">
              <a:latin typeface="+mj-ea"/>
              <a:ea typeface="+mj-ea"/>
            </a:endParaRPr>
          </a:p>
        </p:txBody>
      </p:sp>
      <p:sp>
        <p:nvSpPr>
          <p:cNvPr id="10" name="文字方塊 9"/>
          <p:cNvSpPr txBox="1">
            <a:spLocks noChangeArrowheads="1"/>
          </p:cNvSpPr>
          <p:nvPr/>
        </p:nvSpPr>
        <p:spPr bwMode="auto">
          <a:xfrm>
            <a:off x="1195718" y="5949280"/>
            <a:ext cx="6702609" cy="646331"/>
          </a:xfrm>
          <a:prstGeom prst="rect">
            <a:avLst/>
          </a:prstGeom>
          <a:solidFill>
            <a:srgbClr val="FFFF99"/>
          </a:solidFill>
          <a:ln w="38100">
            <a:solidFill>
              <a:schemeClr val="tx1"/>
            </a:solidFill>
            <a:miter lim="800000"/>
            <a:headEnd/>
            <a:tailEnd/>
          </a:ln>
        </p:spPr>
        <p:txBody>
          <a:bodyPr wrap="square">
            <a:spAutoFit/>
          </a:bodyPr>
          <a:lstStyle>
            <a:lvl1pPr eaLnBrk="0" hangingPunct="0">
              <a:defRPr kumimoji="1" sz="800">
                <a:solidFill>
                  <a:schemeClr val="tx1"/>
                </a:solidFill>
                <a:latin typeface="Arial" panose="020B0604020202020204" pitchFamily="34" charset="0"/>
                <a:ea typeface="標楷體" panose="03000509000000000000" pitchFamily="65" charset="-120"/>
              </a:defRPr>
            </a:lvl1pPr>
            <a:lvl2pPr marL="742950" indent="-285750" eaLnBrk="0" hangingPunct="0">
              <a:defRPr kumimoji="1" sz="800">
                <a:solidFill>
                  <a:schemeClr val="tx1"/>
                </a:solidFill>
                <a:latin typeface="Arial" panose="020B0604020202020204" pitchFamily="34" charset="0"/>
                <a:ea typeface="標楷體" panose="03000509000000000000" pitchFamily="65" charset="-120"/>
              </a:defRPr>
            </a:lvl2pPr>
            <a:lvl3pPr marL="1143000" indent="-228600" eaLnBrk="0" hangingPunct="0">
              <a:defRPr kumimoji="1" sz="800">
                <a:solidFill>
                  <a:schemeClr val="tx1"/>
                </a:solidFill>
                <a:latin typeface="Arial" panose="020B0604020202020204" pitchFamily="34" charset="0"/>
                <a:ea typeface="標楷體" panose="03000509000000000000" pitchFamily="65" charset="-120"/>
              </a:defRPr>
            </a:lvl3pPr>
            <a:lvl4pPr marL="1600200" indent="-228600" eaLnBrk="0" hangingPunct="0">
              <a:defRPr kumimoji="1" sz="800">
                <a:solidFill>
                  <a:schemeClr val="tx1"/>
                </a:solidFill>
                <a:latin typeface="Arial" panose="020B0604020202020204" pitchFamily="34" charset="0"/>
                <a:ea typeface="標楷體" panose="03000509000000000000" pitchFamily="65" charset="-120"/>
              </a:defRPr>
            </a:lvl4pPr>
            <a:lvl5pPr marL="2057400" indent="-228600" eaLnBrk="0" hangingPunct="0">
              <a:defRPr kumimoji="1" sz="8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9pPr>
          </a:lstStyle>
          <a:p>
            <a:pPr fontAlgn="auto">
              <a:spcBef>
                <a:spcPts val="0"/>
              </a:spcBef>
              <a:spcAft>
                <a:spcPts val="0"/>
              </a:spcAft>
              <a:defRPr/>
            </a:pPr>
            <a:r>
              <a:rPr lang="zh-TW" altLang="zh-TW" sz="1600" dirty="0"/>
              <a:t>計畫主持人執行計畫需向</a:t>
            </a:r>
            <a:r>
              <a:rPr lang="zh-TW" altLang="zh-TW" sz="1800" b="1" dirty="0">
                <a:solidFill>
                  <a:srgbClr val="FF0000"/>
                </a:solidFill>
              </a:rPr>
              <a:t>出資廠商</a:t>
            </a:r>
            <a:r>
              <a:rPr lang="zh-TW" altLang="zh-TW" sz="1600" dirty="0"/>
              <a:t>購置</a:t>
            </a:r>
            <a:r>
              <a:rPr lang="zh-TW" altLang="en-US" sz="1600" dirty="0"/>
              <a:t>或</a:t>
            </a:r>
            <a:r>
              <a:rPr lang="zh-TW" altLang="zh-TW" sz="1600" dirty="0"/>
              <a:t>核銷之業務費及設備費總合，</a:t>
            </a:r>
            <a:r>
              <a:rPr lang="zh-TW" altLang="en-US" sz="1800" b="1" u="sng" dirty="0">
                <a:solidFill>
                  <a:srgbClr val="FF0000"/>
                </a:solidFill>
              </a:rPr>
              <a:t>不得</a:t>
            </a:r>
            <a:r>
              <a:rPr lang="zh-TW" altLang="zh-TW" sz="1800" b="1" u="sng" dirty="0">
                <a:solidFill>
                  <a:srgbClr val="FF0000"/>
                </a:solidFill>
              </a:rPr>
              <a:t>超過</a:t>
            </a:r>
            <a:r>
              <a:rPr lang="zh-TW" altLang="zh-TW" sz="1800" dirty="0">
                <a:solidFill>
                  <a:srgbClr val="FF0000"/>
                </a:solidFill>
              </a:rPr>
              <a:t>計畫總經費扣除人事費用後之</a:t>
            </a:r>
            <a:r>
              <a:rPr lang="en-US" altLang="zh-TW" sz="1800" b="1" u="sng" dirty="0">
                <a:solidFill>
                  <a:srgbClr val="FF0000"/>
                </a:solidFill>
              </a:rPr>
              <a:t>10%</a:t>
            </a:r>
            <a:r>
              <a:rPr kumimoji="0" lang="zh-TW" altLang="en-US" sz="1800" b="1" dirty="0">
                <a:solidFill>
                  <a:srgbClr val="FF0000"/>
                </a:solidFill>
                <a:latin typeface="標楷體" pitchFamily="65" charset="-120"/>
              </a:rPr>
              <a:t>。</a:t>
            </a:r>
          </a:p>
        </p:txBody>
      </p:sp>
      <p:sp>
        <p:nvSpPr>
          <p:cNvPr id="11" name="矩形 10"/>
          <p:cNvSpPr/>
          <p:nvPr/>
        </p:nvSpPr>
        <p:spPr>
          <a:xfrm>
            <a:off x="1403648" y="5157192"/>
            <a:ext cx="6336704" cy="43204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15885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200"/>
                                  </p:stCondLst>
                                  <p:childTnLst>
                                    <p:set>
                                      <p:cBhvr>
                                        <p:cTn id="6" dur="1" fill="hold">
                                          <p:stCondLst>
                                            <p:cond delay="499"/>
                                          </p:stCondLst>
                                        </p:cTn>
                                        <p:tgtEl>
                                          <p:spTgt spid="11"/>
                                        </p:tgtEl>
                                        <p:attrNameLst>
                                          <p:attrName>style.visibility</p:attrName>
                                        </p:attrNameLst>
                                      </p:cBhvr>
                                      <p:to>
                                        <p:strVal val="visible"/>
                                      </p:to>
                                    </p:set>
                                  </p:childTnLst>
                                </p:cTn>
                              </p:par>
                            </p:childTnLst>
                          </p:cTn>
                        </p:par>
                        <p:par>
                          <p:cTn id="7" fill="hold">
                            <p:stCondLst>
                              <p:cond delay="700"/>
                            </p:stCondLst>
                            <p:childTnLst>
                              <p:par>
                                <p:cTn id="8" presetID="26" presetClass="emph" presetSubtype="0" fill="hold" grpId="0" nodeType="afterEffect">
                                  <p:stCondLst>
                                    <p:cond delay="200"/>
                                  </p:stCondLst>
                                  <p:childTnLst>
                                    <p:animEffect transition="out" filter="fade">
                                      <p:cBhvr>
                                        <p:cTn id="9" dur="500" tmFilter="0, 0; .2, .5; .8, .5; 1, 0"/>
                                        <p:tgtEl>
                                          <p:spTgt spid="11"/>
                                        </p:tgtEl>
                                      </p:cBhvr>
                                    </p:animEffect>
                                    <p:animScale>
                                      <p:cBhvr>
                                        <p:cTn id="10" dur="250" autoRev="1" fill="hold"/>
                                        <p:tgtEl>
                                          <p:spTgt spid="11"/>
                                        </p:tgtEl>
                                      </p:cBhvr>
                                      <p:by x="105000" y="105000"/>
                                    </p:animScale>
                                  </p:childTnLst>
                                </p:cTn>
                              </p:par>
                            </p:childTnLst>
                          </p:cTn>
                        </p:par>
                        <p:par>
                          <p:cTn id="11" fill="hold">
                            <p:stCondLst>
                              <p:cond delay="1400"/>
                            </p:stCondLst>
                            <p:childTnLst>
                              <p:par>
                                <p:cTn id="12" presetID="10" presetClass="entr" presetSubtype="0" fill="hold" grpId="0" nodeType="afterEffect">
                                  <p:stCondLst>
                                    <p:cond delay="20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1" grpId="1"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1289944" y="1197408"/>
            <a:ext cx="6952877" cy="2225744"/>
          </a:xfrm>
          <a:prstGeom prst="rect">
            <a:avLst/>
          </a:prstGeom>
        </p:spPr>
      </p:pic>
      <p:pic>
        <p:nvPicPr>
          <p:cNvPr id="3" name="圖片 2"/>
          <p:cNvPicPr>
            <a:picLocks noChangeAspect="1"/>
          </p:cNvPicPr>
          <p:nvPr/>
        </p:nvPicPr>
        <p:blipFill>
          <a:blip r:embed="rId3"/>
          <a:stretch>
            <a:fillRect/>
          </a:stretch>
        </p:blipFill>
        <p:spPr>
          <a:xfrm>
            <a:off x="1287070" y="3113143"/>
            <a:ext cx="6939593" cy="2951429"/>
          </a:xfrm>
          <a:prstGeom prst="rect">
            <a:avLst/>
          </a:prstGeom>
        </p:spPr>
      </p:pic>
      <p:sp>
        <p:nvSpPr>
          <p:cNvPr id="6" name="投影片編號版面配置區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23A6D43A-892A-498A-8B18-30A2B7B07CC7}" type="slidenum">
              <a:rPr lang="en-US" altLang="zh-TW"/>
              <a:pPr>
                <a:defRPr/>
              </a:pPr>
              <a:t>54</a:t>
            </a:fld>
            <a:endParaRPr lang="en-US" altLang="zh-TW" dirty="0"/>
          </a:p>
        </p:txBody>
      </p:sp>
      <p:sp>
        <p:nvSpPr>
          <p:cNvPr id="15" name="標題 2"/>
          <p:cNvSpPr>
            <a:spLocks noGrp="1"/>
          </p:cNvSpPr>
          <p:nvPr>
            <p:ph type="title"/>
          </p:nvPr>
        </p:nvSpPr>
        <p:spPr>
          <a:xfrm>
            <a:off x="457200" y="274638"/>
            <a:ext cx="8229600" cy="1143000"/>
          </a:xfrm>
        </p:spPr>
        <p:txBody>
          <a:bodyPr>
            <a:normAutofit/>
          </a:bodyPr>
          <a:lstStyle/>
          <a:p>
            <a:r>
              <a:rPr lang="zh-TW" altLang="en-US" b="1" dirty="0">
                <a:latin typeface="標楷體" panose="03000509000000000000" pitchFamily="65" charset="-120"/>
                <a:ea typeface="標楷體" panose="03000509000000000000" pitchFamily="65" charset="-120"/>
              </a:rPr>
              <a:t>宣導事項</a:t>
            </a:r>
            <a:endParaRPr lang="zh-TW" altLang="en-US" dirty="0"/>
          </a:p>
        </p:txBody>
      </p:sp>
      <p:sp>
        <p:nvSpPr>
          <p:cNvPr id="16" name="圓角矩形 11">
            <a:extLst>
              <a:ext uri="{FF2B5EF4-FFF2-40B4-BE49-F238E27FC236}">
                <a16:creationId xmlns:a16="http://schemas.microsoft.com/office/drawing/2014/main" id="{C853900F-6FF5-4037-A761-DC83CAAAA228}"/>
              </a:ext>
            </a:extLst>
          </p:cNvPr>
          <p:cNvSpPr/>
          <p:nvPr/>
        </p:nvSpPr>
        <p:spPr>
          <a:xfrm>
            <a:off x="251520" y="260648"/>
            <a:ext cx="2088232" cy="563835"/>
          </a:xfrm>
          <a:prstGeom prst="roundRect">
            <a:avLst/>
          </a:prstGeom>
          <a:solidFill>
            <a:srgbClr val="FF0000"/>
          </a:solidFill>
          <a:ln>
            <a:solidFill>
              <a:srgbClr val="7485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mj-ea"/>
                <a:ea typeface="+mj-ea"/>
              </a:rPr>
              <a:t>國科會計畫</a:t>
            </a:r>
            <a:endParaRPr lang="en-US" altLang="zh-TW" b="1" dirty="0">
              <a:latin typeface="+mj-ea"/>
              <a:ea typeface="+mj-ea"/>
            </a:endParaRPr>
          </a:p>
        </p:txBody>
      </p:sp>
      <p:sp>
        <p:nvSpPr>
          <p:cNvPr id="17" name="矩形 16"/>
          <p:cNvSpPr/>
          <p:nvPr/>
        </p:nvSpPr>
        <p:spPr>
          <a:xfrm>
            <a:off x="1478060" y="5060269"/>
            <a:ext cx="6550324" cy="88901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17"/>
          <p:cNvSpPr txBox="1">
            <a:spLocks noChangeArrowheads="1"/>
          </p:cNvSpPr>
          <p:nvPr/>
        </p:nvSpPr>
        <p:spPr bwMode="auto">
          <a:xfrm>
            <a:off x="1655688" y="5567313"/>
            <a:ext cx="6702609" cy="1154162"/>
          </a:xfrm>
          <a:prstGeom prst="rect">
            <a:avLst/>
          </a:prstGeom>
          <a:solidFill>
            <a:srgbClr val="FFFF99"/>
          </a:solidFill>
          <a:ln w="38100">
            <a:solidFill>
              <a:schemeClr val="tx1"/>
            </a:solidFill>
            <a:miter lim="800000"/>
            <a:headEnd/>
            <a:tailEnd/>
          </a:ln>
        </p:spPr>
        <p:txBody>
          <a:bodyPr wrap="square">
            <a:spAutoFit/>
          </a:bodyPr>
          <a:lstStyle>
            <a:lvl1pPr eaLnBrk="0" hangingPunct="0">
              <a:defRPr kumimoji="1" sz="800">
                <a:solidFill>
                  <a:schemeClr val="tx1"/>
                </a:solidFill>
                <a:latin typeface="Arial" panose="020B0604020202020204" pitchFamily="34" charset="0"/>
                <a:ea typeface="標楷體" panose="03000509000000000000" pitchFamily="65" charset="-120"/>
              </a:defRPr>
            </a:lvl1pPr>
            <a:lvl2pPr marL="742950" indent="-285750" eaLnBrk="0" hangingPunct="0">
              <a:defRPr kumimoji="1" sz="800">
                <a:solidFill>
                  <a:schemeClr val="tx1"/>
                </a:solidFill>
                <a:latin typeface="Arial" panose="020B0604020202020204" pitchFamily="34" charset="0"/>
                <a:ea typeface="標楷體" panose="03000509000000000000" pitchFamily="65" charset="-120"/>
              </a:defRPr>
            </a:lvl2pPr>
            <a:lvl3pPr marL="1143000" indent="-228600" eaLnBrk="0" hangingPunct="0">
              <a:defRPr kumimoji="1" sz="800">
                <a:solidFill>
                  <a:schemeClr val="tx1"/>
                </a:solidFill>
                <a:latin typeface="Arial" panose="020B0604020202020204" pitchFamily="34" charset="0"/>
                <a:ea typeface="標楷體" panose="03000509000000000000" pitchFamily="65" charset="-120"/>
              </a:defRPr>
            </a:lvl3pPr>
            <a:lvl4pPr marL="1600200" indent="-228600" eaLnBrk="0" hangingPunct="0">
              <a:defRPr kumimoji="1" sz="800">
                <a:solidFill>
                  <a:schemeClr val="tx1"/>
                </a:solidFill>
                <a:latin typeface="Arial" panose="020B0604020202020204" pitchFamily="34" charset="0"/>
                <a:ea typeface="標楷體" panose="03000509000000000000" pitchFamily="65" charset="-120"/>
              </a:defRPr>
            </a:lvl4pPr>
            <a:lvl5pPr marL="2057400" indent="-228600" eaLnBrk="0" hangingPunct="0">
              <a:defRPr kumimoji="1" sz="8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9pPr>
          </a:lstStyle>
          <a:p>
            <a:r>
              <a:rPr lang="en-US" altLang="zh-TW" sz="1600" dirty="0"/>
              <a:t>1.</a:t>
            </a:r>
            <a:r>
              <a:rPr lang="zh-TW" altLang="en-US" sz="1600" dirty="0"/>
              <a:t>執行計畫辦理科研採購時，如屬</a:t>
            </a:r>
            <a:r>
              <a:rPr lang="zh-TW" altLang="en-US" sz="1600" b="1" dirty="0">
                <a:solidFill>
                  <a:srgbClr val="FF0000"/>
                </a:solidFill>
              </a:rPr>
              <a:t>計畫合作企業</a:t>
            </a:r>
            <a:r>
              <a:rPr lang="zh-TW" altLang="en-US" sz="1600" dirty="0"/>
              <a:t>專屬權利或獨家製造或供應，無其他合適之替代標的者，或有採購之必要且能提供具體證明者，始得由計畫主持人</a:t>
            </a:r>
            <a:r>
              <a:rPr lang="zh-TW" altLang="en-US" sz="1600" u="sng" dirty="0"/>
              <a:t>敘明理由循行政程序專案核准</a:t>
            </a:r>
            <a:r>
              <a:rPr lang="zh-TW" altLang="en-US" sz="1600" dirty="0"/>
              <a:t>，辦理採購。</a:t>
            </a:r>
          </a:p>
          <a:p>
            <a:pPr>
              <a:spcBef>
                <a:spcPts val="600"/>
              </a:spcBef>
            </a:pPr>
            <a:r>
              <a:rPr lang="en-US" altLang="zh-TW" sz="1600" dirty="0"/>
              <a:t>2.</a:t>
            </a:r>
            <a:r>
              <a:rPr lang="zh-TW" altLang="en-US" sz="1600" dirty="0"/>
              <a:t>前項</a:t>
            </a:r>
            <a:r>
              <a:rPr lang="zh-TW" altLang="en-US" sz="1600" u="sng" dirty="0">
                <a:solidFill>
                  <a:srgbClr val="FF0000"/>
                </a:solidFill>
              </a:rPr>
              <a:t>核准文件及採購應作成書面紀錄，備供查詢</a:t>
            </a:r>
            <a:r>
              <a:rPr kumimoji="0" lang="zh-TW" altLang="en-US" sz="1600" b="1" dirty="0">
                <a:latin typeface="標楷體" pitchFamily="65" charset="-120"/>
              </a:rPr>
              <a:t>。</a:t>
            </a:r>
          </a:p>
        </p:txBody>
      </p:sp>
    </p:spTree>
    <p:extLst>
      <p:ext uri="{BB962C8B-B14F-4D97-AF65-F5344CB8AC3E}">
        <p14:creationId xmlns:p14="http://schemas.microsoft.com/office/powerpoint/2010/main" val="94707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200"/>
                                  </p:stCondLst>
                                  <p:childTnLst>
                                    <p:set>
                                      <p:cBhvr>
                                        <p:cTn id="6" dur="1" fill="hold">
                                          <p:stCondLst>
                                            <p:cond delay="499"/>
                                          </p:stCondLst>
                                        </p:cTn>
                                        <p:tgtEl>
                                          <p:spTgt spid="17"/>
                                        </p:tgtEl>
                                        <p:attrNameLst>
                                          <p:attrName>style.visibility</p:attrName>
                                        </p:attrNameLst>
                                      </p:cBhvr>
                                      <p:to>
                                        <p:strVal val="visible"/>
                                      </p:to>
                                    </p:set>
                                  </p:childTnLst>
                                </p:cTn>
                              </p:par>
                            </p:childTnLst>
                          </p:cTn>
                        </p:par>
                        <p:par>
                          <p:cTn id="7" fill="hold">
                            <p:stCondLst>
                              <p:cond delay="700"/>
                            </p:stCondLst>
                            <p:childTnLst>
                              <p:par>
                                <p:cTn id="8" presetID="26" presetClass="emph" presetSubtype="0" fill="hold" grpId="0" nodeType="afterEffect">
                                  <p:stCondLst>
                                    <p:cond delay="0"/>
                                  </p:stCondLst>
                                  <p:childTnLst>
                                    <p:animEffect transition="out" filter="fade">
                                      <p:cBhvr>
                                        <p:cTn id="9" dur="500" tmFilter="0, 0; .2, .5; .8, .5; 1, 0"/>
                                        <p:tgtEl>
                                          <p:spTgt spid="17"/>
                                        </p:tgtEl>
                                      </p:cBhvr>
                                    </p:animEffect>
                                    <p:animScale>
                                      <p:cBhvr>
                                        <p:cTn id="10" dur="250" autoRev="1" fill="hold"/>
                                        <p:tgtEl>
                                          <p:spTgt spid="17"/>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投影片編號版面配置區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23A6D43A-892A-498A-8B18-30A2B7B07CC7}" type="slidenum">
              <a:rPr lang="en-US" altLang="zh-TW"/>
              <a:pPr>
                <a:defRPr/>
              </a:pPr>
              <a:t>55</a:t>
            </a:fld>
            <a:endParaRPr lang="en-US" altLang="zh-TW" dirty="0"/>
          </a:p>
        </p:txBody>
      </p:sp>
      <p:sp>
        <p:nvSpPr>
          <p:cNvPr id="11" name="標題 1"/>
          <p:cNvSpPr>
            <a:spLocks noGrp="1"/>
          </p:cNvSpPr>
          <p:nvPr>
            <p:ph type="title"/>
          </p:nvPr>
        </p:nvSpPr>
        <p:spPr>
          <a:xfrm>
            <a:off x="457200" y="274638"/>
            <a:ext cx="8229600" cy="1143000"/>
          </a:xfrm>
        </p:spPr>
        <p:txBody>
          <a:bodyPr>
            <a:normAutofit/>
          </a:bodyPr>
          <a:lstStyle/>
          <a:p>
            <a:r>
              <a:rPr lang="zh-TW" altLang="en-US" sz="3100" b="1" dirty="0"/>
              <a:t>教育部及所屬機關</a:t>
            </a:r>
            <a:r>
              <a:rPr lang="en-US" altLang="zh-TW" sz="3100" b="1" dirty="0"/>
              <a:t>(</a:t>
            </a:r>
            <a:r>
              <a:rPr lang="zh-TW" altLang="en-US" sz="3100" b="1" dirty="0"/>
              <a:t>構</a:t>
            </a:r>
            <a:r>
              <a:rPr lang="en-US" altLang="zh-TW" sz="3100" b="1" dirty="0"/>
              <a:t>)</a:t>
            </a:r>
            <a:r>
              <a:rPr lang="zh-TW" altLang="en-US" sz="3100" b="1" dirty="0"/>
              <a:t>辦理各類會議講習訓練與研討（習）會管理要點</a:t>
            </a:r>
            <a:endParaRPr lang="zh-TW" altLang="en-US" sz="3100" dirty="0"/>
          </a:p>
        </p:txBody>
      </p:sp>
      <p:sp>
        <p:nvSpPr>
          <p:cNvPr id="7" name="內容版面配置區 2">
            <a:extLst>
              <a:ext uri="{FF2B5EF4-FFF2-40B4-BE49-F238E27FC236}">
                <a16:creationId xmlns:a16="http://schemas.microsoft.com/office/drawing/2014/main" id="{ADC8FB14-A452-4608-ABFC-0F73D484298E}"/>
              </a:ext>
            </a:extLst>
          </p:cNvPr>
          <p:cNvSpPr>
            <a:spLocks noGrp="1"/>
          </p:cNvSpPr>
          <p:nvPr>
            <p:ph idx="1"/>
          </p:nvPr>
        </p:nvSpPr>
        <p:spPr>
          <a:xfrm>
            <a:off x="457200" y="1600200"/>
            <a:ext cx="8229600" cy="4525963"/>
          </a:xfrm>
        </p:spPr>
        <p:txBody>
          <a:bodyPr>
            <a:normAutofit fontScale="47500" lnSpcReduction="20000"/>
          </a:bodyPr>
          <a:lstStyle/>
          <a:p>
            <a:pPr marL="0" indent="0">
              <a:lnSpc>
                <a:spcPct val="120000"/>
              </a:lnSpc>
              <a:buNone/>
            </a:pPr>
            <a:r>
              <a:rPr lang="zh-TW" altLang="en-US" dirty="0">
                <a:latin typeface="標楷體" panose="03000509000000000000" pitchFamily="65" charset="-120"/>
                <a:ea typeface="標楷體" panose="03000509000000000000" pitchFamily="65" charset="-120"/>
              </a:rPr>
              <a:t>公告說明</a:t>
            </a:r>
            <a:r>
              <a:rPr lang="en-US" altLang="zh-TW" dirty="0">
                <a:latin typeface="標楷體" panose="03000509000000000000" pitchFamily="65" charset="-120"/>
                <a:ea typeface="標楷體" panose="03000509000000000000" pitchFamily="65" charset="-120"/>
                <a:sym typeface="Wingdings" panose="05000000000000000000" pitchFamily="2" charset="2"/>
              </a:rPr>
              <a:t>(</a:t>
            </a:r>
            <a:r>
              <a:rPr lang="zh-TW" altLang="en-US" dirty="0">
                <a:latin typeface="標楷體" panose="03000509000000000000" pitchFamily="65" charset="-120"/>
                <a:ea typeface="標楷體" panose="03000509000000000000" pitchFamily="65" charset="-120"/>
                <a:sym typeface="Wingdings" panose="05000000000000000000" pitchFamily="2" charset="2"/>
              </a:rPr>
              <a:t>適用於政府機關計畫經費</a:t>
            </a:r>
            <a:r>
              <a:rPr lang="en-US" altLang="zh-TW" dirty="0">
                <a:latin typeface="標楷體" panose="03000509000000000000" pitchFamily="65" charset="-120"/>
                <a:ea typeface="標楷體" panose="03000509000000000000" pitchFamily="65" charset="-120"/>
                <a:sym typeface="Wingdings" panose="05000000000000000000" pitchFamily="2" charset="2"/>
              </a:rPr>
              <a:t>)</a:t>
            </a:r>
            <a:r>
              <a:rPr lang="zh-TW" altLang="en-US" dirty="0">
                <a:latin typeface="標楷體" panose="03000509000000000000" pitchFamily="65" charset="-120"/>
                <a:ea typeface="標楷體" panose="03000509000000000000" pitchFamily="65" charset="-120"/>
                <a:sym typeface="Wingdings" panose="05000000000000000000" pitchFamily="2" charset="2"/>
              </a:rPr>
              <a:t>：</a:t>
            </a:r>
            <a:endParaRPr lang="zh-TW" altLang="en-US" dirty="0">
              <a:latin typeface="標楷體" panose="03000509000000000000" pitchFamily="65" charset="-120"/>
              <a:ea typeface="標楷體" panose="03000509000000000000" pitchFamily="65" charset="-120"/>
            </a:endParaRPr>
          </a:p>
          <a:p>
            <a:pPr marL="0" indent="0">
              <a:lnSpc>
                <a:spcPct val="120000"/>
              </a:lnSpc>
              <a:buNone/>
            </a:pPr>
            <a:r>
              <a:rPr lang="zh-TW" altLang="en-US" dirty="0">
                <a:latin typeface="標楷體" panose="03000509000000000000" pitchFamily="65" charset="-120"/>
                <a:ea typeface="標楷體" panose="03000509000000000000" pitchFamily="65" charset="-120"/>
              </a:rPr>
              <a:t>一、教育部修定「教育部及所屬機關</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構</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辦理各類會議講習訓練與研討（習）會管理要點」，請各單位依修正後規定辦理。</a:t>
            </a:r>
          </a:p>
          <a:p>
            <a:pPr marL="0" indent="0">
              <a:lnSpc>
                <a:spcPct val="120000"/>
              </a:lnSpc>
              <a:buNone/>
            </a:pPr>
            <a:r>
              <a:rPr lang="zh-TW" altLang="en-US" dirty="0">
                <a:latin typeface="標楷體" panose="03000509000000000000" pitchFamily="65" charset="-120"/>
                <a:ea typeface="標楷體" panose="03000509000000000000" pitchFamily="65" charset="-120"/>
              </a:rPr>
              <a:t>二、請各位同仁特別留意修正後要點第六條規定</a:t>
            </a:r>
            <a:r>
              <a:rPr lang="en-US" altLang="zh-TW" dirty="0">
                <a:latin typeface="標楷體" panose="03000509000000000000" pitchFamily="65" charset="-120"/>
                <a:ea typeface="標楷體" panose="03000509000000000000" pitchFamily="65" charset="-120"/>
              </a:rPr>
              <a:t>:</a:t>
            </a:r>
          </a:p>
          <a:p>
            <a:pPr marL="0" indent="0">
              <a:lnSpc>
                <a:spcPct val="120000"/>
              </a:lnSpc>
              <a:buNone/>
            </a:pPr>
            <a:r>
              <a:rPr lang="zh-TW" altLang="en-US" dirty="0">
                <a:latin typeface="標楷體" panose="03000509000000000000" pitchFamily="65" charset="-120"/>
                <a:ea typeface="標楷體" panose="03000509000000000000" pitchFamily="65" charset="-120"/>
              </a:rPr>
              <a:t>辦理各類會議、講習、訓練及研討（習）會，所需經費應依預定議程覈實編列，膳宿費編列上限規定如下：</a:t>
            </a:r>
          </a:p>
          <a:p>
            <a:pPr marL="0" indent="0">
              <a:lnSpc>
                <a:spcPct val="120000"/>
              </a:lnSpc>
              <a:buNone/>
            </a:pPr>
            <a:r>
              <a:rPr lang="zh-TW" altLang="en-US" dirty="0">
                <a:latin typeface="標楷體" panose="03000509000000000000" pitchFamily="65" charset="-120"/>
                <a:ea typeface="標楷體" panose="03000509000000000000" pitchFamily="65" charset="-120"/>
              </a:rPr>
              <a:t>（一）參加對象為機關（構）人員者，每人每日膳費新臺幣（以下同</a:t>
            </a:r>
            <a:r>
              <a:rPr lang="zh-TW" altLang="en-US" b="1" dirty="0">
                <a:latin typeface="標楷體" panose="03000509000000000000" pitchFamily="65" charset="-120"/>
                <a:ea typeface="標楷體" panose="03000509000000000000" pitchFamily="65" charset="-120"/>
              </a:rPr>
              <a:t>）</a:t>
            </a:r>
            <a:r>
              <a:rPr lang="zh-TW" altLang="en-US" b="1" dirty="0">
                <a:solidFill>
                  <a:srgbClr val="FF0000"/>
                </a:solidFill>
                <a:latin typeface="標楷體" panose="03000509000000000000" pitchFamily="65" charset="-120"/>
                <a:ea typeface="標楷體" panose="03000509000000000000" pitchFamily="65" charset="-120"/>
              </a:rPr>
              <a:t>三百四十元</a:t>
            </a:r>
            <a:r>
              <a:rPr lang="zh-TW" altLang="en-US" dirty="0">
                <a:latin typeface="標楷體" panose="03000509000000000000" pitchFamily="65" charset="-120"/>
                <a:ea typeface="標楷體" panose="03000509000000000000" pitchFamily="65" charset="-120"/>
              </a:rPr>
              <a:t>，午、晚餐每餐單價於</a:t>
            </a:r>
            <a:r>
              <a:rPr lang="zh-TW" altLang="en-US" b="1" dirty="0">
                <a:solidFill>
                  <a:srgbClr val="FF0000"/>
                </a:solidFill>
                <a:latin typeface="標楷體" panose="03000509000000000000" pitchFamily="65" charset="-120"/>
                <a:ea typeface="標楷體" panose="03000509000000000000" pitchFamily="65" charset="-120"/>
              </a:rPr>
              <a:t>一百二十元</a:t>
            </a:r>
            <a:r>
              <a:rPr lang="zh-TW" altLang="en-US" dirty="0">
                <a:latin typeface="標楷體" panose="03000509000000000000" pitchFamily="65" charset="-120"/>
                <a:ea typeface="標楷體" panose="03000509000000000000" pitchFamily="65" charset="-120"/>
              </a:rPr>
              <a:t>範圍內供應，辦理期程第一天（包括一日活動）不提供早餐，其一日膳費以</a:t>
            </a:r>
            <a:r>
              <a:rPr lang="zh-TW" altLang="en-US" b="1" dirty="0">
                <a:solidFill>
                  <a:srgbClr val="FF0000"/>
                </a:solidFill>
                <a:latin typeface="標楷體" panose="03000509000000000000" pitchFamily="65" charset="-120"/>
                <a:ea typeface="標楷體" panose="03000509000000000000" pitchFamily="65" charset="-120"/>
              </a:rPr>
              <a:t>二百八十元</a:t>
            </a:r>
            <a:r>
              <a:rPr lang="zh-TW" altLang="en-US" dirty="0">
                <a:latin typeface="標楷體" panose="03000509000000000000" pitchFamily="65" charset="-120"/>
                <a:ea typeface="標楷體" panose="03000509000000000000" pitchFamily="65" charset="-120"/>
              </a:rPr>
              <a:t>為基準編列；住宿費依據國內出差旅費報支要點規定辦理。</a:t>
            </a:r>
            <a:endParaRPr lang="en-US" altLang="zh-TW" dirty="0">
              <a:latin typeface="標楷體" panose="03000509000000000000" pitchFamily="65" charset="-120"/>
              <a:ea typeface="標楷體" panose="03000509000000000000" pitchFamily="65" charset="-120"/>
            </a:endParaRPr>
          </a:p>
          <a:p>
            <a:pPr marL="0" indent="0">
              <a:lnSpc>
                <a:spcPct val="120000"/>
              </a:lnSpc>
              <a:buNone/>
            </a:pPr>
            <a:r>
              <a:rPr lang="zh-TW" altLang="en-US" dirty="0">
                <a:latin typeface="標楷體" panose="03000509000000000000" pitchFamily="65" charset="-120"/>
                <a:ea typeface="標楷體" panose="03000509000000000000" pitchFamily="65" charset="-120"/>
              </a:rPr>
              <a:t>（二）應業務需要辦理，且參加對象主要為機關（構）以外之人士者，每人每日膳費</a:t>
            </a:r>
            <a:r>
              <a:rPr lang="zh-TW" altLang="en-US" b="1" dirty="0">
                <a:latin typeface="標楷體" panose="03000509000000000000" pitchFamily="65" charset="-120"/>
                <a:ea typeface="標楷體" panose="03000509000000000000" pitchFamily="65" charset="-120"/>
              </a:rPr>
              <a:t>五百元</a:t>
            </a:r>
            <a:r>
              <a:rPr lang="zh-TW" altLang="en-US" dirty="0">
                <a:latin typeface="標楷體" panose="03000509000000000000" pitchFamily="65" charset="-120"/>
                <a:ea typeface="標楷體" panose="03000509000000000000" pitchFamily="65" charset="-120"/>
              </a:rPr>
              <a:t>；每日住宿費比照國內出差旅費報支要點規定薦任級以下人員基準辦理。</a:t>
            </a:r>
          </a:p>
          <a:p>
            <a:pPr marL="0" indent="0">
              <a:lnSpc>
                <a:spcPct val="120000"/>
              </a:lnSpc>
              <a:buNone/>
            </a:pPr>
            <a:r>
              <a:rPr lang="zh-TW" altLang="en-US" dirty="0">
                <a:latin typeface="標楷體" panose="03000509000000000000" pitchFamily="65" charset="-120"/>
                <a:ea typeface="標楷體" panose="03000509000000000000" pitchFamily="65" charset="-120"/>
              </a:rPr>
              <a:t>（三）辦理國際性會議、研討會（不包括講習、訓練及研習），</a:t>
            </a:r>
            <a:r>
              <a:rPr lang="zh-TW" altLang="en-US" b="1" dirty="0">
                <a:latin typeface="標楷體" panose="03000509000000000000" pitchFamily="65" charset="-120"/>
                <a:ea typeface="標楷體" panose="03000509000000000000" pitchFamily="65" charset="-120"/>
              </a:rPr>
              <a:t>每人每日膳費一千元</a:t>
            </a:r>
            <a:r>
              <a:rPr lang="zh-TW" altLang="en-US"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每日住宿費以國內出差旅費報支要點規定之標準為上限</a:t>
            </a:r>
            <a:r>
              <a:rPr lang="zh-TW" altLang="en-US"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但外賓每日住宿費為四千五佰元</a:t>
            </a:r>
            <a:r>
              <a:rPr lang="zh-TW" altLang="en-US" dirty="0">
                <a:latin typeface="標楷體" panose="03000509000000000000" pitchFamily="65" charset="-120"/>
                <a:ea typeface="標楷體" panose="03000509000000000000" pitchFamily="65" charset="-120"/>
              </a:rPr>
              <a:t>。如於膳宿費以外，再支給外賓其他酬勞者，其支付用總額不得超出行政院所定各機關聘請國外顧問、專家及學者來臺工作期間支付費用最高標準表規定。</a:t>
            </a:r>
          </a:p>
          <a:p>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zh-TW" altLang="en-US" sz="2900" dirty="0">
                <a:solidFill>
                  <a:srgbClr val="0000FF"/>
                </a:solidFill>
                <a:latin typeface="標楷體" panose="03000509000000000000" pitchFamily="65" charset="-120"/>
                <a:ea typeface="標楷體" panose="03000509000000000000" pitchFamily="65" charset="-120"/>
                <a:hlinkClick r:id="rId3">
                  <a:extLst>
                    <a:ext uri="{A12FA001-AC4F-418D-AE19-62706E023703}">
                      <ahyp:hlinkClr xmlns:ahyp="http://schemas.microsoft.com/office/drawing/2018/hyperlinkcolor" val="tx"/>
                    </a:ext>
                  </a:extLst>
                </a:hlinkClick>
              </a:rPr>
              <a:t>教育部及所屬機關</a:t>
            </a:r>
            <a:r>
              <a:rPr lang="en-US" altLang="zh-TW" sz="2900" dirty="0">
                <a:solidFill>
                  <a:srgbClr val="0000FF"/>
                </a:solidFill>
                <a:latin typeface="標楷體" panose="03000509000000000000" pitchFamily="65" charset="-120"/>
                <a:ea typeface="標楷體" panose="03000509000000000000" pitchFamily="65" charset="-120"/>
                <a:hlinkClick r:id="rId3">
                  <a:extLst>
                    <a:ext uri="{A12FA001-AC4F-418D-AE19-62706E023703}">
                      <ahyp:hlinkClr xmlns:ahyp="http://schemas.microsoft.com/office/drawing/2018/hyperlinkcolor" val="tx"/>
                    </a:ext>
                  </a:extLst>
                </a:hlinkClick>
              </a:rPr>
              <a:t>(</a:t>
            </a:r>
            <a:r>
              <a:rPr lang="zh-TW" altLang="en-US" sz="2900" dirty="0">
                <a:solidFill>
                  <a:srgbClr val="0000FF"/>
                </a:solidFill>
                <a:latin typeface="標楷體" panose="03000509000000000000" pitchFamily="65" charset="-120"/>
                <a:ea typeface="標楷體" panose="03000509000000000000" pitchFamily="65" charset="-120"/>
                <a:hlinkClick r:id="rId3">
                  <a:extLst>
                    <a:ext uri="{A12FA001-AC4F-418D-AE19-62706E023703}">
                      <ahyp:hlinkClr xmlns:ahyp="http://schemas.microsoft.com/office/drawing/2018/hyperlinkcolor" val="tx"/>
                    </a:ext>
                  </a:extLst>
                </a:hlinkClick>
              </a:rPr>
              <a:t>構</a:t>
            </a:r>
            <a:r>
              <a:rPr lang="en-US" altLang="zh-TW" sz="2900" dirty="0">
                <a:solidFill>
                  <a:srgbClr val="0000FF"/>
                </a:solidFill>
                <a:latin typeface="標楷體" panose="03000509000000000000" pitchFamily="65" charset="-120"/>
                <a:ea typeface="標楷體" panose="03000509000000000000" pitchFamily="65" charset="-120"/>
                <a:hlinkClick r:id="rId3">
                  <a:extLst>
                    <a:ext uri="{A12FA001-AC4F-418D-AE19-62706E023703}">
                      <ahyp:hlinkClr xmlns:ahyp="http://schemas.microsoft.com/office/drawing/2018/hyperlinkcolor" val="tx"/>
                    </a:ext>
                  </a:extLst>
                </a:hlinkClick>
              </a:rPr>
              <a:t>)</a:t>
            </a:r>
            <a:r>
              <a:rPr lang="zh-TW" altLang="en-US" sz="2900" dirty="0">
                <a:solidFill>
                  <a:srgbClr val="0000FF"/>
                </a:solidFill>
                <a:latin typeface="標楷體" panose="03000509000000000000" pitchFamily="65" charset="-120"/>
                <a:ea typeface="標楷體" panose="03000509000000000000" pitchFamily="65" charset="-120"/>
                <a:hlinkClick r:id="rId3">
                  <a:extLst>
                    <a:ext uri="{A12FA001-AC4F-418D-AE19-62706E023703}">
                      <ahyp:hlinkClr xmlns:ahyp="http://schemas.microsoft.com/office/drawing/2018/hyperlinkcolor" val="tx"/>
                    </a:ext>
                  </a:extLst>
                </a:hlinkClick>
              </a:rPr>
              <a:t>辦理各類會議講習訓練與研討（習）會管理要點</a:t>
            </a:r>
            <a:r>
              <a:rPr lang="en-US" altLang="zh-TW" sz="2900" dirty="0">
                <a:solidFill>
                  <a:srgbClr val="0000FF"/>
                </a:solidFill>
                <a:latin typeface="標楷體" panose="03000509000000000000" pitchFamily="65" charset="-120"/>
                <a:ea typeface="標楷體" panose="03000509000000000000" pitchFamily="65" charset="-120"/>
                <a:hlinkClick r:id="rId3">
                  <a:extLst>
                    <a:ext uri="{A12FA001-AC4F-418D-AE19-62706E023703}">
                      <ahyp:hlinkClr xmlns:ahyp="http://schemas.microsoft.com/office/drawing/2018/hyperlinkcolor" val="tx"/>
                    </a:ext>
                  </a:extLst>
                </a:hlinkClick>
              </a:rPr>
              <a:t>(113</a:t>
            </a:r>
            <a:r>
              <a:rPr lang="zh-TW" altLang="en-US" sz="2900" dirty="0">
                <a:solidFill>
                  <a:srgbClr val="0000FF"/>
                </a:solidFill>
                <a:latin typeface="標楷體" panose="03000509000000000000" pitchFamily="65" charset="-120"/>
                <a:ea typeface="標楷體" panose="03000509000000000000" pitchFamily="65" charset="-120"/>
                <a:hlinkClick r:id="rId3">
                  <a:extLst>
                    <a:ext uri="{A12FA001-AC4F-418D-AE19-62706E023703}">
                      <ahyp:hlinkClr xmlns:ahyp="http://schemas.microsoft.com/office/drawing/2018/hyperlinkcolor" val="tx"/>
                    </a:ext>
                  </a:extLst>
                </a:hlinkClick>
              </a:rPr>
              <a:t>年</a:t>
            </a:r>
            <a:r>
              <a:rPr lang="en-US" altLang="zh-TW" sz="2900" dirty="0">
                <a:solidFill>
                  <a:srgbClr val="0000FF"/>
                </a:solidFill>
                <a:latin typeface="標楷體" panose="03000509000000000000" pitchFamily="65" charset="-120"/>
                <a:ea typeface="標楷體" panose="03000509000000000000" pitchFamily="65" charset="-120"/>
                <a:hlinkClick r:id="rId3">
                  <a:extLst>
                    <a:ext uri="{A12FA001-AC4F-418D-AE19-62706E023703}">
                      <ahyp:hlinkClr xmlns:ahyp="http://schemas.microsoft.com/office/drawing/2018/hyperlinkcolor" val="tx"/>
                    </a:ext>
                  </a:extLst>
                </a:hlinkClick>
              </a:rPr>
              <a:t>8</a:t>
            </a:r>
            <a:r>
              <a:rPr lang="zh-TW" altLang="en-US" sz="2900" dirty="0">
                <a:solidFill>
                  <a:srgbClr val="0000FF"/>
                </a:solidFill>
                <a:latin typeface="標楷體" panose="03000509000000000000" pitchFamily="65" charset="-120"/>
                <a:ea typeface="標楷體" panose="03000509000000000000" pitchFamily="65" charset="-120"/>
                <a:hlinkClick r:id="rId3">
                  <a:extLst>
                    <a:ext uri="{A12FA001-AC4F-418D-AE19-62706E023703}">
                      <ahyp:hlinkClr xmlns:ahyp="http://schemas.microsoft.com/office/drawing/2018/hyperlinkcolor" val="tx"/>
                    </a:ext>
                  </a:extLst>
                </a:hlinkClick>
              </a:rPr>
              <a:t>月</a:t>
            </a:r>
            <a:r>
              <a:rPr lang="en-US" altLang="zh-TW" sz="2900" dirty="0">
                <a:solidFill>
                  <a:srgbClr val="0000FF"/>
                </a:solidFill>
                <a:latin typeface="標楷體" panose="03000509000000000000" pitchFamily="65" charset="-120"/>
                <a:ea typeface="標楷體" panose="03000509000000000000" pitchFamily="65" charset="-120"/>
                <a:hlinkClick r:id="rId3">
                  <a:extLst>
                    <a:ext uri="{A12FA001-AC4F-418D-AE19-62706E023703}">
                      <ahyp:hlinkClr xmlns:ahyp="http://schemas.microsoft.com/office/drawing/2018/hyperlinkcolor" val="tx"/>
                    </a:ext>
                  </a:extLst>
                </a:hlinkClick>
              </a:rPr>
              <a:t>22</a:t>
            </a:r>
            <a:r>
              <a:rPr lang="zh-TW" altLang="en-US" sz="2900" dirty="0">
                <a:solidFill>
                  <a:srgbClr val="0000FF"/>
                </a:solidFill>
                <a:latin typeface="標楷體" panose="03000509000000000000" pitchFamily="65" charset="-120"/>
                <a:ea typeface="標楷體" panose="03000509000000000000" pitchFamily="65" charset="-120"/>
                <a:hlinkClick r:id="rId3">
                  <a:extLst>
                    <a:ext uri="{A12FA001-AC4F-418D-AE19-62706E023703}">
                      <ahyp:hlinkClr xmlns:ahyp="http://schemas.microsoft.com/office/drawing/2018/hyperlinkcolor" val="tx"/>
                    </a:ext>
                  </a:extLst>
                </a:hlinkClick>
              </a:rPr>
              <a:t>日起適用</a:t>
            </a:r>
            <a:r>
              <a:rPr lang="en-US" altLang="zh-TW" sz="2900" dirty="0">
                <a:solidFill>
                  <a:srgbClr val="0000FF"/>
                </a:solidFill>
                <a:latin typeface="標楷體" panose="03000509000000000000" pitchFamily="65" charset="-120"/>
                <a:ea typeface="標楷體" panose="03000509000000000000" pitchFamily="65" charset="-120"/>
                <a:hlinkClick r:id="rId3">
                  <a:extLst>
                    <a:ext uri="{A12FA001-AC4F-418D-AE19-62706E023703}">
                      <ahyp:hlinkClr xmlns:ahyp="http://schemas.microsoft.com/office/drawing/2018/hyperlinkcolor" val="tx"/>
                    </a:ext>
                  </a:extLst>
                </a:hlinkClick>
              </a:rPr>
              <a:t>)</a:t>
            </a:r>
            <a:endParaRPr lang="en-US" altLang="zh-TW" sz="2900" dirty="0">
              <a:solidFill>
                <a:srgbClr val="0000FF"/>
              </a:solidFill>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9905854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a:spLocks noGrp="1"/>
          </p:cNvSpPr>
          <p:nvPr>
            <p:ph type="title"/>
          </p:nvPr>
        </p:nvSpPr>
        <p:spPr>
          <a:xfrm>
            <a:off x="457200" y="130622"/>
            <a:ext cx="8229600" cy="706090"/>
          </a:xfrm>
        </p:spPr>
        <p:txBody>
          <a:bodyPr>
            <a:normAutofit/>
          </a:bodyPr>
          <a:lstStyle/>
          <a:p>
            <a:r>
              <a:rPr lang="zh-TW" altLang="en-US" sz="3100" b="1" dirty="0"/>
              <a:t>勞雇雙方約定工資給付日及工資給付指導原則</a:t>
            </a:r>
            <a:endParaRPr lang="zh-TW" altLang="en-US" sz="3100" dirty="0"/>
          </a:p>
        </p:txBody>
      </p:sp>
      <p:sp>
        <p:nvSpPr>
          <p:cNvPr id="7" name="內容版面配置區 2"/>
          <p:cNvSpPr>
            <a:spLocks noGrp="1"/>
          </p:cNvSpPr>
          <p:nvPr>
            <p:ph idx="1"/>
          </p:nvPr>
        </p:nvSpPr>
        <p:spPr>
          <a:xfrm>
            <a:off x="323528" y="836712"/>
            <a:ext cx="8568951" cy="6021288"/>
          </a:xfrm>
        </p:spPr>
        <p:txBody>
          <a:bodyPr>
            <a:normAutofit fontScale="92500" lnSpcReduction="20000"/>
          </a:bodyPr>
          <a:lstStyle/>
          <a:p>
            <a:pPr marL="0" indent="0">
              <a:lnSpc>
                <a:spcPct val="120000"/>
              </a:lnSpc>
              <a:buNone/>
            </a:pPr>
            <a:r>
              <a:rPr lang="zh-TW" altLang="en-US" sz="2100" dirty="0">
                <a:latin typeface="標楷體" panose="03000509000000000000" pitchFamily="65" charset="-120"/>
                <a:ea typeface="標楷體" panose="03000509000000000000" pitchFamily="65" charset="-120"/>
              </a:rPr>
              <a:t>公告說明：</a:t>
            </a:r>
          </a:p>
          <a:p>
            <a:pPr marL="0" indent="0">
              <a:lnSpc>
                <a:spcPct val="120000"/>
              </a:lnSpc>
              <a:buNone/>
            </a:pPr>
            <a:r>
              <a:rPr lang="zh-TW" altLang="en-US" sz="2100" dirty="0">
                <a:latin typeface="標楷體" panose="03000509000000000000" pitchFamily="65" charset="-120"/>
                <a:ea typeface="標楷體" panose="03000509000000000000" pitchFamily="65" charset="-120"/>
              </a:rPr>
              <a:t>依據勞動部</a:t>
            </a:r>
            <a:r>
              <a:rPr lang="en-US" altLang="zh-TW" sz="2100" dirty="0">
                <a:latin typeface="標楷體" panose="03000509000000000000" pitchFamily="65" charset="-120"/>
                <a:ea typeface="標楷體" panose="03000509000000000000" pitchFamily="65" charset="-120"/>
              </a:rPr>
              <a:t>112.2.9</a:t>
            </a:r>
            <a:r>
              <a:rPr lang="zh-TW" altLang="en-US" sz="2100" dirty="0">
                <a:latin typeface="標楷體" panose="03000509000000000000" pitchFamily="65" charset="-120"/>
                <a:ea typeface="標楷體" panose="03000509000000000000" pitchFamily="65" charset="-120"/>
              </a:rPr>
              <a:t>發布「勞雇雙方約定工資給付日及工資給付指導原則」，自</a:t>
            </a:r>
            <a:r>
              <a:rPr lang="en-US" altLang="zh-TW" sz="2100" dirty="0">
                <a:latin typeface="標楷體" panose="03000509000000000000" pitchFamily="65" charset="-120"/>
                <a:ea typeface="標楷體" panose="03000509000000000000" pitchFamily="65" charset="-120"/>
              </a:rPr>
              <a:t>113</a:t>
            </a:r>
            <a:r>
              <a:rPr lang="zh-TW" altLang="en-US" sz="2100" dirty="0">
                <a:latin typeface="標楷體" panose="03000509000000000000" pitchFamily="65" charset="-120"/>
                <a:ea typeface="標楷體" panose="03000509000000000000" pitchFamily="65" charset="-120"/>
              </a:rPr>
              <a:t>年起各計畫案</a:t>
            </a:r>
            <a:r>
              <a:rPr lang="en-US" altLang="zh-TW" sz="2100" dirty="0">
                <a:latin typeface="標楷體" panose="03000509000000000000" pitchFamily="65" charset="-120"/>
                <a:ea typeface="標楷體" panose="03000509000000000000" pitchFamily="65" charset="-120"/>
              </a:rPr>
              <a:t>(</a:t>
            </a:r>
            <a:r>
              <a:rPr lang="zh-TW" altLang="en-US" sz="2100" dirty="0">
                <a:latin typeface="標楷體" panose="03000509000000000000" pitchFamily="65" charset="-120"/>
                <a:ea typeface="標楷體" panose="03000509000000000000" pitchFamily="65" charset="-120"/>
              </a:rPr>
              <a:t>含</a:t>
            </a:r>
            <a:r>
              <a:rPr lang="en-US" altLang="zh-TW" sz="2100" dirty="0">
                <a:latin typeface="標楷體" panose="03000509000000000000" pitchFamily="65" charset="-120"/>
                <a:ea typeface="標楷體" panose="03000509000000000000" pitchFamily="65" charset="-120"/>
              </a:rPr>
              <a:t>3%</a:t>
            </a:r>
            <a:r>
              <a:rPr lang="zh-TW" altLang="en-US" sz="2100" dirty="0">
                <a:latin typeface="標楷體" panose="03000509000000000000" pitchFamily="65" charset="-120"/>
                <a:ea typeface="標楷體" panose="03000509000000000000" pitchFamily="65" charset="-120"/>
              </a:rPr>
              <a:t>校內工讀</a:t>
            </a:r>
            <a:r>
              <a:rPr lang="en-US" altLang="zh-TW" sz="2100" dirty="0">
                <a:latin typeface="標楷體" panose="03000509000000000000" pitchFamily="65" charset="-120"/>
                <a:ea typeface="標楷體" panose="03000509000000000000" pitchFamily="65" charset="-120"/>
              </a:rPr>
              <a:t>)</a:t>
            </a:r>
            <a:r>
              <a:rPr lang="zh-TW" altLang="en-US" sz="2100" dirty="0">
                <a:latin typeface="標楷體" panose="03000509000000000000" pitchFamily="65" charset="-120"/>
                <a:ea typeface="標楷體" panose="03000509000000000000" pitchFamily="65" charset="-120"/>
              </a:rPr>
              <a:t>每月薪資將於次月</a:t>
            </a:r>
            <a:r>
              <a:rPr lang="en-US" altLang="zh-TW" sz="2100" dirty="0">
                <a:latin typeface="標楷體" panose="03000509000000000000" pitchFamily="65" charset="-120"/>
                <a:ea typeface="標楷體" panose="03000509000000000000" pitchFamily="65" charset="-120"/>
              </a:rPr>
              <a:t>10</a:t>
            </a:r>
            <a:r>
              <a:rPr lang="zh-TW" altLang="en-US" sz="2100" dirty="0">
                <a:latin typeface="標楷體" panose="03000509000000000000" pitchFamily="65" charset="-120"/>
                <a:ea typeface="標楷體" panose="03000509000000000000" pitchFamily="65" charset="-120"/>
              </a:rPr>
              <a:t>內發放。</a:t>
            </a:r>
          </a:p>
          <a:p>
            <a:pPr marL="0" indent="0">
              <a:lnSpc>
                <a:spcPct val="120000"/>
              </a:lnSpc>
              <a:buNone/>
            </a:pPr>
            <a:endParaRPr lang="zh-TW" altLang="en-US" sz="2100" dirty="0">
              <a:latin typeface="標楷體" panose="03000509000000000000" pitchFamily="65" charset="-120"/>
              <a:ea typeface="標楷體" panose="03000509000000000000" pitchFamily="65" charset="-120"/>
            </a:endParaRPr>
          </a:p>
          <a:p>
            <a:pPr marL="0" indent="0">
              <a:lnSpc>
                <a:spcPct val="120000"/>
              </a:lnSpc>
              <a:buNone/>
            </a:pPr>
            <a:r>
              <a:rPr lang="zh-TW" altLang="en-US" sz="2100" dirty="0">
                <a:latin typeface="標楷體" panose="03000509000000000000" pitchFamily="65" charset="-120"/>
                <a:ea typeface="標楷體" panose="03000509000000000000" pitchFamily="65" charset="-120"/>
              </a:rPr>
              <a:t>依此，人事室將</a:t>
            </a:r>
            <a:r>
              <a:rPr lang="zh-TW" altLang="en-US" sz="2100" dirty="0">
                <a:solidFill>
                  <a:srgbClr val="FF0000"/>
                </a:solidFill>
                <a:latin typeface="標楷體" panose="03000509000000000000" pitchFamily="65" charset="-120"/>
                <a:ea typeface="標楷體" panose="03000509000000000000" pitchFamily="65" charset="-120"/>
              </a:rPr>
              <a:t>統一於每月</a:t>
            </a:r>
            <a:r>
              <a:rPr lang="en-US" altLang="zh-TW" sz="2100" dirty="0">
                <a:solidFill>
                  <a:srgbClr val="FF0000"/>
                </a:solidFill>
                <a:latin typeface="標楷體" panose="03000509000000000000" pitchFamily="65" charset="-120"/>
                <a:ea typeface="標楷體" panose="03000509000000000000" pitchFamily="65" charset="-120"/>
              </a:rPr>
              <a:t>1</a:t>
            </a:r>
            <a:r>
              <a:rPr lang="zh-TW" altLang="en-US" sz="2100" dirty="0">
                <a:solidFill>
                  <a:srgbClr val="FF0000"/>
                </a:solidFill>
                <a:latin typeface="標楷體" panose="03000509000000000000" pitchFamily="65" charset="-120"/>
                <a:ea typeface="標楷體" panose="03000509000000000000" pitchFamily="65" charset="-120"/>
              </a:rPr>
              <a:t>日發送「提醒通知」</a:t>
            </a:r>
            <a:r>
              <a:rPr lang="zh-TW" altLang="en-US" sz="2100" dirty="0">
                <a:latin typeface="標楷體" panose="03000509000000000000" pitchFamily="65" charset="-120"/>
                <a:ea typeface="標楷體" panose="03000509000000000000" pitchFamily="65" charset="-120"/>
              </a:rPr>
              <a:t>至受聘人、用人單位或計畫主持人；</a:t>
            </a:r>
            <a:r>
              <a:rPr lang="zh-TW" altLang="en-US" sz="2100" dirty="0">
                <a:solidFill>
                  <a:srgbClr val="FF0000"/>
                </a:solidFill>
                <a:latin typeface="標楷體" panose="03000509000000000000" pitchFamily="65" charset="-120"/>
                <a:ea typeface="標楷體" panose="03000509000000000000" pitchFamily="65" charset="-120"/>
              </a:rPr>
              <a:t>提醒須如期完成簽到表／工作日誌之簽核流程</a:t>
            </a:r>
            <a:r>
              <a:rPr lang="zh-TW" altLang="en-US" sz="2100" dirty="0">
                <a:latin typeface="標楷體" panose="03000509000000000000" pitchFamily="65" charset="-120"/>
                <a:ea typeface="標楷體" panose="03000509000000000000" pitchFamily="65" charset="-120"/>
              </a:rPr>
              <a:t>，程序如下：</a:t>
            </a:r>
          </a:p>
          <a:p>
            <a:pPr marL="0" indent="0">
              <a:lnSpc>
                <a:spcPct val="120000"/>
              </a:lnSpc>
              <a:buNone/>
            </a:pPr>
            <a:endParaRPr lang="zh-TW" altLang="en-US" sz="2100" dirty="0">
              <a:latin typeface="標楷體" panose="03000509000000000000" pitchFamily="65" charset="-120"/>
              <a:ea typeface="標楷體" panose="03000509000000000000" pitchFamily="65" charset="-120"/>
            </a:endParaRPr>
          </a:p>
          <a:p>
            <a:pPr marL="0" indent="0">
              <a:lnSpc>
                <a:spcPct val="120000"/>
              </a:lnSpc>
              <a:buNone/>
            </a:pPr>
            <a:r>
              <a:rPr lang="en-US" altLang="zh-TW" sz="2100" dirty="0">
                <a:latin typeface="標楷體" panose="03000509000000000000" pitchFamily="65" charset="-120"/>
                <a:ea typeface="標楷體" panose="03000509000000000000" pitchFamily="65" charset="-120"/>
              </a:rPr>
              <a:t>(</a:t>
            </a:r>
            <a:r>
              <a:rPr lang="zh-TW" altLang="en-US" sz="2100" dirty="0">
                <a:latin typeface="標楷體" panose="03000509000000000000" pitchFamily="65" charset="-120"/>
                <a:ea typeface="標楷體" panose="03000509000000000000" pitchFamily="65" charset="-120"/>
              </a:rPr>
              <a:t>一</a:t>
            </a:r>
            <a:r>
              <a:rPr lang="en-US" altLang="zh-TW" sz="2100" dirty="0">
                <a:latin typeface="標楷體" panose="03000509000000000000" pitchFamily="65" charset="-120"/>
                <a:ea typeface="標楷體" panose="03000509000000000000" pitchFamily="65" charset="-120"/>
              </a:rPr>
              <a:t>)</a:t>
            </a:r>
            <a:r>
              <a:rPr lang="zh-TW" altLang="en-US" sz="2100" dirty="0">
                <a:solidFill>
                  <a:srgbClr val="FF0000"/>
                </a:solidFill>
                <a:latin typeface="標楷體" panose="03000509000000000000" pitchFamily="65" charset="-120"/>
                <a:ea typeface="標楷體" panose="03000509000000000000" pitchFamily="65" charset="-120"/>
              </a:rPr>
              <a:t>受聘人</a:t>
            </a:r>
            <a:r>
              <a:rPr lang="zh-TW" altLang="en-US" sz="2100" dirty="0">
                <a:latin typeface="標楷體" panose="03000509000000000000" pitchFamily="65" charset="-120"/>
                <a:ea typeface="標楷體" panose="03000509000000000000" pitchFamily="65" charset="-120"/>
              </a:rPr>
              <a:t>當月份之簽到表</a:t>
            </a:r>
            <a:r>
              <a:rPr lang="en-US" altLang="zh-TW" sz="2100" dirty="0">
                <a:latin typeface="標楷體" panose="03000509000000000000" pitchFamily="65" charset="-120"/>
                <a:ea typeface="標楷體" panose="03000509000000000000" pitchFamily="65" charset="-120"/>
              </a:rPr>
              <a:t>/</a:t>
            </a:r>
            <a:r>
              <a:rPr lang="zh-TW" altLang="en-US" sz="2100" dirty="0">
                <a:latin typeface="標楷體" panose="03000509000000000000" pitchFamily="65" charset="-120"/>
                <a:ea typeface="標楷體" panose="03000509000000000000" pitchFamily="65" charset="-120"/>
              </a:rPr>
              <a:t>工作日誌，</a:t>
            </a:r>
            <a:r>
              <a:rPr lang="zh-TW" altLang="en-US" sz="2100" dirty="0">
                <a:solidFill>
                  <a:srgbClr val="FF0000"/>
                </a:solidFill>
                <a:latin typeface="標楷體" panose="03000509000000000000" pitchFamily="65" charset="-120"/>
                <a:ea typeface="標楷體" panose="03000509000000000000" pitchFamily="65" charset="-120"/>
              </a:rPr>
              <a:t>最晚須於次月</a:t>
            </a:r>
            <a:r>
              <a:rPr lang="en-US" altLang="zh-TW" sz="2100" dirty="0">
                <a:solidFill>
                  <a:srgbClr val="FF0000"/>
                </a:solidFill>
                <a:latin typeface="標楷體" panose="03000509000000000000" pitchFamily="65" charset="-120"/>
                <a:ea typeface="標楷體" panose="03000509000000000000" pitchFamily="65" charset="-120"/>
              </a:rPr>
              <a:t>3</a:t>
            </a:r>
            <a:r>
              <a:rPr lang="zh-TW" altLang="en-US" sz="2100" dirty="0">
                <a:solidFill>
                  <a:srgbClr val="FF0000"/>
                </a:solidFill>
                <a:latin typeface="標楷體" panose="03000509000000000000" pitchFamily="65" charset="-120"/>
                <a:ea typeface="標楷體" panose="03000509000000000000" pitchFamily="65" charset="-120"/>
              </a:rPr>
              <a:t>日內</a:t>
            </a:r>
            <a:r>
              <a:rPr lang="zh-TW" altLang="en-US" sz="2100" dirty="0">
                <a:latin typeface="標楷體" panose="03000509000000000000" pitchFamily="65" charset="-120"/>
                <a:ea typeface="標楷體" panose="03000509000000000000" pitchFamily="65" charset="-120"/>
              </a:rPr>
              <a:t>完成簽到表</a:t>
            </a:r>
            <a:r>
              <a:rPr lang="en-US" altLang="zh-TW" sz="2100" dirty="0">
                <a:latin typeface="標楷體" panose="03000509000000000000" pitchFamily="65" charset="-120"/>
                <a:ea typeface="標楷體" panose="03000509000000000000" pitchFamily="65" charset="-120"/>
              </a:rPr>
              <a:t>/</a:t>
            </a:r>
            <a:r>
              <a:rPr lang="zh-TW" altLang="en-US" sz="2100" dirty="0">
                <a:latin typeface="標楷體" panose="03000509000000000000" pitchFamily="65" charset="-120"/>
                <a:ea typeface="標楷體" panose="03000509000000000000" pitchFamily="65" charset="-120"/>
              </a:rPr>
              <a:t>工作日誌之登打，並於系統送出簽核。</a:t>
            </a:r>
            <a:r>
              <a:rPr lang="en-US" altLang="zh-TW" sz="2100" dirty="0">
                <a:latin typeface="標楷體" panose="03000509000000000000" pitchFamily="65" charset="-120"/>
                <a:ea typeface="標楷體" panose="03000509000000000000" pitchFamily="65" charset="-120"/>
              </a:rPr>
              <a:t>(</a:t>
            </a:r>
            <a:r>
              <a:rPr lang="zh-TW" altLang="en-US" sz="2100" dirty="0">
                <a:latin typeface="標楷體" panose="03000509000000000000" pitchFamily="65" charset="-120"/>
                <a:ea typeface="標楷體" panose="03000509000000000000" pitchFamily="65" charset="-120"/>
              </a:rPr>
              <a:t>例：</a:t>
            </a:r>
            <a:r>
              <a:rPr lang="en-US" altLang="zh-TW" sz="2100" dirty="0">
                <a:latin typeface="標楷體" panose="03000509000000000000" pitchFamily="65" charset="-120"/>
                <a:ea typeface="標楷體" panose="03000509000000000000" pitchFamily="65" charset="-120"/>
              </a:rPr>
              <a:t>8</a:t>
            </a:r>
            <a:r>
              <a:rPr lang="zh-TW" altLang="en-US" sz="2100" dirty="0">
                <a:latin typeface="標楷體" panose="03000509000000000000" pitchFamily="65" charset="-120"/>
                <a:ea typeface="標楷體" panose="03000509000000000000" pitchFamily="65" charset="-120"/>
              </a:rPr>
              <a:t>月份之簽到表</a:t>
            </a:r>
            <a:r>
              <a:rPr lang="en-US" altLang="zh-TW" sz="2100" dirty="0">
                <a:latin typeface="標楷體" panose="03000509000000000000" pitchFamily="65" charset="-120"/>
                <a:ea typeface="標楷體" panose="03000509000000000000" pitchFamily="65" charset="-120"/>
              </a:rPr>
              <a:t>/</a:t>
            </a:r>
            <a:r>
              <a:rPr lang="zh-TW" altLang="en-US" sz="2100" dirty="0">
                <a:latin typeface="標楷體" panose="03000509000000000000" pitchFamily="65" charset="-120"/>
                <a:ea typeface="標楷體" panose="03000509000000000000" pitchFamily="65" charset="-120"/>
              </a:rPr>
              <a:t>工作日誌，最晚須於</a:t>
            </a:r>
            <a:r>
              <a:rPr lang="en-US" altLang="zh-TW" sz="2100" dirty="0">
                <a:latin typeface="標楷體" panose="03000509000000000000" pitchFamily="65" charset="-120"/>
                <a:ea typeface="標楷體" panose="03000509000000000000" pitchFamily="65" charset="-120"/>
              </a:rPr>
              <a:t>9</a:t>
            </a:r>
            <a:r>
              <a:rPr lang="zh-TW" altLang="en-US" sz="2100" dirty="0">
                <a:latin typeface="標楷體" panose="03000509000000000000" pitchFamily="65" charset="-120"/>
                <a:ea typeface="標楷體" panose="03000509000000000000" pitchFamily="65" charset="-120"/>
              </a:rPr>
              <a:t>月</a:t>
            </a:r>
            <a:r>
              <a:rPr lang="en-US" altLang="zh-TW" sz="2100" dirty="0">
                <a:latin typeface="標楷體" panose="03000509000000000000" pitchFamily="65" charset="-120"/>
                <a:ea typeface="標楷體" panose="03000509000000000000" pitchFamily="65" charset="-120"/>
              </a:rPr>
              <a:t>3</a:t>
            </a:r>
            <a:r>
              <a:rPr lang="zh-TW" altLang="en-US" sz="2100" dirty="0">
                <a:latin typeface="標楷體" panose="03000509000000000000" pitchFamily="65" charset="-120"/>
                <a:ea typeface="標楷體" panose="03000509000000000000" pitchFamily="65" charset="-120"/>
              </a:rPr>
              <a:t>日前完成登打簽到表</a:t>
            </a:r>
            <a:r>
              <a:rPr lang="en-US" altLang="zh-TW" sz="2100" dirty="0">
                <a:latin typeface="標楷體" panose="03000509000000000000" pitchFamily="65" charset="-120"/>
                <a:ea typeface="標楷體" panose="03000509000000000000" pitchFamily="65" charset="-120"/>
              </a:rPr>
              <a:t>/</a:t>
            </a:r>
            <a:r>
              <a:rPr lang="zh-TW" altLang="en-US" sz="2100" dirty="0">
                <a:latin typeface="標楷體" panose="03000509000000000000" pitchFamily="65" charset="-120"/>
                <a:ea typeface="標楷體" panose="03000509000000000000" pitchFamily="65" charset="-120"/>
              </a:rPr>
              <a:t>工作日誌，並於系統送出給用人單位或計畫主持人審核</a:t>
            </a:r>
            <a:r>
              <a:rPr lang="en-US" altLang="zh-TW" sz="2100" dirty="0">
                <a:latin typeface="標楷體" panose="03000509000000000000" pitchFamily="65" charset="-120"/>
                <a:ea typeface="標楷體" panose="03000509000000000000" pitchFamily="65" charset="-120"/>
              </a:rPr>
              <a:t>)</a:t>
            </a:r>
            <a:r>
              <a:rPr lang="zh-TW" altLang="en-US" sz="2100" dirty="0">
                <a:latin typeface="標楷體" panose="03000509000000000000" pitchFamily="65" charset="-120"/>
                <a:ea typeface="標楷體" panose="03000509000000000000" pitchFamily="65" charset="-120"/>
              </a:rPr>
              <a:t>。</a:t>
            </a:r>
          </a:p>
          <a:p>
            <a:pPr marL="0" indent="0">
              <a:lnSpc>
                <a:spcPct val="120000"/>
              </a:lnSpc>
              <a:buNone/>
            </a:pPr>
            <a:endParaRPr lang="zh-TW" altLang="en-US" sz="2100" dirty="0">
              <a:latin typeface="標楷體" panose="03000509000000000000" pitchFamily="65" charset="-120"/>
              <a:ea typeface="標楷體" panose="03000509000000000000" pitchFamily="65" charset="-120"/>
            </a:endParaRPr>
          </a:p>
          <a:p>
            <a:pPr marL="0" indent="0">
              <a:lnSpc>
                <a:spcPct val="120000"/>
              </a:lnSpc>
              <a:buNone/>
            </a:pPr>
            <a:r>
              <a:rPr lang="en-US" altLang="zh-TW" sz="2100" dirty="0">
                <a:latin typeface="標楷體" panose="03000509000000000000" pitchFamily="65" charset="-120"/>
                <a:ea typeface="標楷體" panose="03000509000000000000" pitchFamily="65" charset="-120"/>
              </a:rPr>
              <a:t>(</a:t>
            </a:r>
            <a:r>
              <a:rPr lang="zh-TW" altLang="en-US" sz="2100" dirty="0">
                <a:latin typeface="標楷體" panose="03000509000000000000" pitchFamily="65" charset="-120"/>
                <a:ea typeface="標楷體" panose="03000509000000000000" pitchFamily="65" charset="-120"/>
              </a:rPr>
              <a:t>二</a:t>
            </a:r>
            <a:r>
              <a:rPr lang="en-US" altLang="zh-TW" sz="2100" dirty="0">
                <a:latin typeface="標楷體" panose="03000509000000000000" pitchFamily="65" charset="-120"/>
                <a:ea typeface="標楷體" panose="03000509000000000000" pitchFamily="65" charset="-120"/>
              </a:rPr>
              <a:t>)</a:t>
            </a:r>
            <a:r>
              <a:rPr lang="zh-TW" altLang="en-US" sz="2100" dirty="0">
                <a:solidFill>
                  <a:srgbClr val="FF0000"/>
                </a:solidFill>
                <a:latin typeface="標楷體" panose="03000509000000000000" pitchFamily="65" charset="-120"/>
                <a:ea typeface="標楷體" panose="03000509000000000000" pitchFamily="65" charset="-120"/>
              </a:rPr>
              <a:t>用人單位或計畫主持人</a:t>
            </a:r>
            <a:r>
              <a:rPr lang="zh-TW" altLang="en-US" sz="2100" dirty="0">
                <a:latin typeface="標楷體" panose="03000509000000000000" pitchFamily="65" charset="-120"/>
                <a:ea typeface="標楷體" panose="03000509000000000000" pitchFamily="65" charset="-120"/>
              </a:rPr>
              <a:t>於收到受聘人之簽到表</a:t>
            </a:r>
            <a:r>
              <a:rPr lang="en-US" altLang="zh-TW" sz="2100" dirty="0">
                <a:latin typeface="標楷體" panose="03000509000000000000" pitchFamily="65" charset="-120"/>
                <a:ea typeface="標楷體" panose="03000509000000000000" pitchFamily="65" charset="-120"/>
              </a:rPr>
              <a:t>/</a:t>
            </a:r>
            <a:r>
              <a:rPr lang="zh-TW" altLang="en-US" sz="2100" dirty="0">
                <a:latin typeface="標楷體" panose="03000509000000000000" pitchFamily="65" charset="-120"/>
                <a:ea typeface="標楷體" panose="03000509000000000000" pitchFamily="65" charset="-120"/>
              </a:rPr>
              <a:t>工作日誌後，</a:t>
            </a:r>
            <a:r>
              <a:rPr lang="zh-TW" altLang="en-US" sz="2100" dirty="0">
                <a:solidFill>
                  <a:srgbClr val="FF0000"/>
                </a:solidFill>
                <a:latin typeface="標楷體" panose="03000509000000000000" pitchFamily="65" charset="-120"/>
                <a:ea typeface="標楷體" panose="03000509000000000000" pitchFamily="65" charset="-120"/>
              </a:rPr>
              <a:t>最晚須於收到通知後</a:t>
            </a:r>
            <a:r>
              <a:rPr lang="en-US" altLang="zh-TW" sz="2100" dirty="0">
                <a:solidFill>
                  <a:srgbClr val="FF0000"/>
                </a:solidFill>
                <a:latin typeface="標楷體" panose="03000509000000000000" pitchFamily="65" charset="-120"/>
                <a:ea typeface="標楷體" panose="03000509000000000000" pitchFamily="65" charset="-120"/>
              </a:rPr>
              <a:t>2</a:t>
            </a:r>
            <a:r>
              <a:rPr lang="zh-TW" altLang="en-US" sz="2100" dirty="0">
                <a:solidFill>
                  <a:srgbClr val="FF0000"/>
                </a:solidFill>
                <a:latin typeface="標楷體" panose="03000509000000000000" pitchFamily="65" charset="-120"/>
                <a:ea typeface="標楷體" panose="03000509000000000000" pitchFamily="65" charset="-120"/>
              </a:rPr>
              <a:t>日內</a:t>
            </a:r>
            <a:r>
              <a:rPr lang="zh-TW" altLang="en-US" sz="2100" dirty="0">
                <a:latin typeface="標楷體" panose="03000509000000000000" pitchFamily="65" charset="-120"/>
                <a:ea typeface="標楷體" panose="03000509000000000000" pitchFamily="65" charset="-120"/>
              </a:rPr>
              <a:t>完成簽到表</a:t>
            </a:r>
            <a:r>
              <a:rPr lang="en-US" altLang="zh-TW" sz="2100" dirty="0">
                <a:latin typeface="標楷體" panose="03000509000000000000" pitchFamily="65" charset="-120"/>
                <a:ea typeface="標楷體" panose="03000509000000000000" pitchFamily="65" charset="-120"/>
              </a:rPr>
              <a:t>/</a:t>
            </a:r>
            <a:r>
              <a:rPr lang="zh-TW" altLang="en-US" sz="2100" dirty="0">
                <a:latin typeface="標楷體" panose="03000509000000000000" pitchFamily="65" charset="-120"/>
                <a:ea typeface="標楷體" panose="03000509000000000000" pitchFamily="65" charset="-120"/>
              </a:rPr>
              <a:t>工作日誌之簽核。</a:t>
            </a:r>
            <a:r>
              <a:rPr lang="en-US" altLang="zh-TW" sz="2100" dirty="0">
                <a:latin typeface="標楷體" panose="03000509000000000000" pitchFamily="65" charset="-120"/>
                <a:ea typeface="標楷體" panose="03000509000000000000" pitchFamily="65" charset="-120"/>
              </a:rPr>
              <a:t>(</a:t>
            </a:r>
            <a:r>
              <a:rPr lang="zh-TW" altLang="en-US" sz="2100" dirty="0">
                <a:latin typeface="標楷體" panose="03000509000000000000" pitchFamily="65" charset="-120"/>
                <a:ea typeface="標楷體" panose="03000509000000000000" pitchFamily="65" charset="-120"/>
              </a:rPr>
              <a:t>例：受聘人於</a:t>
            </a:r>
            <a:r>
              <a:rPr lang="en-US" altLang="zh-TW" sz="2100" dirty="0">
                <a:latin typeface="標楷體" panose="03000509000000000000" pitchFamily="65" charset="-120"/>
                <a:ea typeface="標楷體" panose="03000509000000000000" pitchFamily="65" charset="-120"/>
              </a:rPr>
              <a:t>9</a:t>
            </a:r>
            <a:r>
              <a:rPr lang="zh-TW" altLang="en-US" sz="2100" dirty="0">
                <a:latin typeface="標楷體" panose="03000509000000000000" pitchFamily="65" charset="-120"/>
                <a:ea typeface="標楷體" panose="03000509000000000000" pitchFamily="65" charset="-120"/>
              </a:rPr>
              <a:t>月</a:t>
            </a:r>
            <a:r>
              <a:rPr lang="en-US" altLang="zh-TW" sz="2100" dirty="0">
                <a:latin typeface="標楷體" panose="03000509000000000000" pitchFamily="65" charset="-120"/>
                <a:ea typeface="標楷體" panose="03000509000000000000" pitchFamily="65" charset="-120"/>
              </a:rPr>
              <a:t>3</a:t>
            </a:r>
            <a:r>
              <a:rPr lang="zh-TW" altLang="en-US" sz="2100" dirty="0">
                <a:latin typeface="標楷體" panose="03000509000000000000" pitchFamily="65" charset="-120"/>
                <a:ea typeface="標楷體" panose="03000509000000000000" pitchFamily="65" charset="-120"/>
              </a:rPr>
              <a:t>日於系統送出簽到表</a:t>
            </a:r>
            <a:r>
              <a:rPr lang="en-US" altLang="zh-TW" sz="2100" dirty="0">
                <a:latin typeface="標楷體" panose="03000509000000000000" pitchFamily="65" charset="-120"/>
                <a:ea typeface="標楷體" panose="03000509000000000000" pitchFamily="65" charset="-120"/>
              </a:rPr>
              <a:t>/</a:t>
            </a:r>
            <a:r>
              <a:rPr lang="zh-TW" altLang="en-US" sz="2100" dirty="0">
                <a:latin typeface="標楷體" panose="03000509000000000000" pitchFamily="65" charset="-120"/>
                <a:ea typeface="標楷體" panose="03000509000000000000" pitchFamily="65" charset="-120"/>
              </a:rPr>
              <a:t>工作日誌，用人單位或計畫主持人最晚須於</a:t>
            </a:r>
            <a:r>
              <a:rPr lang="en-US" altLang="zh-TW" sz="2100" dirty="0">
                <a:latin typeface="標楷體" panose="03000509000000000000" pitchFamily="65" charset="-120"/>
                <a:ea typeface="標楷體" panose="03000509000000000000" pitchFamily="65" charset="-120"/>
              </a:rPr>
              <a:t>9</a:t>
            </a:r>
            <a:r>
              <a:rPr lang="zh-TW" altLang="en-US" sz="2100" dirty="0">
                <a:latin typeface="標楷體" panose="03000509000000000000" pitchFamily="65" charset="-120"/>
                <a:ea typeface="標楷體" panose="03000509000000000000" pitchFamily="65" charset="-120"/>
              </a:rPr>
              <a:t>月</a:t>
            </a:r>
            <a:r>
              <a:rPr lang="en-US" altLang="zh-TW" sz="2100" dirty="0">
                <a:latin typeface="標楷體" panose="03000509000000000000" pitchFamily="65" charset="-120"/>
                <a:ea typeface="標楷體" panose="03000509000000000000" pitchFamily="65" charset="-120"/>
              </a:rPr>
              <a:t>5</a:t>
            </a:r>
            <a:r>
              <a:rPr lang="zh-TW" altLang="en-US" sz="2100" dirty="0">
                <a:latin typeface="標楷體" panose="03000509000000000000" pitchFamily="65" charset="-120"/>
                <a:ea typeface="標楷體" panose="03000509000000000000" pitchFamily="65" charset="-120"/>
              </a:rPr>
              <a:t>日前完成簽到表</a:t>
            </a:r>
            <a:r>
              <a:rPr lang="en-US" altLang="zh-TW" sz="2100" dirty="0">
                <a:latin typeface="標楷體" panose="03000509000000000000" pitchFamily="65" charset="-120"/>
                <a:ea typeface="標楷體" panose="03000509000000000000" pitchFamily="65" charset="-120"/>
              </a:rPr>
              <a:t>/</a:t>
            </a:r>
            <a:r>
              <a:rPr lang="zh-TW" altLang="en-US" sz="2100" dirty="0">
                <a:latin typeface="標楷體" panose="03000509000000000000" pitchFamily="65" charset="-120"/>
                <a:ea typeface="標楷體" panose="03000509000000000000" pitchFamily="65" charset="-120"/>
              </a:rPr>
              <a:t>工作日誌之簽核</a:t>
            </a:r>
            <a:r>
              <a:rPr lang="en-US" altLang="zh-TW" sz="2100" dirty="0">
                <a:latin typeface="標楷體" panose="03000509000000000000" pitchFamily="65" charset="-120"/>
                <a:ea typeface="標楷體" panose="03000509000000000000" pitchFamily="65" charset="-120"/>
              </a:rPr>
              <a:t>)</a:t>
            </a:r>
            <a:endParaRPr lang="en-US" altLang="zh-TW" sz="2100" dirty="0">
              <a:latin typeface="標楷體" panose="03000509000000000000" pitchFamily="65" charset="-120"/>
              <a:ea typeface="標楷體" panose="03000509000000000000" pitchFamily="65" charset="-120"/>
              <a:hlinkClick r:id="rId2">
                <a:extLst>
                  <a:ext uri="{A12FA001-AC4F-418D-AE19-62706E023703}">
                    <ahyp:hlinkClr xmlns:ahyp="http://schemas.microsoft.com/office/drawing/2018/hyperlinkcolor" val="tx"/>
                  </a:ext>
                </a:extLst>
              </a:hlinkClick>
            </a:endParaRPr>
          </a:p>
          <a:p>
            <a:pPr marL="0" indent="0">
              <a:lnSpc>
                <a:spcPct val="120000"/>
              </a:lnSpc>
              <a:buNone/>
            </a:pPr>
            <a:endParaRPr lang="en-US" altLang="zh-TW" sz="2100" dirty="0">
              <a:solidFill>
                <a:srgbClr val="0000FF"/>
              </a:solidFill>
              <a:latin typeface="標楷體" panose="03000509000000000000" pitchFamily="65" charset="-120"/>
              <a:ea typeface="標楷體" panose="03000509000000000000" pitchFamily="65" charset="-120"/>
              <a:hlinkClick r:id="rId2">
                <a:extLst>
                  <a:ext uri="{A12FA001-AC4F-418D-AE19-62706E023703}">
                    <ahyp:hlinkClr xmlns:ahyp="http://schemas.microsoft.com/office/drawing/2018/hyperlinkcolor" val="tx"/>
                  </a:ext>
                </a:extLst>
              </a:hlinkClick>
            </a:endParaRPr>
          </a:p>
          <a:p>
            <a:pPr marL="0" indent="0">
              <a:lnSpc>
                <a:spcPct val="120000"/>
              </a:lnSpc>
              <a:buNone/>
            </a:pPr>
            <a:r>
              <a:rPr lang="zh-TW" altLang="en-US" sz="2100" dirty="0">
                <a:solidFill>
                  <a:srgbClr val="0000FF"/>
                </a:solidFill>
                <a:latin typeface="標楷體" panose="03000509000000000000" pitchFamily="65" charset="-120"/>
                <a:ea typeface="標楷體" panose="03000509000000000000" pitchFamily="65" charset="-120"/>
                <a:hlinkClick r:id="rId2">
                  <a:extLst>
                    <a:ext uri="{A12FA001-AC4F-418D-AE19-62706E023703}">
                      <ahyp:hlinkClr xmlns:ahyp="http://schemas.microsoft.com/office/drawing/2018/hyperlinkcolor" val="tx"/>
                    </a:ext>
                  </a:extLst>
                </a:hlinkClick>
              </a:rPr>
              <a:t>可參考連結</a:t>
            </a:r>
            <a:endParaRPr lang="en-US" altLang="zh-TW" sz="2100" dirty="0">
              <a:solidFill>
                <a:srgbClr val="0000FF"/>
              </a:solidFill>
              <a:latin typeface="標楷體" panose="03000509000000000000" pitchFamily="65" charset="-120"/>
              <a:ea typeface="標楷體" panose="03000509000000000000" pitchFamily="65" charset="-120"/>
            </a:endParaRPr>
          </a:p>
          <a:p>
            <a:pPr marL="0" indent="0">
              <a:lnSpc>
                <a:spcPct val="120000"/>
              </a:lnSpc>
              <a:buNone/>
            </a:pPr>
            <a:endParaRPr lang="en-US" altLang="zh-TW" dirty="0">
              <a:latin typeface="標楷體" panose="03000509000000000000" pitchFamily="65" charset="-120"/>
              <a:ea typeface="標楷體" panose="03000509000000000000" pitchFamily="65" charset="-120"/>
            </a:endParaRPr>
          </a:p>
          <a:p>
            <a:pPr marL="0" indent="0">
              <a:buNone/>
            </a:pPr>
            <a:endParaRPr lang="en-US" altLang="zh-TW" dirty="0">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p:txBody>
      </p:sp>
      <p:sp>
        <p:nvSpPr>
          <p:cNvPr id="4" name="投影片編號版面配置區 1"/>
          <p:cNvSpPr>
            <a:spLocks noGrp="1"/>
          </p:cNvSpPr>
          <p:nvPr>
            <p:ph type="sldNum" sz="quarter" idx="12"/>
          </p:nvPr>
        </p:nvSpPr>
        <p:spPr bwMode="auto">
          <a:xfrm>
            <a:off x="6553200" y="6356350"/>
            <a:ext cx="2133600" cy="365125"/>
          </a:xfrm>
          <a:ln>
            <a:miter lim="800000"/>
            <a:headEnd/>
            <a:tailEnd/>
          </a:ln>
        </p:spPr>
        <p:txBody>
          <a:bodyPr wrap="square" numCol="1" anchorCtr="0" compatLnSpc="1">
            <a:prstTxWarp prst="textNoShape">
              <a:avLst/>
            </a:prstTxWarp>
          </a:bodyPr>
          <a:lstStyle/>
          <a:p>
            <a:pPr>
              <a:defRPr/>
            </a:pPr>
            <a:fld id="{23A6D43A-892A-498A-8B18-30A2B7B07CC7}" type="slidenum">
              <a:rPr lang="en-US" altLang="zh-TW" smtClean="0"/>
              <a:pPr>
                <a:defRPr/>
              </a:pPr>
              <a:t>56</a:t>
            </a:fld>
            <a:endParaRPr lang="en-US" altLang="zh-TW" dirty="0"/>
          </a:p>
        </p:txBody>
      </p:sp>
    </p:spTree>
    <p:extLst>
      <p:ext uri="{BB962C8B-B14F-4D97-AF65-F5344CB8AC3E}">
        <p14:creationId xmlns:p14="http://schemas.microsoft.com/office/powerpoint/2010/main" val="13567726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標題 1"/>
          <p:cNvSpPr>
            <a:spLocks noGrp="1"/>
          </p:cNvSpPr>
          <p:nvPr>
            <p:ph type="title"/>
          </p:nvPr>
        </p:nvSpPr>
        <p:spPr/>
        <p:txBody>
          <a:bodyPr/>
          <a:lstStyle/>
          <a:p>
            <a:pPr eaLnBrk="1" hangingPunct="1"/>
            <a:endParaRPr lang="zh-TW" altLang="en-US"/>
          </a:p>
        </p:txBody>
      </p:sp>
      <p:sp>
        <p:nvSpPr>
          <p:cNvPr id="3" name="內容版面配置區 2"/>
          <p:cNvSpPr>
            <a:spLocks noGrp="1"/>
          </p:cNvSpPr>
          <p:nvPr>
            <p:ph idx="1"/>
          </p:nvPr>
        </p:nvSpPr>
        <p:spPr/>
        <p:txBody>
          <a:bodyPr rtlCol="0">
            <a:normAutofit/>
          </a:bodyPr>
          <a:lstStyle/>
          <a:p>
            <a:pPr marL="0" indent="0" eaLnBrk="1" fontAlgn="auto" hangingPunct="1">
              <a:spcAft>
                <a:spcPts val="0"/>
              </a:spcAft>
              <a:buFont typeface="Wingdings 2"/>
              <a:buNone/>
              <a:defRPr/>
            </a:pPr>
            <a:r>
              <a:rPr kumimoji="1" lang="zh-TW" altLang="en-US" dirty="0">
                <a:solidFill>
                  <a:srgbClr val="3366FF"/>
                </a:solidFill>
              </a:rPr>
              <a:t>        </a:t>
            </a:r>
            <a:endParaRPr kumimoji="1" lang="en-US" altLang="zh-TW" dirty="0">
              <a:solidFill>
                <a:srgbClr val="3366FF"/>
              </a:solidFill>
            </a:endParaRPr>
          </a:p>
          <a:p>
            <a:pPr eaLnBrk="1" fontAlgn="auto" hangingPunct="1">
              <a:spcAft>
                <a:spcPts val="0"/>
              </a:spcAft>
              <a:buFont typeface="Wingdings 2"/>
              <a:buChar char=""/>
              <a:defRPr/>
            </a:pPr>
            <a:endParaRPr kumimoji="1" lang="en-US" altLang="zh-TW" dirty="0">
              <a:solidFill>
                <a:srgbClr val="3366FF"/>
              </a:solidFill>
            </a:endParaRPr>
          </a:p>
          <a:p>
            <a:pPr marL="0" indent="0" algn="ctr" eaLnBrk="1" fontAlgn="auto" hangingPunct="1">
              <a:spcAft>
                <a:spcPts val="0"/>
              </a:spcAft>
              <a:buFont typeface="Wingdings 2"/>
              <a:buNone/>
              <a:defRPr/>
            </a:pPr>
            <a:r>
              <a:rPr lang="en-US" altLang="zh-TW" sz="4800" b="1" kern="10" dirty="0">
                <a:solidFill>
                  <a:srgbClr val="0070C0"/>
                </a:solidFill>
                <a:effectLst>
                  <a:outerShdw dist="45791" dir="2021404" algn="ctr" rotWithShape="0">
                    <a:srgbClr val="B2B2B2">
                      <a:alpha val="79999"/>
                    </a:srgbClr>
                  </a:outerShdw>
                </a:effectLst>
                <a:latin typeface="Times New Roman" pitchFamily="18" charset="0"/>
                <a:ea typeface="Cambria Math" pitchFamily="18" charset="0"/>
                <a:cs typeface="Times New Roman" pitchFamily="18" charset="0"/>
              </a:rPr>
              <a:t>Q&amp;A</a:t>
            </a:r>
          </a:p>
          <a:p>
            <a:pPr marL="0" indent="0" algn="ctr" eaLnBrk="1" fontAlgn="auto" hangingPunct="1">
              <a:spcAft>
                <a:spcPts val="0"/>
              </a:spcAft>
              <a:buFont typeface="Wingdings 2"/>
              <a:buNone/>
              <a:defRPr/>
            </a:pPr>
            <a:endParaRPr lang="zh-TW" altLang="en-US" sz="4800" b="1" kern="10" dirty="0">
              <a:solidFill>
                <a:srgbClr val="0070C0"/>
              </a:solidFill>
              <a:effectLst>
                <a:outerShdw dist="45791" dir="2021404" algn="ctr" rotWithShape="0">
                  <a:srgbClr val="B2B2B2">
                    <a:alpha val="79999"/>
                  </a:srgbClr>
                </a:outerShdw>
              </a:effectLst>
              <a:latin typeface="標楷體"/>
              <a:ea typeface="標楷體"/>
            </a:endParaRPr>
          </a:p>
        </p:txBody>
      </p:sp>
      <p:sp>
        <p:nvSpPr>
          <p:cNvPr id="4" name="投影片編號版面配置區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23A6D43A-892A-498A-8B18-30A2B7B07CC7}" type="slidenum">
              <a:rPr lang="en-US" altLang="zh-TW"/>
              <a:pPr>
                <a:defRPr/>
              </a:pPr>
              <a:t>57</a:t>
            </a:fld>
            <a:endParaRPr lang="en-US" altLang="zh-TW"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標題 1"/>
          <p:cNvSpPr>
            <a:spLocks noGrp="1"/>
          </p:cNvSpPr>
          <p:nvPr>
            <p:ph type="title"/>
          </p:nvPr>
        </p:nvSpPr>
        <p:spPr>
          <a:xfrm>
            <a:off x="457200" y="274638"/>
            <a:ext cx="8229600" cy="778098"/>
          </a:xfrm>
        </p:spPr>
        <p:txBody>
          <a:bodyPr/>
          <a:lstStyle/>
          <a:p>
            <a:pPr eaLnBrk="1" hangingPunct="1"/>
            <a:r>
              <a:rPr lang="en-US" altLang="zh-TW" dirty="0"/>
              <a:t>Q&amp;A</a:t>
            </a:r>
            <a:endParaRPr lang="zh-TW" altLang="en-US" dirty="0"/>
          </a:p>
        </p:txBody>
      </p:sp>
      <p:sp>
        <p:nvSpPr>
          <p:cNvPr id="5" name="投影片編號版面配置區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23A6D43A-892A-498A-8B18-30A2B7B07CC7}" type="slidenum">
              <a:rPr lang="en-US" altLang="zh-TW"/>
              <a:pPr>
                <a:defRPr/>
              </a:pPr>
              <a:t>58</a:t>
            </a:fld>
            <a:endParaRPr lang="en-US" altLang="zh-TW" dirty="0"/>
          </a:p>
        </p:txBody>
      </p:sp>
      <p:graphicFrame>
        <p:nvGraphicFramePr>
          <p:cNvPr id="2" name="表格 1"/>
          <p:cNvGraphicFramePr>
            <a:graphicFrameLocks noGrp="1"/>
          </p:cNvGraphicFramePr>
          <p:nvPr>
            <p:extLst>
              <p:ext uri="{D42A27DB-BD31-4B8C-83A1-F6EECF244321}">
                <p14:modId xmlns:p14="http://schemas.microsoft.com/office/powerpoint/2010/main" val="3108681763"/>
              </p:ext>
            </p:extLst>
          </p:nvPr>
        </p:nvGraphicFramePr>
        <p:xfrm>
          <a:off x="539552" y="1124744"/>
          <a:ext cx="8136903" cy="4912120"/>
        </p:xfrm>
        <a:graphic>
          <a:graphicData uri="http://schemas.openxmlformats.org/drawingml/2006/table">
            <a:tbl>
              <a:tblPr/>
              <a:tblGrid>
                <a:gridCol w="2232248">
                  <a:extLst>
                    <a:ext uri="{9D8B030D-6E8A-4147-A177-3AD203B41FA5}">
                      <a16:colId xmlns:a16="http://schemas.microsoft.com/office/drawing/2014/main" val="20000"/>
                    </a:ext>
                  </a:extLst>
                </a:gridCol>
                <a:gridCol w="5904655">
                  <a:extLst>
                    <a:ext uri="{9D8B030D-6E8A-4147-A177-3AD203B41FA5}">
                      <a16:colId xmlns:a16="http://schemas.microsoft.com/office/drawing/2014/main" val="20001"/>
                    </a:ext>
                  </a:extLst>
                </a:gridCol>
              </a:tblGrid>
              <a:tr h="129403">
                <a:tc>
                  <a:txBody>
                    <a:bodyPr/>
                    <a:lstStyle/>
                    <a:p>
                      <a:pPr algn="ctr" rtl="0" fontAlgn="ctr"/>
                      <a:r>
                        <a:rPr lang="zh-TW" altLang="en-US" sz="1400" dirty="0">
                          <a:effectLst/>
                          <a:latin typeface="標楷體" panose="03000509000000000000" pitchFamily="65" charset="-120"/>
                          <a:ea typeface="標楷體" panose="03000509000000000000" pitchFamily="65" charset="-120"/>
                        </a:rPr>
                        <a:t>提問</a:t>
                      </a: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t"/>
                      <a:r>
                        <a:rPr lang="zh-TW" altLang="en-US" sz="1400">
                          <a:effectLst/>
                          <a:latin typeface="標楷體" panose="03000509000000000000" pitchFamily="65" charset="-120"/>
                          <a:ea typeface="標楷體" panose="03000509000000000000" pitchFamily="65" charset="-120"/>
                        </a:rPr>
                        <a:t>回覆</a:t>
                      </a: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470271">
                <a:tc>
                  <a:txBody>
                    <a:bodyPr/>
                    <a:lstStyle/>
                    <a:p>
                      <a:pPr algn="l" rtl="0" fontAlgn="ctr"/>
                      <a:r>
                        <a:rPr lang="zh-TW" altLang="en-US" sz="1400" dirty="0">
                          <a:effectLst/>
                          <a:latin typeface="標楷體" panose="03000509000000000000" pitchFamily="65" charset="-120"/>
                          <a:ea typeface="標楷體" panose="03000509000000000000" pitchFamily="65" charset="-120"/>
                        </a:rPr>
                        <a:t>發票應索取二聯式或三聯式</a:t>
                      </a:r>
                      <a:r>
                        <a:rPr lang="en-US" altLang="zh-TW" sz="1400" dirty="0">
                          <a:effectLst/>
                          <a:latin typeface="標楷體" panose="03000509000000000000" pitchFamily="65" charset="-120"/>
                          <a:ea typeface="標楷體" panose="03000509000000000000" pitchFamily="65" charset="-120"/>
                        </a:rPr>
                        <a:t>?</a:t>
                      </a: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rtl="0" fontAlgn="t"/>
                      <a:r>
                        <a:rPr lang="zh-TW" altLang="en-US" sz="1400">
                          <a:effectLst/>
                          <a:latin typeface="標楷體" panose="03000509000000000000" pitchFamily="65" charset="-120"/>
                          <a:ea typeface="標楷體" panose="03000509000000000000" pitchFamily="65" charset="-120"/>
                        </a:rPr>
                        <a:t>學校並非營利單位，營業稅無需扣抵，所以索取二聯式即可，若廠商只有三聯式的發票，核銷時需將第二聯</a:t>
                      </a:r>
                      <a:r>
                        <a:rPr lang="en-US" altLang="zh-TW" sz="1400">
                          <a:effectLst/>
                          <a:latin typeface="標楷體" panose="03000509000000000000" pitchFamily="65" charset="-120"/>
                          <a:ea typeface="標楷體" panose="03000509000000000000" pitchFamily="65" charset="-120"/>
                        </a:rPr>
                        <a:t>(</a:t>
                      </a:r>
                      <a:r>
                        <a:rPr lang="zh-TW" altLang="en-US" sz="1400">
                          <a:effectLst/>
                          <a:latin typeface="標楷體" panose="03000509000000000000" pitchFamily="65" charset="-120"/>
                          <a:ea typeface="標楷體" panose="03000509000000000000" pitchFamily="65" charset="-120"/>
                        </a:rPr>
                        <a:t>扣抵聯</a:t>
                      </a:r>
                      <a:r>
                        <a:rPr lang="en-US" altLang="zh-TW" sz="1400">
                          <a:effectLst/>
                          <a:latin typeface="標楷體" panose="03000509000000000000" pitchFamily="65" charset="-120"/>
                          <a:ea typeface="標楷體" panose="03000509000000000000" pitchFamily="65" charset="-120"/>
                        </a:rPr>
                        <a:t>)</a:t>
                      </a:r>
                      <a:r>
                        <a:rPr lang="zh-TW" altLang="en-US" sz="1400">
                          <a:effectLst/>
                          <a:latin typeface="標楷體" panose="03000509000000000000" pitchFamily="65" charset="-120"/>
                          <a:ea typeface="標楷體" panose="03000509000000000000" pitchFamily="65" charset="-120"/>
                        </a:rPr>
                        <a:t>及第三聯</a:t>
                      </a:r>
                      <a:r>
                        <a:rPr lang="en-US" altLang="zh-TW" sz="1400">
                          <a:effectLst/>
                          <a:latin typeface="標楷體" panose="03000509000000000000" pitchFamily="65" charset="-120"/>
                          <a:ea typeface="標楷體" panose="03000509000000000000" pitchFamily="65" charset="-120"/>
                        </a:rPr>
                        <a:t>(</a:t>
                      </a:r>
                      <a:r>
                        <a:rPr lang="zh-TW" altLang="en-US" sz="1400">
                          <a:effectLst/>
                          <a:latin typeface="標楷體" panose="03000509000000000000" pitchFamily="65" charset="-120"/>
                          <a:ea typeface="標楷體" panose="03000509000000000000" pitchFamily="65" charset="-120"/>
                        </a:rPr>
                        <a:t>存根聯</a:t>
                      </a:r>
                      <a:r>
                        <a:rPr lang="en-US" altLang="zh-TW" sz="1400">
                          <a:effectLst/>
                          <a:latin typeface="標楷體" panose="03000509000000000000" pitchFamily="65" charset="-120"/>
                          <a:ea typeface="標楷體" panose="03000509000000000000" pitchFamily="65" charset="-120"/>
                        </a:rPr>
                        <a:t>)</a:t>
                      </a:r>
                      <a:r>
                        <a:rPr lang="zh-TW" altLang="en-US" sz="1400">
                          <a:effectLst/>
                          <a:latin typeface="標楷體" panose="03000509000000000000" pitchFamily="65" charset="-120"/>
                          <a:ea typeface="標楷體" panose="03000509000000000000" pitchFamily="65" charset="-120"/>
                        </a:rPr>
                        <a:t>一併黏貼核銷。</a:t>
                      </a: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1"/>
                  </a:ext>
                </a:extLst>
              </a:tr>
              <a:tr h="356648">
                <a:tc>
                  <a:txBody>
                    <a:bodyPr/>
                    <a:lstStyle/>
                    <a:p>
                      <a:pPr rtl="0" fontAlgn="ctr"/>
                      <a:r>
                        <a:rPr lang="zh-TW" altLang="en-US" sz="1400" dirty="0">
                          <a:effectLst/>
                          <a:latin typeface="標楷體" panose="03000509000000000000" pitchFamily="65" charset="-120"/>
                          <a:ea typeface="標楷體" panose="03000509000000000000" pitchFamily="65" charset="-120"/>
                        </a:rPr>
                        <a:t>車資應該用差旅費還是其他費用</a:t>
                      </a:r>
                      <a:r>
                        <a:rPr lang="en-US" altLang="zh-TW" sz="1400" dirty="0">
                          <a:effectLst/>
                          <a:latin typeface="標楷體" panose="03000509000000000000" pitchFamily="65" charset="-120"/>
                          <a:ea typeface="標楷體" panose="03000509000000000000" pitchFamily="65" charset="-120"/>
                        </a:rPr>
                        <a:t>?</a:t>
                      </a: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zh-TW" altLang="en-US" sz="1400" dirty="0">
                          <a:effectLst/>
                          <a:latin typeface="標楷體" panose="03000509000000000000" pitchFamily="65" charset="-120"/>
                          <a:ea typeface="標楷體" panose="03000509000000000000" pitchFamily="65" charset="-120"/>
                        </a:rPr>
                        <a:t>因公出差需填出差旅費報告表者為差旅費，不須者為其他費用</a:t>
                      </a:r>
                      <a:r>
                        <a:rPr lang="en-US" altLang="zh-TW" sz="1400" dirty="0">
                          <a:effectLst/>
                          <a:latin typeface="標楷體" panose="03000509000000000000" pitchFamily="65" charset="-120"/>
                          <a:ea typeface="標楷體" panose="03000509000000000000" pitchFamily="65" charset="-120"/>
                        </a:rPr>
                        <a:t>(</a:t>
                      </a:r>
                      <a:r>
                        <a:rPr lang="zh-TW" altLang="en-US" sz="1400" dirty="0">
                          <a:effectLst/>
                          <a:latin typeface="標楷體" panose="03000509000000000000" pitchFamily="65" charset="-120"/>
                          <a:ea typeface="標楷體" panose="03000509000000000000" pitchFamily="65" charset="-120"/>
                        </a:rPr>
                        <a:t>如學生去校外參加競賽的車資、學校統一派車、校外租車</a:t>
                      </a:r>
                      <a:r>
                        <a:rPr lang="en-US" altLang="zh-TW" sz="1400" dirty="0">
                          <a:effectLst/>
                          <a:latin typeface="標楷體" panose="03000509000000000000" pitchFamily="65" charset="-120"/>
                          <a:ea typeface="標楷體" panose="03000509000000000000" pitchFamily="65" charset="-120"/>
                        </a:rPr>
                        <a:t>)</a:t>
                      </a:r>
                      <a:endParaRPr lang="zh-TW" altLang="en-US" sz="1400" dirty="0">
                        <a:effectLst/>
                        <a:latin typeface="標楷體" panose="03000509000000000000" pitchFamily="65" charset="-120"/>
                        <a:ea typeface="標楷體" panose="03000509000000000000" pitchFamily="65" charset="-120"/>
                      </a:endParaRP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2"/>
                  </a:ext>
                </a:extLst>
              </a:tr>
              <a:tr h="2458489">
                <a:tc>
                  <a:txBody>
                    <a:bodyPr/>
                    <a:lstStyle/>
                    <a:p>
                      <a:pPr rtl="0" fontAlgn="ctr"/>
                      <a:r>
                        <a:rPr lang="zh-TW" altLang="en-US" sz="1400" dirty="0">
                          <a:effectLst/>
                          <a:latin typeface="標楷體" panose="03000509000000000000" pitchFamily="65" charset="-120"/>
                          <a:ea typeface="標楷體" panose="03000509000000000000" pitchFamily="65" charset="-120"/>
                        </a:rPr>
                        <a:t>演講鐘點費與授課鐘點費易混淆，如何區別</a:t>
                      </a:r>
                      <a:r>
                        <a:rPr lang="en-US" altLang="zh-TW" sz="1400" dirty="0">
                          <a:effectLst/>
                          <a:latin typeface="標楷體" panose="03000509000000000000" pitchFamily="65" charset="-120"/>
                          <a:ea typeface="標楷體" panose="03000509000000000000" pitchFamily="65" charset="-120"/>
                        </a:rPr>
                        <a:t>?</a:t>
                      </a: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r>
                        <a:rPr lang="zh-TW" altLang="en-US" sz="1400" dirty="0">
                          <a:solidFill>
                            <a:srgbClr val="0000FF"/>
                          </a:solidFill>
                          <a:effectLst/>
                          <a:latin typeface="標楷體" panose="03000509000000000000" pitchFamily="65" charset="-120"/>
                          <a:ea typeface="標楷體" panose="03000509000000000000" pitchFamily="65" charset="-120"/>
                        </a:rPr>
                        <a:t>「演講鐘點費」</a:t>
                      </a:r>
                      <a:r>
                        <a:rPr kumimoji="0" lang="en-US" altLang="zh-TW" sz="1400" kern="1200" dirty="0">
                          <a:solidFill>
                            <a:srgbClr val="FF0000"/>
                          </a:solidFill>
                          <a:effectLst/>
                          <a:latin typeface="標楷體" panose="03000509000000000000" pitchFamily="65" charset="-120"/>
                          <a:ea typeface="標楷體" panose="03000509000000000000" pitchFamily="65" charset="-120"/>
                          <a:cs typeface="+mn-cs"/>
                        </a:rPr>
                        <a:t>(</a:t>
                      </a:r>
                      <a:r>
                        <a:rPr kumimoji="0" lang="zh-TW" altLang="en-US" sz="1400" kern="1200" dirty="0">
                          <a:solidFill>
                            <a:srgbClr val="FF0000"/>
                          </a:solidFill>
                          <a:effectLst/>
                          <a:latin typeface="標楷體" panose="03000509000000000000" pitchFamily="65" charset="-120"/>
                          <a:ea typeface="標楷體" panose="03000509000000000000" pitchFamily="65" charset="-120"/>
                          <a:cs typeface="+mn-cs"/>
                        </a:rPr>
                        <a:t>非上課性質</a:t>
                      </a:r>
                      <a:r>
                        <a:rPr kumimoji="0" lang="en-US" altLang="zh-TW" sz="1400" kern="1200" dirty="0">
                          <a:solidFill>
                            <a:srgbClr val="FF0000"/>
                          </a:solidFill>
                          <a:effectLst/>
                          <a:latin typeface="標楷體" panose="03000509000000000000" pitchFamily="65" charset="-120"/>
                          <a:ea typeface="標楷體" panose="03000509000000000000" pitchFamily="65" charset="-120"/>
                          <a:cs typeface="+mn-cs"/>
                        </a:rPr>
                        <a:t>)</a:t>
                      </a:r>
                      <a:r>
                        <a:rPr lang="zh-TW" altLang="en-US" sz="1400" dirty="0">
                          <a:effectLst/>
                          <a:latin typeface="標楷體" panose="03000509000000000000" pitchFamily="65" charset="-120"/>
                          <a:ea typeface="標楷體" panose="03000509000000000000" pitchFamily="65" charset="-120"/>
                        </a:rPr>
                        <a:t>：</a:t>
                      </a:r>
                      <a:endParaRPr lang="en-US" altLang="zh-TW" sz="1400" dirty="0">
                        <a:effectLst/>
                        <a:latin typeface="標楷體" panose="03000509000000000000" pitchFamily="65" charset="-120"/>
                        <a:ea typeface="標楷體" panose="03000509000000000000" pitchFamily="65" charset="-120"/>
                      </a:endParaRPr>
                    </a:p>
                    <a:p>
                      <a:pPr rtl="0" fontAlgn="t"/>
                      <a:r>
                        <a:rPr lang="zh-TW" altLang="en-US" sz="1400" dirty="0">
                          <a:effectLst/>
                          <a:latin typeface="標楷體" panose="03000509000000000000" pitchFamily="65" charset="-120"/>
                          <a:ea typeface="標楷體" panose="03000509000000000000" pitchFamily="65" charset="-120"/>
                        </a:rPr>
                        <a:t>聘請學者、專家專題演講而發給的鐘點費；係非屬訓練研習課程之一部份，只是單純的請演講者就某一議題做專題演講，給付演講者之酬勞即屬執行業務所得之演講費。</a:t>
                      </a:r>
                      <a:r>
                        <a:rPr kumimoji="0" lang="en-US" altLang="zh-TW" sz="1400" kern="1200" dirty="0">
                          <a:solidFill>
                            <a:srgbClr val="FF0000"/>
                          </a:solidFill>
                          <a:effectLst/>
                          <a:latin typeface="標楷體" panose="03000509000000000000" pitchFamily="65" charset="-120"/>
                          <a:ea typeface="標楷體" panose="03000509000000000000" pitchFamily="65" charset="-120"/>
                          <a:cs typeface="+mn-cs"/>
                        </a:rPr>
                        <a:t>(</a:t>
                      </a:r>
                      <a:r>
                        <a:rPr kumimoji="0" lang="zh-TW" altLang="en-US" sz="1400" kern="1200" dirty="0">
                          <a:solidFill>
                            <a:srgbClr val="FF0000"/>
                          </a:solidFill>
                          <a:effectLst/>
                          <a:latin typeface="標楷體" panose="03000509000000000000" pitchFamily="65" charset="-120"/>
                          <a:ea typeface="標楷體" panose="03000509000000000000" pitchFamily="65" charset="-120"/>
                          <a:cs typeface="+mn-cs"/>
                        </a:rPr>
                        <a:t>所得類別</a:t>
                      </a:r>
                      <a:r>
                        <a:rPr kumimoji="0" lang="en-US" altLang="zh-TW" sz="1400" kern="1200" dirty="0">
                          <a:solidFill>
                            <a:srgbClr val="FF0000"/>
                          </a:solidFill>
                          <a:effectLst/>
                          <a:latin typeface="標楷體" panose="03000509000000000000" pitchFamily="65" charset="-120"/>
                          <a:ea typeface="標楷體" panose="03000509000000000000" pitchFamily="65" charset="-120"/>
                          <a:cs typeface="+mn-cs"/>
                        </a:rPr>
                        <a:t>9B)</a:t>
                      </a:r>
                      <a:br>
                        <a:rPr kumimoji="0" lang="en-US" altLang="zh-TW" sz="1400" kern="1200" dirty="0">
                          <a:solidFill>
                            <a:srgbClr val="FF0000"/>
                          </a:solidFill>
                          <a:effectLst/>
                          <a:latin typeface="標楷體" panose="03000509000000000000" pitchFamily="65" charset="-120"/>
                          <a:ea typeface="標楷體" panose="03000509000000000000" pitchFamily="65" charset="-120"/>
                          <a:cs typeface="+mn-cs"/>
                        </a:rPr>
                      </a:br>
                      <a:r>
                        <a:rPr lang="zh-TW" altLang="en-US" sz="1400" dirty="0">
                          <a:solidFill>
                            <a:srgbClr val="0000FF"/>
                          </a:solidFill>
                          <a:effectLst/>
                          <a:latin typeface="標楷體" panose="03000509000000000000" pitchFamily="65" charset="-120"/>
                          <a:ea typeface="標楷體" panose="03000509000000000000" pitchFamily="65" charset="-120"/>
                        </a:rPr>
                        <a:t>「授課鐘點費」</a:t>
                      </a:r>
                      <a:r>
                        <a:rPr lang="en-US" altLang="zh-TW" sz="1400" dirty="0">
                          <a:solidFill>
                            <a:srgbClr val="FF0000"/>
                          </a:solidFill>
                          <a:effectLst/>
                          <a:latin typeface="標楷體" panose="03000509000000000000" pitchFamily="65" charset="-120"/>
                          <a:ea typeface="標楷體" panose="03000509000000000000" pitchFamily="65" charset="-120"/>
                        </a:rPr>
                        <a:t>(</a:t>
                      </a:r>
                      <a:r>
                        <a:rPr lang="zh-TW" altLang="en-US" sz="1400" dirty="0">
                          <a:solidFill>
                            <a:srgbClr val="FF0000"/>
                          </a:solidFill>
                          <a:effectLst/>
                          <a:latin typeface="標楷體" panose="03000509000000000000" pitchFamily="65" charset="-120"/>
                          <a:ea typeface="標楷體" panose="03000509000000000000" pitchFamily="65" charset="-120"/>
                        </a:rPr>
                        <a:t>上課性質之活動</a:t>
                      </a:r>
                      <a:r>
                        <a:rPr lang="en-US" altLang="zh-TW" sz="1400" dirty="0">
                          <a:solidFill>
                            <a:srgbClr val="FF0000"/>
                          </a:solidFill>
                          <a:effectLst/>
                          <a:latin typeface="標楷體" panose="03000509000000000000" pitchFamily="65" charset="-120"/>
                          <a:ea typeface="標楷體" panose="03000509000000000000" pitchFamily="65" charset="-120"/>
                        </a:rPr>
                        <a:t>)</a:t>
                      </a:r>
                      <a:r>
                        <a:rPr lang="zh-TW" altLang="en-US" sz="1400" dirty="0">
                          <a:effectLst/>
                          <a:latin typeface="標楷體" panose="03000509000000000000" pitchFamily="65" charset="-120"/>
                          <a:ea typeface="標楷體" panose="03000509000000000000" pitchFamily="65" charset="-120"/>
                        </a:rPr>
                        <a:t>：開課或舉辦各項訓練班、講習會，或其他類似性質的活動，聘請授課人員講授課程所發的鐘點費；若為訓練研習課程之一部份，所給付演講者之酬勞即屬薪資所得之鐘點費。此處所指的授課人員，不因身份而有所不同，所指的課程亦無一般課程或專業課程之分，如果授課人員雖係專家、學者而授課內容為專業性之專題演講，但只要是屬於整個訓練課程之一部份，則其領取之酬勞仍屬鐘點費。</a:t>
                      </a:r>
                      <a:r>
                        <a:rPr kumimoji="0" lang="en-US" altLang="zh-TW" sz="1400" kern="1200" dirty="0">
                          <a:solidFill>
                            <a:srgbClr val="FF0000"/>
                          </a:solidFill>
                          <a:effectLst/>
                          <a:latin typeface="標楷體" panose="03000509000000000000" pitchFamily="65" charset="-120"/>
                          <a:ea typeface="標楷體" panose="03000509000000000000" pitchFamily="65" charset="-120"/>
                          <a:cs typeface="+mn-cs"/>
                        </a:rPr>
                        <a:t>(</a:t>
                      </a:r>
                      <a:r>
                        <a:rPr kumimoji="0" lang="zh-TW" altLang="en-US" sz="1400" kern="1200" dirty="0">
                          <a:solidFill>
                            <a:srgbClr val="FF0000"/>
                          </a:solidFill>
                          <a:effectLst/>
                          <a:latin typeface="標楷體" panose="03000509000000000000" pitchFamily="65" charset="-120"/>
                          <a:ea typeface="標楷體" panose="03000509000000000000" pitchFamily="65" charset="-120"/>
                          <a:cs typeface="+mn-cs"/>
                        </a:rPr>
                        <a:t>所得類別</a:t>
                      </a:r>
                      <a:r>
                        <a:rPr kumimoji="0" lang="en-US" altLang="zh-TW" sz="1400" kern="1200" dirty="0">
                          <a:solidFill>
                            <a:srgbClr val="FF0000"/>
                          </a:solidFill>
                          <a:effectLst/>
                          <a:latin typeface="標楷體" panose="03000509000000000000" pitchFamily="65" charset="-120"/>
                          <a:ea typeface="標楷體" panose="03000509000000000000" pitchFamily="65" charset="-120"/>
                          <a:cs typeface="+mn-cs"/>
                        </a:rPr>
                        <a:t>50)</a:t>
                      </a:r>
                      <a:br>
                        <a:rPr kumimoji="0" lang="en-US" altLang="zh-TW" sz="1400" kern="1200" dirty="0">
                          <a:solidFill>
                            <a:srgbClr val="FF0000"/>
                          </a:solidFill>
                          <a:effectLst/>
                          <a:latin typeface="標楷體" panose="03000509000000000000" pitchFamily="65" charset="-120"/>
                          <a:ea typeface="標楷體" panose="03000509000000000000" pitchFamily="65" charset="-120"/>
                          <a:cs typeface="+mn-cs"/>
                        </a:rPr>
                      </a:br>
                      <a:r>
                        <a:rPr lang="en-US" altLang="zh-TW" sz="1400" dirty="0">
                          <a:effectLst/>
                          <a:latin typeface="標楷體" panose="03000509000000000000" pitchFamily="65" charset="-120"/>
                          <a:ea typeface="標楷體" panose="03000509000000000000" pitchFamily="65" charset="-120"/>
                        </a:rPr>
                        <a:t>*</a:t>
                      </a:r>
                      <a:r>
                        <a:rPr lang="zh-TW" altLang="en-US" sz="1400" dirty="0">
                          <a:effectLst/>
                          <a:latin typeface="標楷體" panose="03000509000000000000" pitchFamily="65" charset="-120"/>
                          <a:ea typeface="標楷體" panose="03000509000000000000" pitchFamily="65" charset="-120"/>
                        </a:rPr>
                        <a:t>支給標準詳法規資料庫「</a:t>
                      </a:r>
                      <a:r>
                        <a:rPr lang="en-US" altLang="zh-TW" sz="1400" dirty="0">
                          <a:effectLst/>
                          <a:latin typeface="標楷體" panose="03000509000000000000" pitchFamily="65" charset="-120"/>
                          <a:ea typeface="標楷體" panose="03000509000000000000" pitchFamily="65" charset="-120"/>
                        </a:rPr>
                        <a:t>11000-044</a:t>
                      </a:r>
                      <a:r>
                        <a:rPr lang="zh-TW" altLang="en-US" sz="1400" dirty="0">
                          <a:effectLst/>
                          <a:latin typeface="標楷體" panose="03000509000000000000" pitchFamily="65" charset="-120"/>
                          <a:ea typeface="標楷體" panose="03000509000000000000" pitchFamily="65" charset="-120"/>
                        </a:rPr>
                        <a:t>弘光科技大學專家學者報酬支給標準」</a:t>
                      </a: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3"/>
                  </a:ext>
                </a:extLst>
              </a:tr>
              <a:tr h="583893">
                <a:tc>
                  <a:txBody>
                    <a:bodyPr/>
                    <a:lstStyle/>
                    <a:p>
                      <a:pPr rtl="0" fontAlgn="b"/>
                      <a:r>
                        <a:rPr lang="zh-TW" altLang="en-US" sz="1400" dirty="0">
                          <a:effectLst/>
                          <a:latin typeface="標楷體" panose="03000509000000000000" pitchFamily="65" charset="-120"/>
                          <a:ea typeface="標楷體" panose="03000509000000000000" pitchFamily="65" charset="-120"/>
                        </a:rPr>
                        <a:t>大寫標準數字「肆」與 </a:t>
                      </a:r>
                      <a:endParaRPr lang="en-US" altLang="zh-TW" sz="1400" dirty="0">
                        <a:effectLst/>
                        <a:latin typeface="標楷體" panose="03000509000000000000" pitchFamily="65" charset="-120"/>
                        <a:ea typeface="標楷體" panose="03000509000000000000" pitchFamily="65" charset="-120"/>
                      </a:endParaRPr>
                    </a:p>
                    <a:p>
                      <a:pPr rtl="0" fontAlgn="b"/>
                      <a:r>
                        <a:rPr lang="zh-TW" altLang="en-US" sz="1400" dirty="0">
                          <a:effectLst/>
                          <a:latin typeface="標楷體" panose="03000509000000000000" pitchFamily="65" charset="-120"/>
                          <a:ea typeface="標楷體" panose="03000509000000000000" pitchFamily="65" charset="-120"/>
                        </a:rPr>
                        <a:t>「</a:t>
                      </a:r>
                      <a:r>
                        <a:rPr lang="zh-TW" altLang="en-US" sz="1200" dirty="0">
                          <a:effectLst/>
                          <a:latin typeface="標楷體" panose="03000509000000000000" pitchFamily="65" charset="-120"/>
                          <a:ea typeface="標楷體" panose="03000509000000000000" pitchFamily="65" charset="-120"/>
                        </a:rPr>
                        <a:t>镸四</a:t>
                      </a:r>
                      <a:r>
                        <a:rPr lang="zh-TW" altLang="en-US" sz="1400" dirty="0">
                          <a:effectLst/>
                          <a:latin typeface="標楷體" panose="03000509000000000000" pitchFamily="65" charset="-120"/>
                          <a:ea typeface="標楷體" panose="03000509000000000000" pitchFamily="65" charset="-120"/>
                        </a:rPr>
                        <a:t> 」是否可於發票上通用</a:t>
                      </a:r>
                      <a:r>
                        <a:rPr lang="en-US" altLang="zh-TW" sz="1400" dirty="0">
                          <a:effectLst/>
                          <a:latin typeface="標楷體" panose="03000509000000000000" pitchFamily="65" charset="-120"/>
                          <a:ea typeface="標楷體" panose="03000509000000000000" pitchFamily="65" charset="-120"/>
                        </a:rPr>
                        <a:t>?</a:t>
                      </a: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r>
                        <a:rPr lang="zh-TW" altLang="en-US" sz="1400" dirty="0">
                          <a:effectLst/>
                          <a:latin typeface="標楷體" panose="03000509000000000000" pitchFamily="65" charset="-120"/>
                          <a:ea typeface="標楷體" panose="03000509000000000000" pitchFamily="65" charset="-120"/>
                        </a:rPr>
                        <a:t>不可以。大寫金額應以國字零、壹、貳、參、肆、伍、陸、柒、捌、玖、拾、佰、仟 </a:t>
                      </a:r>
                      <a:r>
                        <a:rPr lang="en-US" altLang="zh-TW" sz="1400" dirty="0">
                          <a:effectLst/>
                          <a:latin typeface="標楷體" panose="03000509000000000000" pitchFamily="65" charset="-120"/>
                          <a:ea typeface="標楷體" panose="03000509000000000000" pitchFamily="65" charset="-120"/>
                        </a:rPr>
                        <a:t>... </a:t>
                      </a:r>
                      <a:r>
                        <a:rPr lang="zh-TW" altLang="en-US" sz="1400" dirty="0">
                          <a:effectLst/>
                          <a:latin typeface="標楷體" panose="03000509000000000000" pitchFamily="65" charset="-120"/>
                          <a:ea typeface="標楷體" panose="03000509000000000000" pitchFamily="65" charset="-120"/>
                        </a:rPr>
                        <a:t>拾、佰、仟」等數字大寫填寫，小寫以阿拉伯數字</a:t>
                      </a:r>
                      <a:r>
                        <a:rPr lang="en-US" altLang="zh-TW" sz="1400" dirty="0">
                          <a:effectLst/>
                          <a:latin typeface="標楷體" panose="03000509000000000000" pitchFamily="65" charset="-120"/>
                          <a:ea typeface="標楷體" panose="03000509000000000000" pitchFamily="65" charset="-120"/>
                        </a:rPr>
                        <a:t>1</a:t>
                      </a:r>
                      <a:r>
                        <a:rPr lang="zh-TW" altLang="en-US" sz="1400" dirty="0">
                          <a:effectLst/>
                          <a:latin typeface="標楷體" panose="03000509000000000000" pitchFamily="65" charset="-120"/>
                          <a:ea typeface="標楷體" panose="03000509000000000000" pitchFamily="65" charset="-120"/>
                        </a:rPr>
                        <a:t>、</a:t>
                      </a:r>
                      <a:r>
                        <a:rPr lang="en-US" altLang="zh-TW" sz="1400" dirty="0">
                          <a:effectLst/>
                          <a:latin typeface="標楷體" panose="03000509000000000000" pitchFamily="65" charset="-120"/>
                          <a:ea typeface="標楷體" panose="03000509000000000000" pitchFamily="65" charset="-120"/>
                        </a:rPr>
                        <a:t>2</a:t>
                      </a:r>
                      <a:r>
                        <a:rPr lang="zh-TW" altLang="en-US" sz="1400" dirty="0">
                          <a:effectLst/>
                          <a:latin typeface="標楷體" panose="03000509000000000000" pitchFamily="65" charset="-120"/>
                          <a:ea typeface="標楷體" panose="03000509000000000000" pitchFamily="65" charset="-120"/>
                        </a:rPr>
                        <a:t>、</a:t>
                      </a:r>
                      <a:r>
                        <a:rPr lang="en-US" altLang="zh-TW" sz="1400" dirty="0">
                          <a:effectLst/>
                          <a:latin typeface="標楷體" panose="03000509000000000000" pitchFamily="65" charset="-120"/>
                          <a:ea typeface="標楷體" panose="03000509000000000000" pitchFamily="65" charset="-120"/>
                        </a:rPr>
                        <a:t>3</a:t>
                      </a:r>
                      <a:r>
                        <a:rPr lang="zh-TW" altLang="en-US" sz="1400" dirty="0">
                          <a:effectLst/>
                          <a:latin typeface="標楷體" panose="03000509000000000000" pitchFamily="65" charset="-120"/>
                          <a:ea typeface="標楷體" panose="03000509000000000000" pitchFamily="65" charset="-120"/>
                        </a:rPr>
                        <a:t>、</a:t>
                      </a:r>
                      <a:r>
                        <a:rPr lang="en-US" altLang="zh-TW" sz="1400" dirty="0">
                          <a:effectLst/>
                          <a:latin typeface="標楷體" panose="03000509000000000000" pitchFamily="65" charset="-120"/>
                          <a:ea typeface="標楷體" panose="03000509000000000000" pitchFamily="65" charset="-120"/>
                        </a:rPr>
                        <a:t>……</a:t>
                      </a:r>
                      <a:r>
                        <a:rPr lang="zh-TW" altLang="en-US" sz="1400" dirty="0">
                          <a:effectLst/>
                          <a:latin typeface="標楷體" panose="03000509000000000000" pitchFamily="65" charset="-120"/>
                          <a:ea typeface="標楷體" panose="03000509000000000000" pitchFamily="65" charset="-120"/>
                        </a:rPr>
                        <a:t>等填寫。</a:t>
                      </a: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4"/>
                  </a:ext>
                </a:extLst>
              </a:tr>
              <a:tr h="583893">
                <a:tc>
                  <a:txBody>
                    <a:bodyPr/>
                    <a:lstStyle/>
                    <a:p>
                      <a:pPr rtl="0" fontAlgn="ctr"/>
                      <a:r>
                        <a:rPr lang="zh-TW" altLang="en-US" sz="1400" dirty="0">
                          <a:effectLst/>
                          <a:latin typeface="標楷體" panose="03000509000000000000" pitchFamily="65" charset="-120"/>
                          <a:ea typeface="標楷體" panose="03000509000000000000" pitchFamily="65" charset="-120"/>
                        </a:rPr>
                        <a:t>國外差旅費應具備哪些單據核銷</a:t>
                      </a:r>
                      <a:r>
                        <a:rPr lang="en-US" altLang="zh-TW" sz="1400" dirty="0">
                          <a:effectLst/>
                          <a:latin typeface="標楷體" panose="03000509000000000000" pitchFamily="65" charset="-120"/>
                          <a:ea typeface="標楷體" panose="03000509000000000000" pitchFamily="65" charset="-120"/>
                        </a:rPr>
                        <a:t>?</a:t>
                      </a: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r>
                        <a:rPr lang="en-US" altLang="zh-TW" sz="1400" dirty="0">
                          <a:effectLst/>
                          <a:latin typeface="標楷體" panose="03000509000000000000" pitchFamily="65" charset="-120"/>
                          <a:ea typeface="標楷體" panose="03000509000000000000" pitchFamily="65" charset="-120"/>
                        </a:rPr>
                        <a:t>1.</a:t>
                      </a:r>
                      <a:r>
                        <a:rPr lang="zh-TW" altLang="en-US" sz="1400" dirty="0">
                          <a:effectLst/>
                          <a:latin typeface="標楷體" panose="03000509000000000000" pitchFamily="65" charset="-120"/>
                          <a:ea typeface="標楷體" panose="03000509000000000000" pitchFamily="65" charset="-120"/>
                        </a:rPr>
                        <a:t>出差旅費報告表</a:t>
                      </a:r>
                      <a:r>
                        <a:rPr lang="en-US" altLang="zh-TW" sz="1400" dirty="0">
                          <a:effectLst/>
                          <a:latin typeface="標楷體" panose="03000509000000000000" pitchFamily="65" charset="-120"/>
                          <a:ea typeface="標楷體" panose="03000509000000000000" pitchFamily="65" charset="-120"/>
                        </a:rPr>
                        <a:t>2.</a:t>
                      </a:r>
                      <a:r>
                        <a:rPr lang="zh-TW" altLang="en-US" sz="1400" dirty="0">
                          <a:effectLst/>
                          <a:latin typeface="標楷體" panose="03000509000000000000" pitchFamily="65" charset="-120"/>
                          <a:ea typeface="標楷體" panose="03000509000000000000" pitchFamily="65" charset="-120"/>
                        </a:rPr>
                        <a:t>旅行社代收轉付收據</a:t>
                      </a:r>
                      <a:r>
                        <a:rPr lang="en-US" altLang="zh-TW" sz="1400" dirty="0">
                          <a:effectLst/>
                          <a:latin typeface="標楷體" panose="03000509000000000000" pitchFamily="65" charset="-120"/>
                          <a:ea typeface="標楷體" panose="03000509000000000000" pitchFamily="65" charset="-120"/>
                        </a:rPr>
                        <a:t>3.</a:t>
                      </a:r>
                      <a:r>
                        <a:rPr lang="zh-TW" altLang="en-US" sz="1400" dirty="0">
                          <a:effectLst/>
                          <a:latin typeface="標楷體" panose="03000509000000000000" pitchFamily="65" charset="-120"/>
                          <a:ea typeface="標楷體" panose="03000509000000000000" pitchFamily="65" charset="-120"/>
                        </a:rPr>
                        <a:t>電子機票</a:t>
                      </a:r>
                      <a:r>
                        <a:rPr lang="en-US" altLang="zh-TW" sz="1400" dirty="0">
                          <a:effectLst/>
                          <a:latin typeface="標楷體" panose="03000509000000000000" pitchFamily="65" charset="-120"/>
                          <a:ea typeface="標楷體" panose="03000509000000000000" pitchFamily="65" charset="-120"/>
                        </a:rPr>
                        <a:t>4.</a:t>
                      </a:r>
                      <a:r>
                        <a:rPr lang="zh-TW" altLang="en-US" sz="1400" dirty="0">
                          <a:effectLst/>
                          <a:latin typeface="標楷體" panose="03000509000000000000" pitchFamily="65" charset="-120"/>
                          <a:ea typeface="標楷體" panose="03000509000000000000" pitchFamily="65" charset="-120"/>
                        </a:rPr>
                        <a:t>登機證存根</a:t>
                      </a:r>
                      <a:r>
                        <a:rPr lang="en-US" altLang="zh-TW" sz="1400" dirty="0">
                          <a:effectLst/>
                          <a:latin typeface="標楷體" panose="03000509000000000000" pitchFamily="65" charset="-120"/>
                          <a:ea typeface="標楷體" panose="03000509000000000000" pitchFamily="65" charset="-120"/>
                        </a:rPr>
                        <a:t>5. </a:t>
                      </a:r>
                      <a:r>
                        <a:rPr lang="zh-TW" altLang="en-US" sz="1400" dirty="0">
                          <a:effectLst/>
                          <a:latin typeface="標楷體" panose="03000509000000000000" pitchFamily="65" charset="-120"/>
                          <a:ea typeface="標楷體" panose="03000509000000000000" pitchFamily="65" charset="-120"/>
                        </a:rPr>
                        <a:t>中央政府各機關派赴國外各地區出差人員生活費日支數額修正對照表</a:t>
                      </a:r>
                      <a:r>
                        <a:rPr lang="en-US" altLang="zh-TW" sz="1400" dirty="0">
                          <a:effectLst/>
                          <a:latin typeface="標楷體" panose="03000509000000000000" pitchFamily="65" charset="-120"/>
                          <a:ea typeface="標楷體" panose="03000509000000000000" pitchFamily="65" charset="-120"/>
                        </a:rPr>
                        <a:t>6.</a:t>
                      </a:r>
                      <a:r>
                        <a:rPr lang="zh-TW" altLang="en-US" sz="1400" dirty="0">
                          <a:effectLst/>
                          <a:latin typeface="標楷體" panose="03000509000000000000" pitchFamily="65" charset="-120"/>
                          <a:ea typeface="標楷體" panose="03000509000000000000" pitchFamily="65" charset="-120"/>
                        </a:rPr>
                        <a:t>出國前一天匯率表</a:t>
                      </a: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1026" name="Picture 2" descr="http://dict.variants.moe.edu.tw/sword/sworda/sa03284/002_1.jpg"/>
          <p:cNvPicPr>
            <a:picLocks noChangeAspect="1" noChangeArrowheads="1"/>
          </p:cNvPicPr>
          <p:nvPr/>
        </p:nvPicPr>
        <p:blipFill rotWithShape="1">
          <a:blip r:embed="rId2">
            <a:extLst>
              <a:ext uri="{28A0092B-C50C-407E-A947-70E740481C1C}">
                <a14:useLocalDpi xmlns:a14="http://schemas.microsoft.com/office/drawing/2010/main" val="0"/>
              </a:ext>
            </a:extLst>
          </a:blip>
          <a:srcRect t="12824" b="14620"/>
          <a:stretch/>
        </p:blipFill>
        <p:spPr bwMode="auto">
          <a:xfrm>
            <a:off x="755576" y="4941168"/>
            <a:ext cx="292564" cy="22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675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圓角矩形 2"/>
          <p:cNvSpPr/>
          <p:nvPr/>
        </p:nvSpPr>
        <p:spPr>
          <a:xfrm>
            <a:off x="755576" y="1772814"/>
            <a:ext cx="7704856" cy="4536506"/>
          </a:xfrm>
          <a:custGeom>
            <a:avLst/>
            <a:gdLst/>
            <a:ahLst/>
            <a:cxnLst/>
            <a:rect l="l" t="t" r="r" b="b"/>
            <a:pathLst>
              <a:path w="7488832" h="4536506">
                <a:moveTo>
                  <a:pt x="1409798" y="0"/>
                </a:moveTo>
                <a:cubicBezTo>
                  <a:pt x="1390379" y="75297"/>
                  <a:pt x="1381854" y="147674"/>
                  <a:pt x="1386632" y="216026"/>
                </a:cubicBezTo>
                <a:lnTo>
                  <a:pt x="7166308" y="216026"/>
                </a:lnTo>
                <a:cubicBezTo>
                  <a:pt x="7344433" y="216026"/>
                  <a:pt x="7488832" y="360425"/>
                  <a:pt x="7488832" y="538550"/>
                </a:cubicBezTo>
                <a:lnTo>
                  <a:pt x="7488832" y="4213982"/>
                </a:lnTo>
                <a:cubicBezTo>
                  <a:pt x="7488832" y="4392107"/>
                  <a:pt x="7344433" y="4536506"/>
                  <a:pt x="7166308" y="4536506"/>
                </a:cubicBezTo>
                <a:lnTo>
                  <a:pt x="322524" y="4536506"/>
                </a:lnTo>
                <a:cubicBezTo>
                  <a:pt x="144399" y="4536506"/>
                  <a:pt x="0" y="4392107"/>
                  <a:pt x="0" y="4213982"/>
                </a:cubicBezTo>
                <a:lnTo>
                  <a:pt x="0" y="538550"/>
                </a:lnTo>
                <a:cubicBezTo>
                  <a:pt x="0" y="360425"/>
                  <a:pt x="144399" y="216026"/>
                  <a:pt x="322524" y="216026"/>
                </a:cubicBezTo>
                <a:lnTo>
                  <a:pt x="1150324" y="216026"/>
                </a:lnTo>
                <a:cubicBezTo>
                  <a:pt x="1217584" y="135136"/>
                  <a:pt x="1305894" y="61178"/>
                  <a:pt x="1409798" y="0"/>
                </a:cubicBezTo>
                <a:close/>
              </a:path>
            </a:pathLst>
          </a:cu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6" name="AutoShape 14"/>
          <p:cNvSpPr>
            <a:spLocks/>
          </p:cNvSpPr>
          <p:nvPr/>
        </p:nvSpPr>
        <p:spPr bwMode="auto">
          <a:xfrm>
            <a:off x="611560" y="1340768"/>
            <a:ext cx="7992888" cy="4968552"/>
          </a:xfrm>
          <a:custGeom>
            <a:avLst/>
            <a:gdLst>
              <a:gd name="connsiteX0" fmla="*/ 1025 w 21600"/>
              <a:gd name="connsiteY0" fmla="*/ 0 h 21600"/>
              <a:gd name="connsiteX1" fmla="*/ 721 w 21600"/>
              <a:gd name="connsiteY1" fmla="*/ 2536 h 21600"/>
              <a:gd name="connsiteX2" fmla="*/ 477 w 21600"/>
              <a:gd name="connsiteY2" fmla="*/ 2536 h 21600"/>
              <a:gd name="connsiteX3" fmla="*/ 0 w 21600"/>
              <a:gd name="connsiteY3" fmla="*/ 3382 h 21600"/>
              <a:gd name="connsiteX4" fmla="*/ 0 w 21600"/>
              <a:gd name="connsiteY4" fmla="*/ 20755 h 21600"/>
              <a:gd name="connsiteX5" fmla="*/ 477 w 21600"/>
              <a:gd name="connsiteY5" fmla="*/ 21600 h 21600"/>
              <a:gd name="connsiteX6" fmla="*/ 21123 w 21600"/>
              <a:gd name="connsiteY6" fmla="*/ 21600 h 21600"/>
              <a:gd name="connsiteX7" fmla="*/ 21600 w 21600"/>
              <a:gd name="connsiteY7" fmla="*/ 20755 h 21600"/>
              <a:gd name="connsiteX8" fmla="*/ 21600 w 21600"/>
              <a:gd name="connsiteY8" fmla="*/ 3382 h 21600"/>
              <a:gd name="connsiteX9" fmla="*/ 21123 w 21600"/>
              <a:gd name="connsiteY9" fmla="*/ 2536 h 21600"/>
              <a:gd name="connsiteX10" fmla="*/ 4928 w 21600"/>
              <a:gd name="connsiteY10" fmla="*/ 2435 h 21600"/>
              <a:gd name="connsiteX11" fmla="*/ 1025 w 21600"/>
              <a:gd name="connsiteY11" fmla="*/ 0 h 21600"/>
              <a:gd name="connsiteX12" fmla="*/ 1025 w 21600"/>
              <a:gd name="connsiteY12" fmla="*/ 0 h 21600"/>
              <a:gd name="connsiteX0" fmla="*/ 1025 w 21600"/>
              <a:gd name="connsiteY0" fmla="*/ 0 h 21600"/>
              <a:gd name="connsiteX1" fmla="*/ 4159 w 21600"/>
              <a:gd name="connsiteY1" fmla="*/ 2536 h 21600"/>
              <a:gd name="connsiteX2" fmla="*/ 477 w 21600"/>
              <a:gd name="connsiteY2" fmla="*/ 2536 h 21600"/>
              <a:gd name="connsiteX3" fmla="*/ 0 w 21600"/>
              <a:gd name="connsiteY3" fmla="*/ 3382 h 21600"/>
              <a:gd name="connsiteX4" fmla="*/ 0 w 21600"/>
              <a:gd name="connsiteY4" fmla="*/ 20755 h 21600"/>
              <a:gd name="connsiteX5" fmla="*/ 477 w 21600"/>
              <a:gd name="connsiteY5" fmla="*/ 21600 h 21600"/>
              <a:gd name="connsiteX6" fmla="*/ 21123 w 21600"/>
              <a:gd name="connsiteY6" fmla="*/ 21600 h 21600"/>
              <a:gd name="connsiteX7" fmla="*/ 21600 w 21600"/>
              <a:gd name="connsiteY7" fmla="*/ 20755 h 21600"/>
              <a:gd name="connsiteX8" fmla="*/ 21600 w 21600"/>
              <a:gd name="connsiteY8" fmla="*/ 3382 h 21600"/>
              <a:gd name="connsiteX9" fmla="*/ 21123 w 21600"/>
              <a:gd name="connsiteY9" fmla="*/ 2536 h 21600"/>
              <a:gd name="connsiteX10" fmla="*/ 4928 w 21600"/>
              <a:gd name="connsiteY10" fmla="*/ 2435 h 21600"/>
              <a:gd name="connsiteX11" fmla="*/ 1025 w 21600"/>
              <a:gd name="connsiteY11" fmla="*/ 0 h 21600"/>
              <a:gd name="connsiteX12" fmla="*/ 1025 w 21600"/>
              <a:gd name="connsiteY12" fmla="*/ 0 h 21600"/>
              <a:gd name="connsiteX0" fmla="*/ 4624 w 21600"/>
              <a:gd name="connsiteY0" fmla="*/ 304 h 21600"/>
              <a:gd name="connsiteX1" fmla="*/ 4159 w 21600"/>
              <a:gd name="connsiteY1" fmla="*/ 2536 h 21600"/>
              <a:gd name="connsiteX2" fmla="*/ 477 w 21600"/>
              <a:gd name="connsiteY2" fmla="*/ 2536 h 21600"/>
              <a:gd name="connsiteX3" fmla="*/ 0 w 21600"/>
              <a:gd name="connsiteY3" fmla="*/ 3382 h 21600"/>
              <a:gd name="connsiteX4" fmla="*/ 0 w 21600"/>
              <a:gd name="connsiteY4" fmla="*/ 20755 h 21600"/>
              <a:gd name="connsiteX5" fmla="*/ 477 w 21600"/>
              <a:gd name="connsiteY5" fmla="*/ 21600 h 21600"/>
              <a:gd name="connsiteX6" fmla="*/ 21123 w 21600"/>
              <a:gd name="connsiteY6" fmla="*/ 21600 h 21600"/>
              <a:gd name="connsiteX7" fmla="*/ 21600 w 21600"/>
              <a:gd name="connsiteY7" fmla="*/ 20755 h 21600"/>
              <a:gd name="connsiteX8" fmla="*/ 21600 w 21600"/>
              <a:gd name="connsiteY8" fmla="*/ 3382 h 21600"/>
              <a:gd name="connsiteX9" fmla="*/ 21123 w 21600"/>
              <a:gd name="connsiteY9" fmla="*/ 2536 h 21600"/>
              <a:gd name="connsiteX10" fmla="*/ 4928 w 21600"/>
              <a:gd name="connsiteY10" fmla="*/ 2435 h 21600"/>
              <a:gd name="connsiteX11" fmla="*/ 4624 w 21600"/>
              <a:gd name="connsiteY11" fmla="*/ 304 h 21600"/>
              <a:gd name="connsiteX12" fmla="*/ 1025 w 21600"/>
              <a:gd name="connsiteY12" fmla="*/ 0 h 21600"/>
              <a:gd name="connsiteX0" fmla="*/ 4624 w 21600"/>
              <a:gd name="connsiteY0" fmla="*/ 304 h 21600"/>
              <a:gd name="connsiteX1" fmla="*/ 4159 w 21600"/>
              <a:gd name="connsiteY1" fmla="*/ 2536 h 21600"/>
              <a:gd name="connsiteX2" fmla="*/ 477 w 21600"/>
              <a:gd name="connsiteY2" fmla="*/ 2536 h 21600"/>
              <a:gd name="connsiteX3" fmla="*/ 0 w 21600"/>
              <a:gd name="connsiteY3" fmla="*/ 3382 h 21600"/>
              <a:gd name="connsiteX4" fmla="*/ 0 w 21600"/>
              <a:gd name="connsiteY4" fmla="*/ 20755 h 21600"/>
              <a:gd name="connsiteX5" fmla="*/ 477 w 21600"/>
              <a:gd name="connsiteY5" fmla="*/ 21600 h 21600"/>
              <a:gd name="connsiteX6" fmla="*/ 21123 w 21600"/>
              <a:gd name="connsiteY6" fmla="*/ 21600 h 21600"/>
              <a:gd name="connsiteX7" fmla="*/ 21600 w 21600"/>
              <a:gd name="connsiteY7" fmla="*/ 20755 h 21600"/>
              <a:gd name="connsiteX8" fmla="*/ 21600 w 21600"/>
              <a:gd name="connsiteY8" fmla="*/ 3382 h 21600"/>
              <a:gd name="connsiteX9" fmla="*/ 21123 w 21600"/>
              <a:gd name="connsiteY9" fmla="*/ 2536 h 21600"/>
              <a:gd name="connsiteX10" fmla="*/ 4928 w 21600"/>
              <a:gd name="connsiteY10" fmla="*/ 2527 h 21600"/>
              <a:gd name="connsiteX11" fmla="*/ 4624 w 21600"/>
              <a:gd name="connsiteY11" fmla="*/ 304 h 21600"/>
              <a:gd name="connsiteX12" fmla="*/ 1025 w 21600"/>
              <a:gd name="connsiteY12" fmla="*/ 0 h 21600"/>
              <a:gd name="connsiteX0" fmla="*/ 4517 w 21600"/>
              <a:gd name="connsiteY0" fmla="*/ 1498 h 21600"/>
              <a:gd name="connsiteX1" fmla="*/ 4159 w 21600"/>
              <a:gd name="connsiteY1" fmla="*/ 2536 h 21600"/>
              <a:gd name="connsiteX2" fmla="*/ 477 w 21600"/>
              <a:gd name="connsiteY2" fmla="*/ 2536 h 21600"/>
              <a:gd name="connsiteX3" fmla="*/ 0 w 21600"/>
              <a:gd name="connsiteY3" fmla="*/ 3382 h 21600"/>
              <a:gd name="connsiteX4" fmla="*/ 0 w 21600"/>
              <a:gd name="connsiteY4" fmla="*/ 20755 h 21600"/>
              <a:gd name="connsiteX5" fmla="*/ 477 w 21600"/>
              <a:gd name="connsiteY5" fmla="*/ 21600 h 21600"/>
              <a:gd name="connsiteX6" fmla="*/ 21123 w 21600"/>
              <a:gd name="connsiteY6" fmla="*/ 21600 h 21600"/>
              <a:gd name="connsiteX7" fmla="*/ 21600 w 21600"/>
              <a:gd name="connsiteY7" fmla="*/ 20755 h 21600"/>
              <a:gd name="connsiteX8" fmla="*/ 21600 w 21600"/>
              <a:gd name="connsiteY8" fmla="*/ 3382 h 21600"/>
              <a:gd name="connsiteX9" fmla="*/ 21123 w 21600"/>
              <a:gd name="connsiteY9" fmla="*/ 2536 h 21600"/>
              <a:gd name="connsiteX10" fmla="*/ 4928 w 21600"/>
              <a:gd name="connsiteY10" fmla="*/ 2527 h 21600"/>
              <a:gd name="connsiteX11" fmla="*/ 4517 w 21600"/>
              <a:gd name="connsiteY11" fmla="*/ 1498 h 21600"/>
              <a:gd name="connsiteX12" fmla="*/ 1025 w 21600"/>
              <a:gd name="connsiteY12" fmla="*/ 0 h 21600"/>
              <a:gd name="connsiteX0" fmla="*/ 4571 w 21600"/>
              <a:gd name="connsiteY0" fmla="*/ 1131 h 21600"/>
              <a:gd name="connsiteX1" fmla="*/ 4159 w 21600"/>
              <a:gd name="connsiteY1" fmla="*/ 2536 h 21600"/>
              <a:gd name="connsiteX2" fmla="*/ 477 w 21600"/>
              <a:gd name="connsiteY2" fmla="*/ 2536 h 21600"/>
              <a:gd name="connsiteX3" fmla="*/ 0 w 21600"/>
              <a:gd name="connsiteY3" fmla="*/ 3382 h 21600"/>
              <a:gd name="connsiteX4" fmla="*/ 0 w 21600"/>
              <a:gd name="connsiteY4" fmla="*/ 20755 h 21600"/>
              <a:gd name="connsiteX5" fmla="*/ 477 w 21600"/>
              <a:gd name="connsiteY5" fmla="*/ 21600 h 21600"/>
              <a:gd name="connsiteX6" fmla="*/ 21123 w 21600"/>
              <a:gd name="connsiteY6" fmla="*/ 21600 h 21600"/>
              <a:gd name="connsiteX7" fmla="*/ 21600 w 21600"/>
              <a:gd name="connsiteY7" fmla="*/ 20755 h 21600"/>
              <a:gd name="connsiteX8" fmla="*/ 21600 w 21600"/>
              <a:gd name="connsiteY8" fmla="*/ 3382 h 21600"/>
              <a:gd name="connsiteX9" fmla="*/ 21123 w 21600"/>
              <a:gd name="connsiteY9" fmla="*/ 2536 h 21600"/>
              <a:gd name="connsiteX10" fmla="*/ 4928 w 21600"/>
              <a:gd name="connsiteY10" fmla="*/ 2527 h 21600"/>
              <a:gd name="connsiteX11" fmla="*/ 4571 w 21600"/>
              <a:gd name="connsiteY11" fmla="*/ 1131 h 21600"/>
              <a:gd name="connsiteX12" fmla="*/ 1025 w 21600"/>
              <a:gd name="connsiteY12" fmla="*/ 0 h 21600"/>
              <a:gd name="connsiteX0" fmla="*/ 4571 w 21600"/>
              <a:gd name="connsiteY0" fmla="*/ 1131 h 21600"/>
              <a:gd name="connsiteX1" fmla="*/ 4159 w 21600"/>
              <a:gd name="connsiteY1" fmla="*/ 2536 h 21600"/>
              <a:gd name="connsiteX2" fmla="*/ 477 w 21600"/>
              <a:gd name="connsiteY2" fmla="*/ 2536 h 21600"/>
              <a:gd name="connsiteX3" fmla="*/ 0 w 21600"/>
              <a:gd name="connsiteY3" fmla="*/ 3382 h 21600"/>
              <a:gd name="connsiteX4" fmla="*/ 0 w 21600"/>
              <a:gd name="connsiteY4" fmla="*/ 20755 h 21600"/>
              <a:gd name="connsiteX5" fmla="*/ 477 w 21600"/>
              <a:gd name="connsiteY5" fmla="*/ 21600 h 21600"/>
              <a:gd name="connsiteX6" fmla="*/ 21123 w 21600"/>
              <a:gd name="connsiteY6" fmla="*/ 21600 h 21600"/>
              <a:gd name="connsiteX7" fmla="*/ 21600 w 21600"/>
              <a:gd name="connsiteY7" fmla="*/ 20755 h 21600"/>
              <a:gd name="connsiteX8" fmla="*/ 21600 w 21600"/>
              <a:gd name="connsiteY8" fmla="*/ 3382 h 21600"/>
              <a:gd name="connsiteX9" fmla="*/ 21123 w 21600"/>
              <a:gd name="connsiteY9" fmla="*/ 2536 h 21600"/>
              <a:gd name="connsiteX10" fmla="*/ 4928 w 21600"/>
              <a:gd name="connsiteY10" fmla="*/ 2527 h 21600"/>
              <a:gd name="connsiteX11" fmla="*/ 4571 w 21600"/>
              <a:gd name="connsiteY11" fmla="*/ 1131 h 21600"/>
              <a:gd name="connsiteX12" fmla="*/ 1025 w 21600"/>
              <a:gd name="connsiteY12" fmla="*/ 0 h 21600"/>
              <a:gd name="connsiteX0" fmla="*/ 4571 w 21600"/>
              <a:gd name="connsiteY0" fmla="*/ 1131 h 21600"/>
              <a:gd name="connsiteX1" fmla="*/ 4159 w 21600"/>
              <a:gd name="connsiteY1" fmla="*/ 2536 h 21600"/>
              <a:gd name="connsiteX2" fmla="*/ 477 w 21600"/>
              <a:gd name="connsiteY2" fmla="*/ 2536 h 21600"/>
              <a:gd name="connsiteX3" fmla="*/ 0 w 21600"/>
              <a:gd name="connsiteY3" fmla="*/ 3382 h 21600"/>
              <a:gd name="connsiteX4" fmla="*/ 0 w 21600"/>
              <a:gd name="connsiteY4" fmla="*/ 20755 h 21600"/>
              <a:gd name="connsiteX5" fmla="*/ 477 w 21600"/>
              <a:gd name="connsiteY5" fmla="*/ 21600 h 21600"/>
              <a:gd name="connsiteX6" fmla="*/ 21123 w 21600"/>
              <a:gd name="connsiteY6" fmla="*/ 21600 h 21600"/>
              <a:gd name="connsiteX7" fmla="*/ 21600 w 21600"/>
              <a:gd name="connsiteY7" fmla="*/ 20755 h 21600"/>
              <a:gd name="connsiteX8" fmla="*/ 21600 w 21600"/>
              <a:gd name="connsiteY8" fmla="*/ 3382 h 21600"/>
              <a:gd name="connsiteX9" fmla="*/ 21123 w 21600"/>
              <a:gd name="connsiteY9" fmla="*/ 2536 h 21600"/>
              <a:gd name="connsiteX10" fmla="*/ 4928 w 21600"/>
              <a:gd name="connsiteY10" fmla="*/ 2527 h 21600"/>
              <a:gd name="connsiteX11" fmla="*/ 4571 w 21600"/>
              <a:gd name="connsiteY11" fmla="*/ 1131 h 21600"/>
              <a:gd name="connsiteX12" fmla="*/ 1025 w 21600"/>
              <a:gd name="connsiteY12" fmla="*/ 0 h 21600"/>
              <a:gd name="connsiteX0" fmla="*/ 4517 w 21600"/>
              <a:gd name="connsiteY0" fmla="*/ 1682 h 21600"/>
              <a:gd name="connsiteX1" fmla="*/ 4159 w 21600"/>
              <a:gd name="connsiteY1" fmla="*/ 2536 h 21600"/>
              <a:gd name="connsiteX2" fmla="*/ 477 w 21600"/>
              <a:gd name="connsiteY2" fmla="*/ 2536 h 21600"/>
              <a:gd name="connsiteX3" fmla="*/ 0 w 21600"/>
              <a:gd name="connsiteY3" fmla="*/ 3382 h 21600"/>
              <a:gd name="connsiteX4" fmla="*/ 0 w 21600"/>
              <a:gd name="connsiteY4" fmla="*/ 20755 h 21600"/>
              <a:gd name="connsiteX5" fmla="*/ 477 w 21600"/>
              <a:gd name="connsiteY5" fmla="*/ 21600 h 21600"/>
              <a:gd name="connsiteX6" fmla="*/ 21123 w 21600"/>
              <a:gd name="connsiteY6" fmla="*/ 21600 h 21600"/>
              <a:gd name="connsiteX7" fmla="*/ 21600 w 21600"/>
              <a:gd name="connsiteY7" fmla="*/ 20755 h 21600"/>
              <a:gd name="connsiteX8" fmla="*/ 21600 w 21600"/>
              <a:gd name="connsiteY8" fmla="*/ 3382 h 21600"/>
              <a:gd name="connsiteX9" fmla="*/ 21123 w 21600"/>
              <a:gd name="connsiteY9" fmla="*/ 2536 h 21600"/>
              <a:gd name="connsiteX10" fmla="*/ 4928 w 21600"/>
              <a:gd name="connsiteY10" fmla="*/ 2527 h 21600"/>
              <a:gd name="connsiteX11" fmla="*/ 4517 w 21600"/>
              <a:gd name="connsiteY11" fmla="*/ 1682 h 21600"/>
              <a:gd name="connsiteX12" fmla="*/ 1025 w 21600"/>
              <a:gd name="connsiteY12" fmla="*/ 0 h 21600"/>
              <a:gd name="connsiteX0" fmla="*/ 4517 w 21600"/>
              <a:gd name="connsiteY0" fmla="*/ 1682 h 21600"/>
              <a:gd name="connsiteX1" fmla="*/ 4159 w 21600"/>
              <a:gd name="connsiteY1" fmla="*/ 2536 h 21600"/>
              <a:gd name="connsiteX2" fmla="*/ 477 w 21600"/>
              <a:gd name="connsiteY2" fmla="*/ 2536 h 21600"/>
              <a:gd name="connsiteX3" fmla="*/ 0 w 21600"/>
              <a:gd name="connsiteY3" fmla="*/ 3382 h 21600"/>
              <a:gd name="connsiteX4" fmla="*/ 0 w 21600"/>
              <a:gd name="connsiteY4" fmla="*/ 20755 h 21600"/>
              <a:gd name="connsiteX5" fmla="*/ 477 w 21600"/>
              <a:gd name="connsiteY5" fmla="*/ 21600 h 21600"/>
              <a:gd name="connsiteX6" fmla="*/ 21123 w 21600"/>
              <a:gd name="connsiteY6" fmla="*/ 21600 h 21600"/>
              <a:gd name="connsiteX7" fmla="*/ 21600 w 21600"/>
              <a:gd name="connsiteY7" fmla="*/ 20755 h 21600"/>
              <a:gd name="connsiteX8" fmla="*/ 21600 w 21600"/>
              <a:gd name="connsiteY8" fmla="*/ 3382 h 21600"/>
              <a:gd name="connsiteX9" fmla="*/ 21123 w 21600"/>
              <a:gd name="connsiteY9" fmla="*/ 2536 h 21600"/>
              <a:gd name="connsiteX10" fmla="*/ 4928 w 21600"/>
              <a:gd name="connsiteY10" fmla="*/ 2527 h 21600"/>
              <a:gd name="connsiteX11" fmla="*/ 4517 w 21600"/>
              <a:gd name="connsiteY11" fmla="*/ 1682 h 21600"/>
              <a:gd name="connsiteX12" fmla="*/ 1025 w 21600"/>
              <a:gd name="connsiteY12"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00" h="21600">
                <a:moveTo>
                  <a:pt x="4517" y="1682"/>
                </a:moveTo>
                <a:cubicBezTo>
                  <a:pt x="3933" y="3446"/>
                  <a:pt x="4260" y="1691"/>
                  <a:pt x="4159" y="2536"/>
                </a:cubicBezTo>
                <a:lnTo>
                  <a:pt x="477" y="2536"/>
                </a:lnTo>
                <a:cubicBezTo>
                  <a:pt x="213" y="2536"/>
                  <a:pt x="0" y="2915"/>
                  <a:pt x="0" y="3382"/>
                </a:cubicBezTo>
                <a:lnTo>
                  <a:pt x="0" y="20755"/>
                </a:lnTo>
                <a:cubicBezTo>
                  <a:pt x="0" y="21222"/>
                  <a:pt x="213" y="21600"/>
                  <a:pt x="477" y="21600"/>
                </a:cubicBezTo>
                <a:lnTo>
                  <a:pt x="21123" y="21600"/>
                </a:lnTo>
                <a:cubicBezTo>
                  <a:pt x="21387" y="21600"/>
                  <a:pt x="21600" y="21222"/>
                  <a:pt x="21600" y="20755"/>
                </a:cubicBezTo>
                <a:lnTo>
                  <a:pt x="21600" y="3382"/>
                </a:lnTo>
                <a:cubicBezTo>
                  <a:pt x="21600" y="2915"/>
                  <a:pt x="21387" y="2536"/>
                  <a:pt x="21123" y="2536"/>
                </a:cubicBezTo>
                <a:lnTo>
                  <a:pt x="4928" y="2527"/>
                </a:lnTo>
                <a:cubicBezTo>
                  <a:pt x="4505" y="2417"/>
                  <a:pt x="4887" y="2986"/>
                  <a:pt x="4517" y="1682"/>
                </a:cubicBezTo>
                <a:close/>
                <a:moveTo>
                  <a:pt x="1025" y="0"/>
                </a:moveTo>
              </a:path>
            </a:pathLst>
          </a:custGeom>
          <a:noFill/>
          <a:ln w="76200">
            <a:solidFill>
              <a:schemeClr val="tx1">
                <a:alpha val="0"/>
              </a:schemeClr>
            </a:solidFill>
            <a:miter lim="800000"/>
            <a:headEnd/>
            <a:tailEnd/>
          </a:ln>
          <a:effectLst>
            <a:outerShdw blurRad="127000" dist="76199" dir="2700000" algn="ctr" rotWithShape="0">
              <a:schemeClr val="bg2">
                <a:alpha val="75000"/>
              </a:schemeClr>
            </a:outerShdw>
          </a:effectLst>
        </p:spPr>
        <p:txBody>
          <a:bodyPr lIns="0" tIns="0" rIns="0" bIns="0"/>
          <a:lstStyle/>
          <a:p>
            <a:pPr>
              <a:defRPr/>
            </a:pPr>
            <a:endParaRPr lang="zh-TW" altLang="en-US">
              <a:ea typeface="+mn-ea"/>
              <a:cs typeface="+mn-cs"/>
            </a:endParaRPr>
          </a:p>
        </p:txBody>
      </p:sp>
      <p:sp>
        <p:nvSpPr>
          <p:cNvPr id="9220" name="投影片編號版面配置區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1BB157E2-D7DF-4E19-87F6-E6D815B1CF2C}" type="slidenum">
              <a:rPr lang="en-US" altLang="zh-TW"/>
              <a:pPr>
                <a:defRPr/>
              </a:pPr>
              <a:t>5</a:t>
            </a:fld>
            <a:endParaRPr lang="en-US" altLang="zh-TW"/>
          </a:p>
        </p:txBody>
      </p:sp>
      <p:sp>
        <p:nvSpPr>
          <p:cNvPr id="9219" name="直排文字版面配置區 2"/>
          <p:cNvSpPr>
            <a:spLocks noGrp="1"/>
          </p:cNvSpPr>
          <p:nvPr>
            <p:ph type="body" orient="vert" idx="4294967295"/>
          </p:nvPr>
        </p:nvSpPr>
        <p:spPr>
          <a:xfrm>
            <a:off x="818207" y="2108200"/>
            <a:ext cx="7642225" cy="4248150"/>
          </a:xfrm>
        </p:spPr>
        <p:txBody>
          <a:bodyPr rtlCol="0">
            <a:normAutofit/>
          </a:bodyPr>
          <a:lstStyle/>
          <a:p>
            <a:pPr>
              <a:defRPr/>
            </a:pPr>
            <a:r>
              <a:rPr lang="zh-TW" altLang="en-US" sz="2100" dirty="0">
                <a:latin typeface="標楷體" pitchFamily="65" charset="-120"/>
                <a:ea typeface="標楷體" pitchFamily="65" charset="-120"/>
              </a:rPr>
              <a:t>當月發票於隔月</a:t>
            </a:r>
            <a:r>
              <a:rPr lang="en-US" altLang="zh-TW" sz="2100" dirty="0">
                <a:latin typeface="標楷體" pitchFamily="65" charset="-120"/>
                <a:ea typeface="標楷體" pitchFamily="65" charset="-120"/>
              </a:rPr>
              <a:t>5</a:t>
            </a:r>
            <a:r>
              <a:rPr lang="zh-TW" altLang="en-US" sz="2100" dirty="0">
                <a:latin typeface="標楷體" pitchFamily="65" charset="-120"/>
                <a:ea typeface="標楷體" pitchFamily="65" charset="-120"/>
              </a:rPr>
              <a:t>號核銷，最慢隔月底前</a:t>
            </a:r>
            <a:r>
              <a:rPr lang="en-US" altLang="zh-TW" sz="2100" dirty="0">
                <a:latin typeface="標楷體" pitchFamily="65" charset="-120"/>
                <a:ea typeface="標楷體" pitchFamily="65" charset="-120"/>
              </a:rPr>
              <a:t>(7</a:t>
            </a:r>
            <a:r>
              <a:rPr lang="zh-TW" altLang="en-US" sz="2100" dirty="0">
                <a:latin typeface="標楷體" pitchFamily="65" charset="-120"/>
                <a:ea typeface="標楷體" pitchFamily="65" charset="-120"/>
              </a:rPr>
              <a:t>月例外</a:t>
            </a:r>
            <a:r>
              <a:rPr lang="en-US" altLang="zh-TW" sz="2100" dirty="0">
                <a:latin typeface="標楷體" pitchFamily="65" charset="-120"/>
                <a:ea typeface="標楷體" pitchFamily="65" charset="-120"/>
              </a:rPr>
              <a:t>)</a:t>
            </a:r>
          </a:p>
          <a:p>
            <a:pPr>
              <a:buNone/>
              <a:defRPr/>
            </a:pPr>
            <a:r>
              <a:rPr lang="en-US" altLang="zh-TW" sz="2100" dirty="0">
                <a:latin typeface="標楷體" pitchFamily="65" charset="-120"/>
                <a:ea typeface="標楷體" pitchFamily="65" charset="-120"/>
              </a:rPr>
              <a:t>	</a:t>
            </a:r>
          </a:p>
          <a:p>
            <a:pPr eaLnBrk="1" fontAlgn="auto" hangingPunct="1">
              <a:spcAft>
                <a:spcPts val="0"/>
              </a:spcAft>
              <a:buFont typeface="Arial" pitchFamily="34" charset="0"/>
              <a:buNone/>
              <a:defRPr/>
            </a:pPr>
            <a:endParaRPr lang="en-US" altLang="zh-TW" sz="2100" dirty="0">
              <a:latin typeface="標楷體" pitchFamily="65" charset="-120"/>
              <a:ea typeface="標楷體" pitchFamily="65" charset="-120"/>
            </a:endParaRPr>
          </a:p>
          <a:p>
            <a:pPr eaLnBrk="1" fontAlgn="auto" hangingPunct="1">
              <a:spcAft>
                <a:spcPts val="0"/>
              </a:spcAft>
              <a:buFont typeface="Wingdings 2"/>
              <a:buNone/>
              <a:defRPr/>
            </a:pPr>
            <a:endParaRPr lang="en-US" altLang="zh-TW" sz="2100" dirty="0">
              <a:latin typeface="標楷體" pitchFamily="65" charset="-120"/>
              <a:ea typeface="標楷體" pitchFamily="65" charset="-120"/>
            </a:endParaRPr>
          </a:p>
          <a:p>
            <a:pPr eaLnBrk="1" fontAlgn="auto" hangingPunct="1">
              <a:spcAft>
                <a:spcPts val="0"/>
              </a:spcAft>
              <a:buFont typeface="Wingdings 2"/>
              <a:buNone/>
              <a:defRPr/>
            </a:pPr>
            <a:endParaRPr lang="en-US" altLang="zh-TW" sz="2100" dirty="0">
              <a:latin typeface="標楷體" pitchFamily="65" charset="-120"/>
              <a:ea typeface="標楷體" pitchFamily="65" charset="-120"/>
            </a:endParaRPr>
          </a:p>
          <a:p>
            <a:pPr eaLnBrk="1" fontAlgn="auto" hangingPunct="1">
              <a:spcAft>
                <a:spcPts val="0"/>
              </a:spcAft>
              <a:buFont typeface="Wingdings 2"/>
              <a:buNone/>
              <a:defRPr/>
            </a:pPr>
            <a:endParaRPr lang="en-US" altLang="zh-TW" sz="2100" dirty="0">
              <a:latin typeface="標楷體" pitchFamily="65" charset="-120"/>
              <a:ea typeface="標楷體" pitchFamily="65" charset="-120"/>
            </a:endParaRPr>
          </a:p>
          <a:p>
            <a:pPr eaLnBrk="1" fontAlgn="auto" hangingPunct="1">
              <a:spcAft>
                <a:spcPts val="0"/>
              </a:spcAft>
              <a:buFont typeface="Wingdings 2"/>
              <a:buNone/>
              <a:defRPr/>
            </a:pPr>
            <a:endParaRPr lang="en-US" altLang="zh-TW" sz="2100" dirty="0">
              <a:latin typeface="標楷體" pitchFamily="65" charset="-120"/>
              <a:ea typeface="標楷體" pitchFamily="65" charset="-120"/>
            </a:endParaRPr>
          </a:p>
          <a:p>
            <a:pPr eaLnBrk="1" fontAlgn="auto" hangingPunct="1">
              <a:spcAft>
                <a:spcPts val="0"/>
              </a:spcAft>
              <a:buFont typeface="Wingdings 2"/>
              <a:buChar char=""/>
              <a:defRPr/>
            </a:pPr>
            <a:endParaRPr lang="en-US" altLang="zh-TW" sz="1600" b="1" dirty="0">
              <a:latin typeface="標楷體" panose="03000509000000000000" pitchFamily="65" charset="-120"/>
              <a:ea typeface="標楷體" panose="03000509000000000000" pitchFamily="65" charset="-120"/>
            </a:endParaRPr>
          </a:p>
          <a:p>
            <a:pPr eaLnBrk="1" fontAlgn="auto" hangingPunct="1">
              <a:spcAft>
                <a:spcPts val="0"/>
              </a:spcAft>
              <a:buFont typeface="Wingdings 2"/>
              <a:buChar char=""/>
              <a:defRPr/>
            </a:pPr>
            <a:endParaRPr lang="en-US" altLang="zh-TW" sz="1600" b="1" dirty="0">
              <a:latin typeface="標楷體" panose="03000509000000000000" pitchFamily="65" charset="-120"/>
              <a:ea typeface="標楷體" panose="03000509000000000000" pitchFamily="65" charset="-120"/>
            </a:endParaRPr>
          </a:p>
          <a:p>
            <a:pPr eaLnBrk="1" fontAlgn="auto" hangingPunct="1">
              <a:spcAft>
                <a:spcPts val="0"/>
              </a:spcAft>
              <a:buFont typeface="Wingdings 2"/>
              <a:buChar char=""/>
              <a:defRPr/>
            </a:pPr>
            <a:endParaRPr lang="en-US" altLang="zh-TW" sz="1600" b="1" dirty="0">
              <a:latin typeface="標楷體" panose="03000509000000000000" pitchFamily="65" charset="-120"/>
              <a:ea typeface="標楷體" panose="03000509000000000000" pitchFamily="65" charset="-120"/>
            </a:endParaRPr>
          </a:p>
          <a:p>
            <a:pPr eaLnBrk="1" fontAlgn="auto" hangingPunct="1">
              <a:spcAft>
                <a:spcPts val="0"/>
              </a:spcAft>
              <a:buFont typeface="Wingdings 2"/>
              <a:buChar char=""/>
              <a:defRPr/>
            </a:pPr>
            <a:endParaRPr lang="en-US" altLang="zh-TW" sz="1600" b="1" dirty="0">
              <a:latin typeface="標楷體" panose="03000509000000000000" pitchFamily="65" charset="-120"/>
              <a:ea typeface="標楷體" panose="03000509000000000000" pitchFamily="65" charset="-120"/>
            </a:endParaRPr>
          </a:p>
          <a:p>
            <a:pPr eaLnBrk="1" fontAlgn="auto" hangingPunct="1">
              <a:spcAft>
                <a:spcPts val="0"/>
              </a:spcAft>
              <a:buFont typeface="Wingdings 2"/>
              <a:buChar char=""/>
              <a:defRPr/>
            </a:pPr>
            <a:endParaRPr lang="en-US" altLang="zh-TW" sz="1600" b="1" dirty="0">
              <a:latin typeface="標楷體" panose="03000509000000000000" pitchFamily="65" charset="-120"/>
              <a:ea typeface="標楷體" panose="03000509000000000000" pitchFamily="65" charset="-120"/>
            </a:endParaRPr>
          </a:p>
          <a:p>
            <a:pPr eaLnBrk="1" fontAlgn="auto" hangingPunct="1">
              <a:spcAft>
                <a:spcPts val="0"/>
              </a:spcAft>
              <a:buFont typeface="Wingdings 2"/>
              <a:buChar char=""/>
              <a:defRPr/>
            </a:pPr>
            <a:endParaRPr lang="en-US" altLang="zh-TW" sz="1600" b="1" dirty="0">
              <a:latin typeface="標楷體" panose="03000509000000000000" pitchFamily="65" charset="-120"/>
              <a:ea typeface="標楷體" panose="03000509000000000000" pitchFamily="65" charset="-120"/>
            </a:endParaRPr>
          </a:p>
          <a:p>
            <a:pPr eaLnBrk="1" fontAlgn="auto" hangingPunct="1">
              <a:spcAft>
                <a:spcPts val="0"/>
              </a:spcAft>
              <a:buFont typeface="Wingdings 2"/>
              <a:buChar char=""/>
              <a:defRPr/>
            </a:pPr>
            <a:endParaRPr lang="en-US" altLang="zh-TW" sz="1600" b="1" dirty="0">
              <a:latin typeface="標楷體" panose="03000509000000000000" pitchFamily="65" charset="-120"/>
              <a:ea typeface="標楷體" panose="03000509000000000000" pitchFamily="65" charset="-120"/>
            </a:endParaRPr>
          </a:p>
          <a:p>
            <a:pPr eaLnBrk="1" fontAlgn="auto" hangingPunct="1">
              <a:spcAft>
                <a:spcPts val="0"/>
              </a:spcAft>
              <a:buFont typeface="Wingdings 2"/>
              <a:buChar char=""/>
              <a:defRPr/>
            </a:pPr>
            <a:endParaRPr lang="en-US" altLang="zh-TW" sz="1600" b="1" dirty="0">
              <a:latin typeface="標楷體" panose="03000509000000000000" pitchFamily="65" charset="-120"/>
              <a:ea typeface="標楷體" panose="03000509000000000000" pitchFamily="65" charset="-120"/>
            </a:endParaRPr>
          </a:p>
          <a:p>
            <a:pPr eaLnBrk="1" fontAlgn="auto" hangingPunct="1">
              <a:spcAft>
                <a:spcPts val="0"/>
              </a:spcAft>
              <a:buFont typeface="Wingdings 2"/>
              <a:buChar char=""/>
              <a:defRPr/>
            </a:pPr>
            <a:endParaRPr lang="en-US" altLang="zh-TW" sz="1600" b="1" dirty="0">
              <a:latin typeface="標楷體" panose="03000509000000000000" pitchFamily="65" charset="-120"/>
              <a:ea typeface="標楷體" panose="03000509000000000000" pitchFamily="65" charset="-120"/>
            </a:endParaRPr>
          </a:p>
        </p:txBody>
      </p:sp>
      <p:sp>
        <p:nvSpPr>
          <p:cNvPr id="5"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pPr fontAlgn="auto">
              <a:spcAft>
                <a:spcPts val="0"/>
              </a:spcAft>
              <a:defRPr/>
            </a:pPr>
            <a:r>
              <a:rPr lang="zh-TW" altLang="en-US" sz="2000" b="1">
                <a:solidFill>
                  <a:schemeClr val="tx1"/>
                </a:solidFill>
                <a:latin typeface="標楷體" pitchFamily="65" charset="-120"/>
                <a:ea typeface="標楷體" pitchFamily="65" charset="-120"/>
              </a:rPr>
              <a:t>一、相關法令依據</a:t>
            </a:r>
            <a:endParaRPr lang="zh-TW" altLang="en-US" sz="2000" b="1" dirty="0">
              <a:solidFill>
                <a:schemeClr val="tx1"/>
              </a:solidFill>
              <a:latin typeface="標楷體" pitchFamily="65" charset="-120"/>
              <a:ea typeface="標楷體" pitchFamily="65" charset="-120"/>
            </a:endParaRPr>
          </a:p>
        </p:txBody>
      </p:sp>
      <p:graphicFrame>
        <p:nvGraphicFramePr>
          <p:cNvPr id="17" name="資料庫圖表 16"/>
          <p:cNvGraphicFramePr/>
          <p:nvPr>
            <p:extLst>
              <p:ext uri="{D42A27DB-BD31-4B8C-83A1-F6EECF244321}">
                <p14:modId xmlns:p14="http://schemas.microsoft.com/office/powerpoint/2010/main" val="4280119681"/>
              </p:ext>
            </p:extLst>
          </p:nvPr>
        </p:nvGraphicFramePr>
        <p:xfrm>
          <a:off x="683568" y="1196752"/>
          <a:ext cx="7611987" cy="519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表格 1"/>
          <p:cNvGraphicFramePr>
            <a:graphicFrameLocks noGrp="1"/>
          </p:cNvGraphicFramePr>
          <p:nvPr>
            <p:extLst>
              <p:ext uri="{D42A27DB-BD31-4B8C-83A1-F6EECF244321}">
                <p14:modId xmlns:p14="http://schemas.microsoft.com/office/powerpoint/2010/main" val="2543270641"/>
              </p:ext>
            </p:extLst>
          </p:nvPr>
        </p:nvGraphicFramePr>
        <p:xfrm>
          <a:off x="1330974" y="2560640"/>
          <a:ext cx="6684405" cy="1691640"/>
        </p:xfrm>
        <a:graphic>
          <a:graphicData uri="http://schemas.openxmlformats.org/drawingml/2006/table">
            <a:tbl>
              <a:tblPr firstRow="1" bandRow="1">
                <a:effectLst/>
                <a:tableStyleId>{5940675A-B579-460E-94D1-54222C63F5DA}</a:tableStyleId>
              </a:tblPr>
              <a:tblGrid>
                <a:gridCol w="2228135">
                  <a:extLst>
                    <a:ext uri="{9D8B030D-6E8A-4147-A177-3AD203B41FA5}">
                      <a16:colId xmlns:a16="http://schemas.microsoft.com/office/drawing/2014/main" val="20000"/>
                    </a:ext>
                  </a:extLst>
                </a:gridCol>
                <a:gridCol w="2228135">
                  <a:extLst>
                    <a:ext uri="{9D8B030D-6E8A-4147-A177-3AD203B41FA5}">
                      <a16:colId xmlns:a16="http://schemas.microsoft.com/office/drawing/2014/main" val="20001"/>
                    </a:ext>
                  </a:extLst>
                </a:gridCol>
                <a:gridCol w="2228135">
                  <a:extLst>
                    <a:ext uri="{9D8B030D-6E8A-4147-A177-3AD203B41FA5}">
                      <a16:colId xmlns:a16="http://schemas.microsoft.com/office/drawing/2014/main" val="20002"/>
                    </a:ext>
                  </a:extLst>
                </a:gridCol>
              </a:tblGrid>
              <a:tr h="370840">
                <a:tc>
                  <a:txBody>
                    <a:bodyPr/>
                    <a:lstStyle/>
                    <a:p>
                      <a:pPr marL="0" algn="ctr" rtl="0" eaLnBrk="1" latinLnBrk="0" hangingPunct="1"/>
                      <a:r>
                        <a:rPr kumimoji="0" lang="zh-TW" altLang="en-US" sz="1600" kern="1200" dirty="0">
                          <a:latin typeface="標楷體" panose="03000509000000000000" pitchFamily="65" charset="-120"/>
                          <a:ea typeface="標楷體" panose="03000509000000000000" pitchFamily="65" charset="-120"/>
                        </a:rPr>
                        <a:t>發票日期</a:t>
                      </a:r>
                      <a:endParaRPr kumimoji="0" lang="zh-TW" altLang="en-US" sz="1600" kern="1200" dirty="0">
                        <a:solidFill>
                          <a:schemeClr val="tx1"/>
                        </a:solidFill>
                        <a:latin typeface="標楷體" panose="03000509000000000000" pitchFamily="65" charset="-12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b="1" dirty="0">
                          <a:solidFill>
                            <a:srgbClr val="FF0000"/>
                          </a:solidFill>
                          <a:latin typeface="標楷體" panose="03000509000000000000" pitchFamily="65" charset="-120"/>
                          <a:ea typeface="標楷體" panose="03000509000000000000" pitchFamily="65" charset="-120"/>
                        </a:rPr>
                        <a:t>※ </a:t>
                      </a:r>
                      <a:r>
                        <a:rPr kumimoji="0" lang="zh-TW" altLang="en-US" sz="1600" kern="1200" dirty="0">
                          <a:latin typeface="標楷體" panose="03000509000000000000" pitchFamily="65" charset="-120"/>
                          <a:ea typeface="標楷體" panose="03000509000000000000" pitchFamily="65" charset="-120"/>
                        </a:rPr>
                        <a:t>核銷期限</a:t>
                      </a:r>
                      <a:endParaRPr kumimoji="0" lang="en-US" altLang="zh-TW" sz="1600" kern="1200" dirty="0">
                        <a:solidFill>
                          <a:srgbClr val="FF0000"/>
                        </a:solidFill>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rtl="0" eaLnBrk="1" latinLnBrk="0" hangingPunct="1"/>
                      <a:r>
                        <a:rPr kumimoji="0" lang="zh-TW" altLang="en-US" sz="1600" kern="1200" dirty="0">
                          <a:latin typeface="標楷體" panose="03000509000000000000" pitchFamily="65" charset="-120"/>
                          <a:ea typeface="標楷體" panose="03000509000000000000" pitchFamily="65" charset="-120"/>
                        </a:rPr>
                        <a:t>備註</a:t>
                      </a:r>
                      <a:endParaRPr kumimoji="0" lang="zh-TW" altLang="en-US" sz="1600" kern="1200" dirty="0">
                        <a:solidFill>
                          <a:schemeClr val="tx1"/>
                        </a:solidFill>
                        <a:latin typeface="標楷體" panose="03000509000000000000" pitchFamily="65" charset="-12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ctr"/>
                      <a:r>
                        <a:rPr lang="en-US" altLang="zh-TW" sz="1600" dirty="0">
                          <a:latin typeface="標楷體" panose="03000509000000000000" pitchFamily="65" charset="-120"/>
                          <a:ea typeface="標楷體" panose="03000509000000000000" pitchFamily="65" charset="-120"/>
                        </a:rPr>
                        <a:t>1~6</a:t>
                      </a:r>
                      <a:r>
                        <a:rPr lang="zh-TW" altLang="en-US" sz="1600" dirty="0">
                          <a:latin typeface="標楷體" panose="03000509000000000000" pitchFamily="65" charset="-120"/>
                          <a:ea typeface="標楷體" panose="03000509000000000000" pitchFamily="65" charset="-120"/>
                        </a:rPr>
                        <a:t>月</a:t>
                      </a:r>
                      <a:endParaRPr lang="en-US" altLang="zh-TW" sz="1600" dirty="0">
                        <a:latin typeface="標楷體" panose="03000509000000000000" pitchFamily="65" charset="-120"/>
                        <a:ea typeface="標楷體" panose="03000509000000000000" pitchFamily="65" charset="-120"/>
                      </a:endParaRPr>
                    </a:p>
                    <a:p>
                      <a:pPr algn="ctr"/>
                      <a:r>
                        <a:rPr lang="en-US" altLang="zh-TW" sz="1600" dirty="0">
                          <a:latin typeface="標楷體" panose="03000509000000000000" pitchFamily="65" charset="-120"/>
                          <a:ea typeface="標楷體" panose="03000509000000000000" pitchFamily="65" charset="-120"/>
                        </a:rPr>
                        <a:t>8~12</a:t>
                      </a:r>
                      <a:r>
                        <a:rPr lang="zh-TW" altLang="en-US" sz="1600" dirty="0">
                          <a:latin typeface="標楷體" panose="03000509000000000000" pitchFamily="65" charset="-120"/>
                          <a:ea typeface="標楷體" panose="03000509000000000000" pitchFamily="65" charset="-120"/>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1600" dirty="0">
                          <a:latin typeface="標楷體" panose="03000509000000000000" pitchFamily="65" charset="-120"/>
                          <a:ea typeface="標楷體" panose="03000509000000000000" pitchFamily="65" charset="-120"/>
                        </a:rPr>
                        <a:t>發票月份之隔月</a:t>
                      </a:r>
                      <a:r>
                        <a:rPr lang="en-US" altLang="zh-TW" sz="1600" dirty="0">
                          <a:latin typeface="標楷體" panose="03000509000000000000" pitchFamily="65" charset="-120"/>
                          <a:ea typeface="標楷體" panose="03000509000000000000" pitchFamily="65" charset="-120"/>
                        </a:rPr>
                        <a:t>5</a:t>
                      </a:r>
                      <a:r>
                        <a:rPr lang="zh-TW" altLang="en-US" sz="1600" dirty="0">
                          <a:latin typeface="標楷體" panose="03000509000000000000" pitchFamily="65" charset="-120"/>
                          <a:ea typeface="標楷體" panose="03000509000000000000" pitchFamily="65" charset="-120"/>
                        </a:rPr>
                        <a:t>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1400">
                          <a:latin typeface="標楷體" panose="03000509000000000000" pitchFamily="65" charset="-120"/>
                          <a:ea typeface="標楷體" panose="03000509000000000000" pitchFamily="65" charset="-120"/>
                        </a:rPr>
                        <a:t>例：</a:t>
                      </a:r>
                      <a:r>
                        <a:rPr lang="en-US" altLang="zh-TW" sz="1400">
                          <a:latin typeface="標楷體" panose="03000509000000000000" pitchFamily="65" charset="-120"/>
                          <a:ea typeface="標楷體" panose="03000509000000000000" pitchFamily="65" charset="-120"/>
                        </a:rPr>
                        <a:t>3/31</a:t>
                      </a:r>
                      <a:r>
                        <a:rPr lang="zh-TW" altLang="en-US" sz="1400" dirty="0">
                          <a:latin typeface="標楷體" panose="03000509000000000000" pitchFamily="65" charset="-120"/>
                          <a:ea typeface="標楷體" panose="03000509000000000000" pitchFamily="65" charset="-120"/>
                        </a:rPr>
                        <a:t>發票於</a:t>
                      </a:r>
                      <a:r>
                        <a:rPr lang="en-US" altLang="zh-TW" sz="1400" dirty="0">
                          <a:latin typeface="標楷體" panose="03000509000000000000" pitchFamily="65" charset="-120"/>
                          <a:ea typeface="標楷體" panose="03000509000000000000" pitchFamily="65" charset="-120"/>
                        </a:rPr>
                        <a:t>4/5</a:t>
                      </a:r>
                      <a:r>
                        <a:rPr lang="zh-TW" altLang="en-US" sz="1400" dirty="0">
                          <a:latin typeface="標楷體" panose="03000509000000000000" pitchFamily="65" charset="-120"/>
                          <a:ea typeface="標楷體" panose="03000509000000000000" pitchFamily="65" charset="-120"/>
                        </a:rPr>
                        <a:t>以前核銷，最晚應於</a:t>
                      </a:r>
                      <a:r>
                        <a:rPr lang="en-US" altLang="zh-TW" sz="1400" dirty="0">
                          <a:latin typeface="標楷體" panose="03000509000000000000" pitchFamily="65" charset="-120"/>
                          <a:ea typeface="標楷體" panose="03000509000000000000" pitchFamily="65" charset="-120"/>
                        </a:rPr>
                        <a:t>4/30</a:t>
                      </a:r>
                      <a:r>
                        <a:rPr lang="zh-TW" altLang="en-US" sz="1400" dirty="0">
                          <a:latin typeface="標楷體" panose="03000509000000000000" pitchFamily="65" charset="-120"/>
                          <a:ea typeface="標楷體" panose="03000509000000000000" pitchFamily="65" charset="-120"/>
                        </a:rPr>
                        <a:t>前核銷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algn="ctr"/>
                      <a:r>
                        <a:rPr lang="en-US" altLang="zh-TW" sz="1600" dirty="0">
                          <a:latin typeface="標楷體" panose="03000509000000000000" pitchFamily="65" charset="-120"/>
                          <a:ea typeface="標楷體" panose="03000509000000000000" pitchFamily="65" charset="-120"/>
                        </a:rPr>
                        <a:t>7/1~7/20</a:t>
                      </a:r>
                      <a:endParaRPr lang="zh-TW" altLang="en-US" sz="16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600" b="0" dirty="0">
                          <a:solidFill>
                            <a:schemeClr val="tx1"/>
                          </a:solidFill>
                          <a:latin typeface="標楷體" panose="03000509000000000000" pitchFamily="65" charset="-120"/>
                          <a:ea typeface="標楷體" panose="03000509000000000000" pitchFamily="65" charset="-120"/>
                        </a:rPr>
                        <a:t>7/25</a:t>
                      </a:r>
                      <a:endParaRPr lang="zh-TW" altLang="en-US" sz="1600" b="0" dirty="0">
                        <a:solidFill>
                          <a:schemeClr val="tx1"/>
                        </a:solidFill>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配合學年度關帳，最遲</a:t>
                      </a:r>
                      <a:r>
                        <a:rPr lang="en-US" altLang="zh-TW" sz="1600" b="1" dirty="0">
                          <a:solidFill>
                            <a:srgbClr val="0000FF"/>
                          </a:solidFill>
                          <a:latin typeface="標楷體" panose="03000509000000000000" pitchFamily="65" charset="-120"/>
                          <a:ea typeface="標楷體" panose="03000509000000000000" pitchFamily="65" charset="-120"/>
                        </a:rPr>
                        <a:t>8/5</a:t>
                      </a:r>
                      <a:r>
                        <a:rPr lang="zh-TW" altLang="en-US" sz="1600" b="1" dirty="0">
                          <a:solidFill>
                            <a:schemeClr val="tx1"/>
                          </a:solidFill>
                          <a:latin typeface="標楷體" panose="03000509000000000000" pitchFamily="65" charset="-120"/>
                          <a:ea typeface="標楷體" panose="03000509000000000000" pitchFamily="65" charset="-120"/>
                        </a:rPr>
                        <a:t>，請提早作業</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extLst>
                  <a:ext uri="{0D108BD9-81ED-4DB2-BD59-A6C34878D82A}">
                    <a16:rowId xmlns:a16="http://schemas.microsoft.com/office/drawing/2014/main" val="10002"/>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dirty="0">
                          <a:latin typeface="標楷體" panose="03000509000000000000" pitchFamily="65" charset="-120"/>
                          <a:ea typeface="標楷體" panose="03000509000000000000" pitchFamily="65" charset="-120"/>
                        </a:rPr>
                        <a:t>7/21~7/31</a:t>
                      </a:r>
                      <a:endParaRPr lang="zh-TW" altLang="en-US" sz="16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600" b="1" dirty="0">
                          <a:solidFill>
                            <a:schemeClr val="tx1"/>
                          </a:solidFill>
                          <a:latin typeface="標楷體" panose="03000509000000000000" pitchFamily="65" charset="-120"/>
                          <a:ea typeface="標楷體" panose="03000509000000000000" pitchFamily="65" charset="-120"/>
                        </a:rPr>
                        <a:t>8/5</a:t>
                      </a:r>
                      <a:endParaRPr lang="zh-TW" altLang="en-US" sz="1600" b="1" dirty="0">
                        <a:solidFill>
                          <a:schemeClr val="tx1"/>
                        </a:solidFill>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TW" altLang="en-US" sz="1600"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0003"/>
                  </a:ext>
                </a:extLst>
              </a:tr>
            </a:tbl>
          </a:graphicData>
        </a:graphic>
      </p:graphicFrame>
      <p:sp>
        <p:nvSpPr>
          <p:cNvPr id="10" name="圓角矩形 9"/>
          <p:cNvSpPr/>
          <p:nvPr/>
        </p:nvSpPr>
        <p:spPr>
          <a:xfrm>
            <a:off x="4402593" y="2586037"/>
            <a:ext cx="864381" cy="288032"/>
          </a:xfrm>
          <a:prstGeom prst="round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1835696" y="4269909"/>
            <a:ext cx="5998177" cy="861774"/>
          </a:xfrm>
          <a:prstGeom prst="rect">
            <a:avLst/>
          </a:prstGeom>
          <a:noFill/>
        </p:spPr>
        <p:txBody>
          <a:bodyPr wrap="square" rtlCol="0">
            <a:spAutoFit/>
          </a:bodyPr>
          <a:lstStyle/>
          <a:p>
            <a:r>
              <a:rPr lang="en-US" altLang="zh-TW" b="1" dirty="0">
                <a:solidFill>
                  <a:srgbClr val="FF0000"/>
                </a:solidFill>
                <a:latin typeface="標楷體" panose="03000509000000000000" pitchFamily="65" charset="-120"/>
                <a:ea typeface="標楷體" panose="03000509000000000000" pitchFamily="65" charset="-120"/>
              </a:rPr>
              <a:t>※</a:t>
            </a:r>
            <a:r>
              <a:rPr lang="zh-TW" altLang="en-US" dirty="0">
                <a:solidFill>
                  <a:srgbClr val="0000FF"/>
                </a:solidFill>
                <a:latin typeface="標楷體" pitchFamily="65" charset="-120"/>
                <a:ea typeface="標楷體" pitchFamily="65" charset="-120"/>
              </a:rPr>
              <a:t>計畫另有規定者依計畫規定</a:t>
            </a:r>
            <a:r>
              <a:rPr lang="en-US" altLang="zh-TW" dirty="0">
                <a:latin typeface="標楷體" pitchFamily="65" charset="-120"/>
                <a:ea typeface="標楷體" pitchFamily="65" charset="-120"/>
              </a:rPr>
              <a:t>;</a:t>
            </a:r>
          </a:p>
          <a:p>
            <a:r>
              <a:rPr lang="zh-TW" altLang="zh-TW" sz="1600" dirty="0">
                <a:latin typeface="標楷體" panose="03000509000000000000" pitchFamily="65" charset="-120"/>
                <a:ea typeface="標楷體" panose="03000509000000000000" pitchFamily="65" charset="-120"/>
              </a:rPr>
              <a:t>本準則所指核銷期限，係指核銷文件</a:t>
            </a:r>
            <a:r>
              <a:rPr lang="zh-TW" altLang="zh-TW" sz="1600" u="sng" dirty="0">
                <a:latin typeface="標楷體" panose="03000509000000000000" pitchFamily="65" charset="-120"/>
                <a:ea typeface="標楷體" panose="03000509000000000000" pitchFamily="65" charset="-120"/>
              </a:rPr>
              <a:t>完整正確送達</a:t>
            </a:r>
            <a:r>
              <a:rPr lang="zh-TW" altLang="zh-TW" sz="1600" dirty="0">
                <a:latin typeface="標楷體" panose="03000509000000000000" pitchFamily="65" charset="-120"/>
                <a:ea typeface="標楷體" panose="03000509000000000000" pitchFamily="65" charset="-120"/>
              </a:rPr>
              <a:t>會計室之時間。</a:t>
            </a:r>
            <a:endParaRPr lang="en-US" altLang="zh-TW" sz="1600" dirty="0">
              <a:latin typeface="標楷體" panose="03000509000000000000" pitchFamily="65" charset="-120"/>
              <a:ea typeface="標楷體" panose="03000509000000000000" pitchFamily="65" charset="-120"/>
            </a:endParaRPr>
          </a:p>
          <a:p>
            <a:r>
              <a:rPr lang="zh-TW" altLang="en-US" sz="1600" dirty="0">
                <a:latin typeface="標楷體" pitchFamily="65" charset="-120"/>
                <a:ea typeface="標楷體" pitchFamily="65" charset="-120"/>
              </a:rPr>
              <a:t>若在期限內</a:t>
            </a:r>
            <a:r>
              <a:rPr lang="zh-TW" altLang="zh-TW" sz="1600" dirty="0">
                <a:latin typeface="標楷體" pitchFamily="65" charset="-120"/>
                <a:ea typeface="標楷體" pitchFamily="65" charset="-120"/>
              </a:rPr>
              <a:t>送件，但修改後送回會計室</a:t>
            </a:r>
            <a:r>
              <a:rPr lang="zh-TW" altLang="en-US" sz="1600" dirty="0">
                <a:latin typeface="標楷體" pitchFamily="65" charset="-120"/>
                <a:ea typeface="標楷體" pitchFamily="65" charset="-120"/>
              </a:rPr>
              <a:t>超過期限亦屬逾期核銷。</a:t>
            </a:r>
          </a:p>
        </p:txBody>
      </p:sp>
      <p:sp>
        <p:nvSpPr>
          <p:cNvPr id="12" name="直排文字版面配置區 2"/>
          <p:cNvSpPr txBox="1">
            <a:spLocks/>
          </p:cNvSpPr>
          <p:nvPr/>
        </p:nvSpPr>
        <p:spPr>
          <a:xfrm>
            <a:off x="817644" y="5187913"/>
            <a:ext cx="7642788" cy="1266294"/>
          </a:xfrm>
          <a:prstGeom prst="rect">
            <a:avLst/>
          </a:prstGeom>
        </p:spPr>
        <p:txBody>
          <a:bodyPr vert="horz" rtlCol="0">
            <a:normAutofit/>
          </a:bodyPr>
          <a:lst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fontAlgn="auto">
              <a:spcAft>
                <a:spcPts val="0"/>
              </a:spcAft>
              <a:defRPr/>
            </a:pPr>
            <a:r>
              <a:rPr lang="zh-TW" altLang="en-US" sz="2100" dirty="0">
                <a:latin typeface="標楷體" pitchFamily="65" charset="-120"/>
                <a:ea typeface="標楷體" pitchFamily="65" charset="-120"/>
              </a:rPr>
              <a:t>違反應以簽呈經校長核准後</a:t>
            </a:r>
            <a:r>
              <a:rPr lang="zh-TW" altLang="en-US" sz="2100" u="sng" dirty="0">
                <a:latin typeface="標楷體" pitchFamily="65" charset="-120"/>
                <a:ea typeface="標楷體" pitchFamily="65" charset="-120"/>
              </a:rPr>
              <a:t>檢附簽呈核銷</a:t>
            </a:r>
            <a:r>
              <a:rPr lang="zh-TW" altLang="en-US" sz="2100" b="1" dirty="0">
                <a:latin typeface="標楷體" pitchFamily="65" charset="-120"/>
                <a:ea typeface="標楷體" pitchFamily="65" charset="-120"/>
              </a:rPr>
              <a:t>；              </a:t>
            </a:r>
            <a:r>
              <a:rPr lang="zh-TW" altLang="en-US" sz="2100" b="1" dirty="0">
                <a:solidFill>
                  <a:srgbClr val="FF0000"/>
                </a:solidFill>
                <a:latin typeface="標楷體" pitchFamily="65" charset="-120"/>
                <a:ea typeface="標楷體" pitchFamily="65" charset="-120"/>
              </a:rPr>
              <a:t>未獲核准之費用，由計畫主持人自行負擔，若損及學生權益，得送相關單位議處。</a:t>
            </a:r>
          </a:p>
          <a:p>
            <a:pPr fontAlgn="auto">
              <a:spcAft>
                <a:spcPts val="0"/>
              </a:spcAft>
              <a:buFont typeface="Arial" pitchFamily="34" charset="0"/>
              <a:buNone/>
              <a:defRPr/>
            </a:pPr>
            <a:endParaRPr lang="en-US" altLang="zh-TW" sz="1600" b="1" dirty="0">
              <a:latin typeface="標楷體" panose="03000509000000000000" pitchFamily="65" charset="-120"/>
              <a:ea typeface="標楷體" panose="03000509000000000000" pitchFamily="65" charset="-120"/>
            </a:endParaRPr>
          </a:p>
          <a:p>
            <a:pPr fontAlgn="auto">
              <a:spcAft>
                <a:spcPts val="0"/>
              </a:spcAft>
              <a:defRPr/>
            </a:pPr>
            <a:endParaRPr lang="en-US" altLang="zh-TW" sz="1600" b="1" dirty="0">
              <a:latin typeface="標楷體" panose="03000509000000000000" pitchFamily="65" charset="-120"/>
              <a:ea typeface="標楷體" panose="03000509000000000000" pitchFamily="65" charset="-120"/>
            </a:endParaRPr>
          </a:p>
          <a:p>
            <a:pPr fontAlgn="auto">
              <a:spcAft>
                <a:spcPts val="0"/>
              </a:spcAft>
              <a:defRPr/>
            </a:pPr>
            <a:endParaRPr lang="en-US" altLang="zh-TW" sz="1600" b="1" dirty="0">
              <a:latin typeface="標楷體" panose="03000509000000000000" pitchFamily="65" charset="-120"/>
              <a:ea typeface="標楷體" panose="03000509000000000000" pitchFamily="65" charset="-120"/>
            </a:endParaRPr>
          </a:p>
          <a:p>
            <a:pPr fontAlgn="auto">
              <a:spcAft>
                <a:spcPts val="0"/>
              </a:spcAft>
              <a:defRPr/>
            </a:pPr>
            <a:endParaRPr lang="en-US" altLang="zh-TW" sz="1600" b="1" dirty="0">
              <a:latin typeface="標楷體" panose="03000509000000000000" pitchFamily="65" charset="-120"/>
              <a:ea typeface="標楷體" panose="03000509000000000000" pitchFamily="65" charset="-120"/>
            </a:endParaRPr>
          </a:p>
          <a:p>
            <a:pPr fontAlgn="auto">
              <a:spcAft>
                <a:spcPts val="0"/>
              </a:spcAft>
              <a:defRPr/>
            </a:pPr>
            <a:endParaRPr lang="en-US" altLang="zh-TW" sz="1600" b="1" dirty="0">
              <a:latin typeface="標楷體" panose="03000509000000000000" pitchFamily="65" charset="-120"/>
              <a:ea typeface="標楷體" panose="03000509000000000000" pitchFamily="65" charset="-120"/>
            </a:endParaRPr>
          </a:p>
          <a:p>
            <a:pPr fontAlgn="auto">
              <a:spcAft>
                <a:spcPts val="0"/>
              </a:spcAft>
              <a:defRPr/>
            </a:pPr>
            <a:endParaRPr lang="en-US" altLang="zh-TW" sz="1600" b="1" dirty="0">
              <a:latin typeface="標楷體" panose="03000509000000000000" pitchFamily="65" charset="-120"/>
              <a:ea typeface="標楷體" panose="03000509000000000000" pitchFamily="65" charset="-120"/>
            </a:endParaRPr>
          </a:p>
          <a:p>
            <a:pPr fontAlgn="auto">
              <a:spcAft>
                <a:spcPts val="0"/>
              </a:spcAft>
              <a:defRPr/>
            </a:pPr>
            <a:endParaRPr lang="en-US" altLang="zh-TW" sz="1600" b="1" dirty="0">
              <a:latin typeface="標楷體" panose="03000509000000000000" pitchFamily="65" charset="-120"/>
              <a:ea typeface="標楷體" panose="03000509000000000000" pitchFamily="65" charset="-120"/>
            </a:endParaRPr>
          </a:p>
          <a:p>
            <a:pPr fontAlgn="auto">
              <a:spcAft>
                <a:spcPts val="0"/>
              </a:spcAft>
              <a:defRPr/>
            </a:pPr>
            <a:endParaRPr lang="en-US" altLang="zh-TW" sz="1600" b="1" dirty="0">
              <a:latin typeface="標楷體" panose="03000509000000000000" pitchFamily="65" charset="-120"/>
              <a:ea typeface="標楷體" panose="03000509000000000000" pitchFamily="65" charset="-120"/>
            </a:endParaRPr>
          </a:p>
          <a:p>
            <a:pPr fontAlgn="auto">
              <a:spcAft>
                <a:spcPts val="0"/>
              </a:spcAft>
              <a:defRPr/>
            </a:pPr>
            <a:endParaRPr lang="en-US" altLang="zh-TW" sz="1600" b="1" dirty="0">
              <a:latin typeface="標楷體" panose="03000509000000000000" pitchFamily="65" charset="-120"/>
              <a:ea typeface="標楷體" panose="03000509000000000000" pitchFamily="65" charset="-120"/>
            </a:endParaRPr>
          </a:p>
          <a:p>
            <a:pPr fontAlgn="auto">
              <a:spcAft>
                <a:spcPts val="0"/>
              </a:spcAft>
              <a:defRPr/>
            </a:pPr>
            <a:endParaRPr lang="en-US" altLang="zh-TW" sz="1600" b="1" dirty="0">
              <a:latin typeface="標楷體" panose="03000509000000000000" pitchFamily="65" charset="-120"/>
              <a:ea typeface="標楷體" panose="03000509000000000000" pitchFamily="65" charset="-120"/>
            </a:endParaRPr>
          </a:p>
          <a:p>
            <a:pPr fontAlgn="auto">
              <a:spcAft>
                <a:spcPts val="0"/>
              </a:spcAft>
              <a:defRPr/>
            </a:pPr>
            <a:endParaRPr lang="en-US" altLang="zh-TW" sz="1600" b="1" dirty="0">
              <a:latin typeface="標楷體" panose="03000509000000000000" pitchFamily="65" charset="-120"/>
              <a:ea typeface="標楷體" panose="03000509000000000000" pitchFamily="65" charset="-120"/>
            </a:endParaRPr>
          </a:p>
          <a:p>
            <a:pPr fontAlgn="auto">
              <a:spcAft>
                <a:spcPts val="0"/>
              </a:spcAft>
              <a:defRPr/>
            </a:pPr>
            <a:endParaRPr lang="en-US" altLang="zh-TW" sz="1600" b="1" dirty="0">
              <a:latin typeface="標楷體" panose="03000509000000000000" pitchFamily="65" charset="-120"/>
              <a:ea typeface="標楷體" panose="03000509000000000000" pitchFamily="65" charset="-120"/>
            </a:endParaRPr>
          </a:p>
          <a:p>
            <a:pPr fontAlgn="auto">
              <a:spcAft>
                <a:spcPts val="0"/>
              </a:spcAft>
              <a:defRPr/>
            </a:pPr>
            <a:endParaRPr lang="en-US" altLang="zh-TW" sz="1600" b="1" dirty="0">
              <a:latin typeface="標楷體" panose="03000509000000000000" pitchFamily="65" charset="-120"/>
              <a:ea typeface="標楷體" panose="03000509000000000000" pitchFamily="65" charset="-120"/>
            </a:endParaRPr>
          </a:p>
          <a:p>
            <a:pPr fontAlgn="auto">
              <a:spcAft>
                <a:spcPts val="0"/>
              </a:spcAft>
              <a:defRPr/>
            </a:pPr>
            <a:endParaRPr lang="en-US" altLang="zh-TW" sz="1600" b="1"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標題 1"/>
          <p:cNvSpPr>
            <a:spLocks noGrp="1"/>
          </p:cNvSpPr>
          <p:nvPr>
            <p:ph type="title"/>
          </p:nvPr>
        </p:nvSpPr>
        <p:spPr>
          <a:xfrm>
            <a:off x="457200" y="274638"/>
            <a:ext cx="8229600" cy="778098"/>
          </a:xfrm>
        </p:spPr>
        <p:txBody>
          <a:bodyPr/>
          <a:lstStyle/>
          <a:p>
            <a:pPr eaLnBrk="1" hangingPunct="1"/>
            <a:r>
              <a:rPr lang="en-US" altLang="zh-TW" dirty="0"/>
              <a:t>Q&amp;A</a:t>
            </a:r>
            <a:endParaRPr lang="zh-TW" altLang="en-US" dirty="0"/>
          </a:p>
        </p:txBody>
      </p:sp>
      <p:sp>
        <p:nvSpPr>
          <p:cNvPr id="5" name="投影片編號版面配置區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23A6D43A-892A-498A-8B18-30A2B7B07CC7}" type="slidenum">
              <a:rPr lang="en-US" altLang="zh-TW"/>
              <a:pPr>
                <a:defRPr/>
              </a:pPr>
              <a:t>59</a:t>
            </a:fld>
            <a:endParaRPr lang="en-US" altLang="zh-TW" dirty="0"/>
          </a:p>
        </p:txBody>
      </p:sp>
      <p:graphicFrame>
        <p:nvGraphicFramePr>
          <p:cNvPr id="2" name="表格 1"/>
          <p:cNvGraphicFramePr>
            <a:graphicFrameLocks noGrp="1"/>
          </p:cNvGraphicFramePr>
          <p:nvPr>
            <p:extLst>
              <p:ext uri="{D42A27DB-BD31-4B8C-83A1-F6EECF244321}">
                <p14:modId xmlns:p14="http://schemas.microsoft.com/office/powerpoint/2010/main" val="726876129"/>
              </p:ext>
            </p:extLst>
          </p:nvPr>
        </p:nvGraphicFramePr>
        <p:xfrm>
          <a:off x="539552" y="1124744"/>
          <a:ext cx="8136903" cy="4559460"/>
        </p:xfrm>
        <a:graphic>
          <a:graphicData uri="http://schemas.openxmlformats.org/drawingml/2006/table">
            <a:tbl>
              <a:tblPr/>
              <a:tblGrid>
                <a:gridCol w="2232248">
                  <a:extLst>
                    <a:ext uri="{9D8B030D-6E8A-4147-A177-3AD203B41FA5}">
                      <a16:colId xmlns:a16="http://schemas.microsoft.com/office/drawing/2014/main" val="20000"/>
                    </a:ext>
                  </a:extLst>
                </a:gridCol>
                <a:gridCol w="5904655">
                  <a:extLst>
                    <a:ext uri="{9D8B030D-6E8A-4147-A177-3AD203B41FA5}">
                      <a16:colId xmlns:a16="http://schemas.microsoft.com/office/drawing/2014/main" val="20001"/>
                    </a:ext>
                  </a:extLst>
                </a:gridCol>
              </a:tblGrid>
              <a:tr h="129403">
                <a:tc>
                  <a:txBody>
                    <a:bodyPr/>
                    <a:lstStyle/>
                    <a:p>
                      <a:pPr algn="ctr" rtl="0" fontAlgn="ctr"/>
                      <a:r>
                        <a:rPr lang="zh-TW" altLang="en-US" sz="1400" dirty="0">
                          <a:effectLst/>
                          <a:latin typeface="標楷體" panose="03000509000000000000" pitchFamily="65" charset="-120"/>
                          <a:ea typeface="標楷體" panose="03000509000000000000" pitchFamily="65" charset="-120"/>
                        </a:rPr>
                        <a:t>提問</a:t>
                      </a: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t"/>
                      <a:r>
                        <a:rPr lang="zh-TW" altLang="en-US" sz="1400">
                          <a:effectLst/>
                          <a:latin typeface="標楷體" panose="03000509000000000000" pitchFamily="65" charset="-120"/>
                          <a:ea typeface="標楷體" panose="03000509000000000000" pitchFamily="65" charset="-120"/>
                        </a:rPr>
                        <a:t>回覆</a:t>
                      </a: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470271">
                <a:tc>
                  <a:txBody>
                    <a:bodyPr/>
                    <a:lstStyle/>
                    <a:p>
                      <a:pPr algn="l" rtl="0" fontAlgn="ctr"/>
                      <a:r>
                        <a:rPr lang="zh-TW" altLang="en-US" sz="1400" dirty="0">
                          <a:effectLst/>
                          <a:latin typeface="標楷體" panose="03000509000000000000" pitchFamily="65" charset="-120"/>
                          <a:ea typeface="標楷體" panose="03000509000000000000" pitchFamily="65" charset="-120"/>
                        </a:rPr>
                        <a:t>請問執行計劃問卷所給予受訪者禮品可以商品禮卷或現金禮卷該如何核銷</a:t>
                      </a:r>
                      <a:r>
                        <a:rPr lang="en-US" altLang="zh-TW" sz="1400" dirty="0">
                          <a:effectLst/>
                          <a:latin typeface="標楷體" panose="03000509000000000000" pitchFamily="65" charset="-120"/>
                          <a:ea typeface="標楷體" panose="03000509000000000000" pitchFamily="65" charset="-120"/>
                        </a:rPr>
                        <a:t>?</a:t>
                      </a: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indent="0" algn="l" rtl="0" fontAlgn="t">
                        <a:buFont typeface="+mj-lt"/>
                        <a:buNone/>
                      </a:pPr>
                      <a:r>
                        <a:rPr lang="zh-TW" altLang="en-US" sz="1400" dirty="0">
                          <a:effectLst/>
                          <a:latin typeface="標楷體" panose="03000509000000000000" pitchFamily="65" charset="-120"/>
                          <a:ea typeface="標楷體" panose="03000509000000000000" pitchFamily="65" charset="-120"/>
                        </a:rPr>
                        <a:t>核銷部份</a:t>
                      </a:r>
                      <a:r>
                        <a:rPr lang="en-US" altLang="zh-TW" sz="1400" dirty="0">
                          <a:effectLst/>
                          <a:latin typeface="標楷體" panose="03000509000000000000" pitchFamily="65" charset="-120"/>
                          <a:ea typeface="標楷體" panose="03000509000000000000" pitchFamily="65" charset="-120"/>
                        </a:rPr>
                        <a:t>: </a:t>
                      </a:r>
                    </a:p>
                    <a:p>
                      <a:pPr marL="800100" lvl="1" indent="-342900" algn="l" rtl="0" fontAlgn="t">
                        <a:buFont typeface="+mj-lt"/>
                        <a:buAutoNum type="arabicParenR"/>
                      </a:pPr>
                      <a:r>
                        <a:rPr lang="zh-TW" altLang="en-US" sz="1400" dirty="0">
                          <a:effectLst/>
                          <a:latin typeface="標楷體" panose="03000509000000000000" pitchFamily="65" charset="-120"/>
                          <a:ea typeface="標楷體" panose="03000509000000000000" pitchFamily="65" charset="-120"/>
                        </a:rPr>
                        <a:t>商品禮券</a:t>
                      </a:r>
                      <a:r>
                        <a:rPr lang="en-US" altLang="zh-TW" sz="1400" dirty="0">
                          <a:effectLst/>
                          <a:latin typeface="標楷體" panose="03000509000000000000" pitchFamily="65" charset="-120"/>
                          <a:ea typeface="標楷體" panose="03000509000000000000" pitchFamily="65" charset="-120"/>
                        </a:rPr>
                        <a:t>+</a:t>
                      </a:r>
                      <a:r>
                        <a:rPr lang="zh-TW" altLang="en-US" sz="1400" dirty="0">
                          <a:effectLst/>
                          <a:latin typeface="標楷體" panose="03000509000000000000" pitchFamily="65" charset="-120"/>
                          <a:ea typeface="標楷體" panose="03000509000000000000" pitchFamily="65" charset="-120"/>
                        </a:rPr>
                        <a:t>發票可列報</a:t>
                      </a:r>
                      <a:r>
                        <a:rPr lang="en-US" altLang="zh-TW" sz="1400" dirty="0">
                          <a:effectLst/>
                          <a:latin typeface="標楷體" panose="03000509000000000000" pitchFamily="65" charset="-120"/>
                          <a:ea typeface="標楷體" panose="03000509000000000000" pitchFamily="65" charset="-120"/>
                        </a:rPr>
                        <a:t>-</a:t>
                      </a:r>
                      <a:r>
                        <a:rPr lang="zh-TW" altLang="en-US" sz="1400" dirty="0">
                          <a:effectLst/>
                          <a:latin typeface="標楷體" panose="03000509000000000000" pitchFamily="65" charset="-120"/>
                          <a:ea typeface="標楷體" panose="03000509000000000000" pitchFamily="65" charset="-120"/>
                        </a:rPr>
                        <a:t>可列報核銷</a:t>
                      </a:r>
                      <a:endParaRPr lang="en-US" altLang="zh-TW" sz="1400" dirty="0">
                        <a:effectLst/>
                        <a:latin typeface="標楷體" panose="03000509000000000000" pitchFamily="65" charset="-120"/>
                        <a:ea typeface="標楷體" panose="03000509000000000000" pitchFamily="65" charset="-120"/>
                      </a:endParaRPr>
                    </a:p>
                    <a:p>
                      <a:pPr marL="800100" lvl="1" indent="-342900" algn="l" rtl="0" fontAlgn="t">
                        <a:buFont typeface="Wingdings" panose="05000000000000000000" pitchFamily="2" charset="2"/>
                        <a:buAutoNum type="arabicParenR"/>
                      </a:pPr>
                      <a:r>
                        <a:rPr lang="zh-TW" altLang="en-US" sz="1400" dirty="0">
                          <a:effectLst/>
                          <a:latin typeface="標楷體" panose="03000509000000000000" pitchFamily="65" charset="-120"/>
                          <a:ea typeface="標楷體" panose="03000509000000000000" pitchFamily="65" charset="-120"/>
                        </a:rPr>
                        <a:t>現金禮券</a:t>
                      </a:r>
                      <a:r>
                        <a:rPr lang="en-US" altLang="zh-TW" sz="1400" dirty="0">
                          <a:effectLst/>
                          <a:latin typeface="標楷體" panose="03000509000000000000" pitchFamily="65" charset="-120"/>
                          <a:ea typeface="標楷體" panose="03000509000000000000" pitchFamily="65" charset="-120"/>
                        </a:rPr>
                        <a:t>+</a:t>
                      </a:r>
                      <a:r>
                        <a:rPr lang="zh-TW" altLang="en-US" sz="1400" dirty="0">
                          <a:effectLst/>
                          <a:latin typeface="標楷體" panose="03000509000000000000" pitchFamily="65" charset="-120"/>
                          <a:ea typeface="標楷體" panose="03000509000000000000" pitchFamily="65" charset="-120"/>
                        </a:rPr>
                        <a:t>購買證明單</a:t>
                      </a:r>
                      <a:r>
                        <a:rPr lang="en-US" altLang="zh-TW" sz="1400" dirty="0">
                          <a:effectLst/>
                          <a:latin typeface="標楷體" panose="03000509000000000000" pitchFamily="65" charset="-120"/>
                          <a:ea typeface="標楷體" panose="03000509000000000000" pitchFamily="65" charset="-120"/>
                        </a:rPr>
                        <a:t>+</a:t>
                      </a:r>
                      <a:r>
                        <a:rPr lang="zh-TW" altLang="en-US" sz="1400" dirty="0">
                          <a:effectLst/>
                          <a:latin typeface="標楷體" panose="03000509000000000000" pitchFamily="65" charset="-120"/>
                          <a:ea typeface="標楷體" panose="03000509000000000000" pitchFamily="65" charset="-120"/>
                        </a:rPr>
                        <a:t>親簽領人名冊</a:t>
                      </a:r>
                      <a:r>
                        <a:rPr lang="en-US" altLang="zh-TW" sz="1400" dirty="0">
                          <a:effectLst/>
                          <a:latin typeface="標楷體" panose="03000509000000000000" pitchFamily="65" charset="-120"/>
                          <a:ea typeface="標楷體" panose="03000509000000000000" pitchFamily="65" charset="-120"/>
                        </a:rPr>
                        <a:t>-</a:t>
                      </a:r>
                      <a:r>
                        <a:rPr lang="zh-TW" altLang="en-US" sz="1400" dirty="0">
                          <a:effectLst/>
                          <a:latin typeface="標楷體" panose="03000509000000000000" pitchFamily="65" charset="-120"/>
                          <a:ea typeface="標楷體" panose="03000509000000000000" pitchFamily="65" charset="-120"/>
                        </a:rPr>
                        <a:t>可列報核銷  </a:t>
                      </a:r>
                      <a:endParaRPr lang="en-US" altLang="zh-TW" sz="1400" dirty="0">
                        <a:effectLst/>
                        <a:latin typeface="標楷體" panose="03000509000000000000" pitchFamily="65" charset="-120"/>
                        <a:ea typeface="標楷體" panose="03000509000000000000" pitchFamily="65" charset="-120"/>
                      </a:endParaRPr>
                    </a:p>
                    <a:p>
                      <a:pPr marL="0" indent="0" algn="l" rtl="0" fontAlgn="t">
                        <a:buFont typeface="Wingdings" panose="05000000000000000000" pitchFamily="2" charset="2"/>
                        <a:buNone/>
                      </a:pPr>
                      <a:r>
                        <a:rPr lang="zh-TW" altLang="en-US" sz="1400" dirty="0">
                          <a:effectLst/>
                          <a:latin typeface="標楷體" panose="03000509000000000000" pitchFamily="65" charset="-120"/>
                          <a:ea typeface="標楷體" panose="03000509000000000000" pitchFamily="65" charset="-120"/>
                        </a:rPr>
                        <a:t>所得部份</a:t>
                      </a:r>
                      <a:r>
                        <a:rPr lang="en-US" altLang="zh-TW" sz="1400" dirty="0">
                          <a:effectLst/>
                          <a:latin typeface="標楷體" panose="03000509000000000000" pitchFamily="65" charset="-120"/>
                          <a:ea typeface="標楷體" panose="03000509000000000000" pitchFamily="65" charset="-120"/>
                        </a:rPr>
                        <a:t>:</a:t>
                      </a:r>
                    </a:p>
                    <a:p>
                      <a:pPr marL="800100" lvl="1" indent="-342900" algn="l" rtl="0" fontAlgn="t">
                        <a:buFont typeface="+mj-lt"/>
                        <a:buAutoNum type="arabicParenR"/>
                      </a:pPr>
                      <a:r>
                        <a:rPr lang="zh-TW" altLang="en-US" sz="1400" dirty="0">
                          <a:effectLst/>
                          <a:latin typeface="標楷體" panose="03000509000000000000" pitchFamily="65" charset="-120"/>
                          <a:ea typeface="標楷體" panose="03000509000000000000" pitchFamily="65" charset="-120"/>
                        </a:rPr>
                        <a:t>問卷之禮品</a:t>
                      </a:r>
                      <a:r>
                        <a:rPr lang="en-US" altLang="zh-TW" sz="1400" dirty="0">
                          <a:effectLst/>
                          <a:latin typeface="標楷體" panose="03000509000000000000" pitchFamily="65" charset="-120"/>
                          <a:ea typeface="標楷體" panose="03000509000000000000" pitchFamily="65" charset="-120"/>
                        </a:rPr>
                        <a:t>.</a:t>
                      </a:r>
                      <a:r>
                        <a:rPr lang="zh-TW" altLang="en-US" sz="1400" dirty="0">
                          <a:effectLst/>
                          <a:latin typeface="標楷體" panose="03000509000000000000" pitchFamily="65" charset="-120"/>
                          <a:ea typeface="標楷體" panose="03000509000000000000" pitchFamily="65" charset="-120"/>
                        </a:rPr>
                        <a:t>參與活動之紀念品</a:t>
                      </a:r>
                      <a:r>
                        <a:rPr lang="en-US" altLang="zh-TW" sz="1400" dirty="0">
                          <a:effectLst/>
                          <a:latin typeface="標楷體" panose="03000509000000000000" pitchFamily="65" charset="-120"/>
                          <a:ea typeface="標楷體" panose="03000509000000000000" pitchFamily="65" charset="-120"/>
                        </a:rPr>
                        <a:t>.</a:t>
                      </a:r>
                      <a:r>
                        <a:rPr lang="zh-TW" altLang="en-US" sz="1400" dirty="0">
                          <a:effectLst/>
                          <a:latin typeface="標楷體" panose="03000509000000000000" pitchFamily="65" charset="-120"/>
                          <a:ea typeface="標楷體" panose="03000509000000000000" pitchFamily="65" charset="-120"/>
                        </a:rPr>
                        <a:t>文宣品或各類現金禮券</a:t>
                      </a:r>
                      <a:r>
                        <a:rPr lang="en-US" altLang="zh-TW" sz="1400" dirty="0">
                          <a:effectLst/>
                          <a:latin typeface="標楷體" panose="03000509000000000000" pitchFamily="65" charset="-120"/>
                          <a:ea typeface="標楷體" panose="03000509000000000000" pitchFamily="65" charset="-120"/>
                        </a:rPr>
                        <a:t>.</a:t>
                      </a:r>
                      <a:r>
                        <a:rPr lang="zh-TW" altLang="en-US" sz="1400" dirty="0">
                          <a:effectLst/>
                          <a:latin typeface="標楷體" panose="03000509000000000000" pitchFamily="65" charset="-120"/>
                          <a:ea typeface="標楷體" panose="03000509000000000000" pitchFamily="65" charset="-120"/>
                        </a:rPr>
                        <a:t>商品禮卷</a:t>
                      </a:r>
                      <a:r>
                        <a:rPr lang="en-US" altLang="zh-TW" sz="1400" dirty="0">
                          <a:effectLst/>
                          <a:latin typeface="標楷體" panose="03000509000000000000" pitchFamily="65" charset="-120"/>
                          <a:ea typeface="標楷體" panose="03000509000000000000" pitchFamily="65" charset="-120"/>
                        </a:rPr>
                        <a:t>--</a:t>
                      </a:r>
                      <a:r>
                        <a:rPr lang="zh-TW" altLang="en-US" sz="1400" dirty="0">
                          <a:effectLst/>
                          <a:latin typeface="標楷體" panose="03000509000000000000" pitchFamily="65" charset="-120"/>
                          <a:ea typeface="標楷體" panose="03000509000000000000" pitchFamily="65" charset="-120"/>
                        </a:rPr>
                        <a:t>列報所得</a:t>
                      </a:r>
                      <a:r>
                        <a:rPr lang="en-US" altLang="zh-TW" sz="1400" dirty="0">
                          <a:effectLst/>
                          <a:latin typeface="標楷體" panose="03000509000000000000" pitchFamily="65" charset="-120"/>
                          <a:ea typeface="標楷體" panose="03000509000000000000" pitchFamily="65" charset="-120"/>
                        </a:rPr>
                        <a:t>(</a:t>
                      </a:r>
                      <a:r>
                        <a:rPr lang="zh-TW" altLang="en-US" sz="1400" dirty="0">
                          <a:effectLst/>
                          <a:latin typeface="標楷體" panose="03000509000000000000" pitchFamily="65" charset="-120"/>
                          <a:ea typeface="標楷體" panose="03000509000000000000" pitchFamily="65" charset="-120"/>
                        </a:rPr>
                        <a:t>每人價值</a:t>
                      </a:r>
                      <a:r>
                        <a:rPr lang="en-US" altLang="zh-TW" sz="1400" dirty="0">
                          <a:effectLst/>
                          <a:latin typeface="標楷體" panose="03000509000000000000" pitchFamily="65" charset="-120"/>
                          <a:ea typeface="標楷體" panose="03000509000000000000" pitchFamily="65" charset="-120"/>
                        </a:rPr>
                        <a:t>1,000</a:t>
                      </a:r>
                      <a:r>
                        <a:rPr lang="zh-TW" altLang="en-US" sz="1400" dirty="0">
                          <a:effectLst/>
                          <a:latin typeface="標楷體" panose="03000509000000000000" pitchFamily="65" charset="-120"/>
                          <a:ea typeface="標楷體" panose="03000509000000000000" pitchFamily="65" charset="-120"/>
                        </a:rPr>
                        <a:t>元以上</a:t>
                      </a:r>
                      <a:r>
                        <a:rPr lang="en-US" altLang="zh-TW" sz="1400" dirty="0">
                          <a:effectLst/>
                          <a:latin typeface="標楷體" panose="03000509000000000000" pitchFamily="65" charset="-120"/>
                          <a:ea typeface="標楷體" panose="03000509000000000000" pitchFamily="65" charset="-120"/>
                        </a:rPr>
                        <a:t>)</a:t>
                      </a:r>
                    </a:p>
                    <a:p>
                      <a:pPr marL="800100" lvl="1" indent="-342900" algn="l" rtl="0" fontAlgn="t">
                        <a:buFont typeface="Wingdings" panose="05000000000000000000" pitchFamily="2" charset="2"/>
                        <a:buAutoNum type="arabicParenR"/>
                      </a:pPr>
                      <a:r>
                        <a:rPr lang="zh-TW" altLang="en-US" sz="1400" dirty="0">
                          <a:effectLst/>
                          <a:latin typeface="標楷體" panose="03000509000000000000" pitchFamily="65" charset="-120"/>
                          <a:ea typeface="標楷體" panose="03000509000000000000" pitchFamily="65" charset="-120"/>
                        </a:rPr>
                        <a:t>競賽獎金或獎品</a:t>
                      </a:r>
                      <a:r>
                        <a:rPr lang="en-US" altLang="zh-TW" sz="1400" dirty="0">
                          <a:effectLst/>
                          <a:latin typeface="標楷體" panose="03000509000000000000" pitchFamily="65" charset="-120"/>
                          <a:ea typeface="標楷體" panose="03000509000000000000" pitchFamily="65" charset="-120"/>
                        </a:rPr>
                        <a:t>--</a:t>
                      </a:r>
                      <a:r>
                        <a:rPr lang="zh-TW" altLang="en-US" sz="1400" dirty="0">
                          <a:effectLst/>
                          <a:latin typeface="標楷體" panose="03000509000000000000" pitchFamily="65" charset="-120"/>
                          <a:ea typeface="標楷體" panose="03000509000000000000" pitchFamily="65" charset="-120"/>
                        </a:rPr>
                        <a:t>個人者</a:t>
                      </a:r>
                      <a:r>
                        <a:rPr lang="en-US" altLang="zh-TW" sz="1400" dirty="0">
                          <a:effectLst/>
                          <a:latin typeface="標楷體" panose="03000509000000000000" pitchFamily="65" charset="-120"/>
                          <a:ea typeface="標楷體" panose="03000509000000000000" pitchFamily="65" charset="-120"/>
                        </a:rPr>
                        <a:t>-</a:t>
                      </a:r>
                      <a:r>
                        <a:rPr lang="zh-TW" altLang="en-US" sz="1400" dirty="0">
                          <a:effectLst/>
                          <a:latin typeface="標楷體" panose="03000509000000000000" pitchFamily="65" charset="-120"/>
                          <a:ea typeface="標楷體" panose="03000509000000000000" pitchFamily="65" charset="-120"/>
                        </a:rPr>
                        <a:t>列報所得</a:t>
                      </a:r>
                      <a:r>
                        <a:rPr lang="en-US" altLang="zh-TW" sz="1400" dirty="0">
                          <a:effectLst/>
                          <a:latin typeface="標楷體" panose="03000509000000000000" pitchFamily="65" charset="-120"/>
                          <a:ea typeface="標楷體" panose="03000509000000000000" pitchFamily="65" charset="-120"/>
                        </a:rPr>
                        <a:t>(</a:t>
                      </a:r>
                      <a:r>
                        <a:rPr lang="zh-TW" altLang="en-US" sz="1400" dirty="0">
                          <a:effectLst/>
                          <a:latin typeface="標楷體" panose="03000509000000000000" pitchFamily="65" charset="-120"/>
                          <a:ea typeface="標楷體" panose="03000509000000000000" pitchFamily="65" charset="-120"/>
                        </a:rPr>
                        <a:t>價值</a:t>
                      </a:r>
                      <a:r>
                        <a:rPr lang="en-US" altLang="zh-TW" sz="1400" dirty="0">
                          <a:effectLst/>
                          <a:latin typeface="標楷體" panose="03000509000000000000" pitchFamily="65" charset="-120"/>
                          <a:ea typeface="標楷體" panose="03000509000000000000" pitchFamily="65" charset="-120"/>
                        </a:rPr>
                        <a:t>1,000</a:t>
                      </a:r>
                      <a:r>
                        <a:rPr lang="zh-TW" altLang="en-US" sz="1400" dirty="0">
                          <a:effectLst/>
                          <a:latin typeface="標楷體" panose="03000509000000000000" pitchFamily="65" charset="-120"/>
                          <a:ea typeface="標楷體" panose="03000509000000000000" pitchFamily="65" charset="-120"/>
                        </a:rPr>
                        <a:t>元以上</a:t>
                      </a:r>
                      <a:r>
                        <a:rPr lang="en-US" altLang="zh-TW" sz="1400" dirty="0">
                          <a:effectLst/>
                          <a:latin typeface="標楷體" panose="03000509000000000000" pitchFamily="65" charset="-120"/>
                          <a:ea typeface="標楷體" panose="03000509000000000000" pitchFamily="65" charset="-120"/>
                        </a:rPr>
                        <a:t>) </a:t>
                      </a:r>
                      <a:r>
                        <a:rPr lang="zh-TW" altLang="en-US" sz="1400" dirty="0">
                          <a:effectLst/>
                          <a:latin typeface="標楷體" panose="03000509000000000000" pitchFamily="65" charset="-120"/>
                          <a:ea typeface="標楷體" panose="03000509000000000000" pitchFamily="65" charset="-120"/>
                        </a:rPr>
                        <a:t>競賽獎金或獎品</a:t>
                      </a:r>
                      <a:r>
                        <a:rPr lang="en-US" altLang="zh-TW" sz="1400" dirty="0">
                          <a:effectLst/>
                          <a:latin typeface="標楷體" panose="03000509000000000000" pitchFamily="65" charset="-120"/>
                          <a:ea typeface="標楷體" panose="03000509000000000000" pitchFamily="65" charset="-120"/>
                        </a:rPr>
                        <a:t>--</a:t>
                      </a:r>
                      <a:r>
                        <a:rPr lang="zh-TW" altLang="en-US" sz="1400" dirty="0">
                          <a:effectLst/>
                          <a:latin typeface="標楷體" panose="03000509000000000000" pitchFamily="65" charset="-120"/>
                          <a:ea typeface="標楷體" panose="03000509000000000000" pitchFamily="65" charset="-120"/>
                        </a:rPr>
                        <a:t>團體者</a:t>
                      </a:r>
                      <a:r>
                        <a:rPr lang="en-US" altLang="zh-TW" sz="1400" dirty="0">
                          <a:effectLst/>
                          <a:latin typeface="標楷體" panose="03000509000000000000" pitchFamily="65" charset="-120"/>
                          <a:ea typeface="標楷體" panose="03000509000000000000" pitchFamily="65" charset="-120"/>
                        </a:rPr>
                        <a:t>-</a:t>
                      </a:r>
                      <a:r>
                        <a:rPr lang="zh-TW" altLang="en-US" sz="1400" dirty="0">
                          <a:effectLst/>
                          <a:latin typeface="標楷體" panose="03000509000000000000" pitchFamily="65" charset="-120"/>
                          <a:ea typeface="標楷體" panose="03000509000000000000" pitchFamily="65" charset="-120"/>
                        </a:rPr>
                        <a:t>列報所得</a:t>
                      </a:r>
                      <a:r>
                        <a:rPr lang="en-US" altLang="zh-TW" sz="1400" dirty="0">
                          <a:effectLst/>
                          <a:latin typeface="標楷體" panose="03000509000000000000" pitchFamily="65" charset="-120"/>
                          <a:ea typeface="標楷體" panose="03000509000000000000" pitchFamily="65" charset="-120"/>
                        </a:rPr>
                        <a:t>(</a:t>
                      </a:r>
                      <a:r>
                        <a:rPr lang="zh-TW" altLang="en-US" sz="1400" dirty="0">
                          <a:effectLst/>
                          <a:latin typeface="標楷體" panose="03000509000000000000" pitchFamily="65" charset="-120"/>
                          <a:ea typeface="標楷體" panose="03000509000000000000" pitchFamily="65" charset="-120"/>
                        </a:rPr>
                        <a:t>平均每人價值</a:t>
                      </a:r>
                      <a:r>
                        <a:rPr lang="en-US" altLang="zh-TW" sz="1400" dirty="0">
                          <a:effectLst/>
                          <a:latin typeface="標楷體" panose="03000509000000000000" pitchFamily="65" charset="-120"/>
                          <a:ea typeface="標楷體" panose="03000509000000000000" pitchFamily="65" charset="-120"/>
                        </a:rPr>
                        <a:t>1,000</a:t>
                      </a:r>
                      <a:r>
                        <a:rPr lang="zh-TW" altLang="en-US" sz="1400" dirty="0">
                          <a:effectLst/>
                          <a:latin typeface="標楷體" panose="03000509000000000000" pitchFamily="65" charset="-120"/>
                          <a:ea typeface="標楷體" panose="03000509000000000000" pitchFamily="65" charset="-120"/>
                        </a:rPr>
                        <a:t>元以上</a:t>
                      </a:r>
                      <a:r>
                        <a:rPr lang="en-US" altLang="zh-TW" sz="1400" dirty="0">
                          <a:effectLst/>
                          <a:latin typeface="標楷體" panose="03000509000000000000" pitchFamily="65" charset="-120"/>
                          <a:ea typeface="標楷體" panose="03000509000000000000" pitchFamily="65" charset="-120"/>
                        </a:rPr>
                        <a:t>)  </a:t>
                      </a:r>
                    </a:p>
                    <a:p>
                      <a:pPr marL="800100" lvl="1" indent="-342900" algn="l" rtl="0" fontAlgn="t">
                        <a:buFont typeface="Wingdings" panose="05000000000000000000" pitchFamily="2" charset="2"/>
                        <a:buAutoNum type="arabicParenR"/>
                      </a:pPr>
                      <a:r>
                        <a:rPr lang="zh-TW" altLang="en-US" sz="1400" dirty="0">
                          <a:effectLst/>
                          <a:latin typeface="標楷體" panose="03000509000000000000" pitchFamily="65" charset="-120"/>
                          <a:ea typeface="標楷體" panose="03000509000000000000" pitchFamily="65" charset="-120"/>
                        </a:rPr>
                        <a:t>若受領者之獎金</a:t>
                      </a:r>
                      <a:r>
                        <a:rPr lang="en-US" altLang="zh-TW" sz="1400" dirty="0">
                          <a:effectLst/>
                          <a:latin typeface="標楷體" panose="03000509000000000000" pitchFamily="65" charset="-120"/>
                          <a:ea typeface="標楷體" panose="03000509000000000000" pitchFamily="65" charset="-120"/>
                        </a:rPr>
                        <a:t>.</a:t>
                      </a:r>
                      <a:r>
                        <a:rPr lang="zh-TW" altLang="en-US" sz="1400" dirty="0">
                          <a:effectLst/>
                          <a:latin typeface="標楷體" panose="03000509000000000000" pitchFamily="65" charset="-120"/>
                          <a:ea typeface="標楷體" panose="03000509000000000000" pitchFamily="65" charset="-120"/>
                        </a:rPr>
                        <a:t>獎品</a:t>
                      </a:r>
                      <a:r>
                        <a:rPr lang="en-US" altLang="zh-TW" sz="1400" dirty="0">
                          <a:effectLst/>
                          <a:latin typeface="標楷體" panose="03000509000000000000" pitchFamily="65" charset="-120"/>
                          <a:ea typeface="標楷體" panose="03000509000000000000" pitchFamily="65" charset="-120"/>
                        </a:rPr>
                        <a:t>.</a:t>
                      </a:r>
                      <a:r>
                        <a:rPr lang="zh-TW" altLang="en-US" sz="1400" dirty="0">
                          <a:effectLst/>
                          <a:latin typeface="標楷體" panose="03000509000000000000" pitchFamily="65" charset="-120"/>
                          <a:ea typeface="標楷體" panose="03000509000000000000" pitchFamily="65" charset="-120"/>
                        </a:rPr>
                        <a:t>紀念品</a:t>
                      </a:r>
                      <a:r>
                        <a:rPr lang="en-US" altLang="zh-TW" sz="1400" dirty="0">
                          <a:effectLst/>
                          <a:latin typeface="標楷體" panose="03000509000000000000" pitchFamily="65" charset="-120"/>
                          <a:ea typeface="標楷體" panose="03000509000000000000" pitchFamily="65" charset="-120"/>
                        </a:rPr>
                        <a:t>.</a:t>
                      </a:r>
                      <a:r>
                        <a:rPr lang="zh-TW" altLang="en-US" sz="1400" dirty="0">
                          <a:effectLst/>
                          <a:latin typeface="標楷體" panose="03000509000000000000" pitchFamily="65" charset="-120"/>
                          <a:ea typeface="標楷體" panose="03000509000000000000" pitchFamily="65" charset="-120"/>
                        </a:rPr>
                        <a:t>文宣品或禮券雖低於</a:t>
                      </a:r>
                      <a:r>
                        <a:rPr lang="en-US" altLang="zh-TW" sz="1400" dirty="0">
                          <a:effectLst/>
                          <a:latin typeface="標楷體" panose="03000509000000000000" pitchFamily="65" charset="-120"/>
                          <a:ea typeface="標楷體" panose="03000509000000000000" pitchFamily="65" charset="-120"/>
                        </a:rPr>
                        <a:t>1000</a:t>
                      </a:r>
                      <a:r>
                        <a:rPr lang="zh-TW" altLang="en-US" sz="1400" dirty="0">
                          <a:effectLst/>
                          <a:latin typeface="標楷體" panose="03000509000000000000" pitchFamily="65" charset="-120"/>
                          <a:ea typeface="標楷體" panose="03000509000000000000" pitchFamily="65" charset="-120"/>
                        </a:rPr>
                        <a:t>元者仍要列報所得亦可。</a:t>
                      </a: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1"/>
                  </a:ext>
                </a:extLst>
              </a:tr>
              <a:tr h="356648">
                <a:tc>
                  <a:txBody>
                    <a:bodyPr/>
                    <a:lstStyle/>
                    <a:p>
                      <a:pPr marL="0" algn="l" rtl="0" eaLnBrk="1" fontAlgn="t" latinLnBrk="0" hangingPunct="1"/>
                      <a:r>
                        <a:rPr kumimoji="0" lang="zh-TW" altLang="zh-TW" sz="1400" kern="1200" dirty="0">
                          <a:solidFill>
                            <a:schemeClr val="tx1"/>
                          </a:solidFill>
                          <a:effectLst/>
                          <a:latin typeface="標楷體" panose="03000509000000000000" pitchFamily="65" charset="-120"/>
                          <a:ea typeface="標楷體" panose="03000509000000000000" pitchFamily="65" charset="-120"/>
                          <a:cs typeface="+mn-cs"/>
                        </a:rPr>
                        <a:t>小規模收據的統編章如果已有負責人姓名，是否仍需蓋負責人章？</a:t>
                      </a:r>
                      <a:endParaRPr kumimoji="0" lang="en-US" altLang="zh-TW" sz="1400" kern="1200" dirty="0">
                        <a:solidFill>
                          <a:schemeClr val="tx1"/>
                        </a:solidFill>
                        <a:effectLst/>
                        <a:latin typeface="標楷體" panose="03000509000000000000" pitchFamily="65" charset="-120"/>
                        <a:ea typeface="標楷體" panose="03000509000000000000" pitchFamily="65" charset="-120"/>
                        <a:cs typeface="+mn-cs"/>
                      </a:endParaRP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algn="l" rtl="0" eaLnBrk="1" fontAlgn="t" latinLnBrk="0" hangingPunct="1"/>
                      <a:r>
                        <a:rPr kumimoji="0" lang="zh-TW" altLang="zh-TW" sz="1400" kern="1200" dirty="0">
                          <a:solidFill>
                            <a:schemeClr val="tx1"/>
                          </a:solidFill>
                          <a:effectLst/>
                          <a:latin typeface="標楷體" panose="03000509000000000000" pitchFamily="65" charset="-120"/>
                          <a:ea typeface="標楷體" panose="03000509000000000000" pitchFamily="65" charset="-120"/>
                          <a:cs typeface="+mn-cs"/>
                        </a:rPr>
                        <a:t>是。</a:t>
                      </a:r>
                      <a:endParaRPr kumimoji="0" lang="zh-TW" altLang="en-US" sz="1400" kern="1200" dirty="0">
                        <a:solidFill>
                          <a:schemeClr val="tx1"/>
                        </a:solidFill>
                        <a:effectLst/>
                        <a:latin typeface="標楷體" panose="03000509000000000000" pitchFamily="65" charset="-120"/>
                        <a:ea typeface="標楷體" panose="03000509000000000000" pitchFamily="65" charset="-120"/>
                        <a:cs typeface="+mn-cs"/>
                      </a:endParaRP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2"/>
                  </a:ext>
                </a:extLst>
              </a:tr>
              <a:tr h="433184">
                <a:tc>
                  <a:txBody>
                    <a:bodyPr/>
                    <a:lstStyle/>
                    <a:p>
                      <a:pPr marL="0" algn="l" rtl="0" eaLnBrk="1" fontAlgn="t" latinLnBrk="0" hangingPunct="1"/>
                      <a:r>
                        <a:rPr kumimoji="0" lang="zh-TW" altLang="zh-TW" sz="1400" kern="1200" dirty="0">
                          <a:solidFill>
                            <a:schemeClr val="tx1"/>
                          </a:solidFill>
                          <a:effectLst/>
                          <a:latin typeface="標楷體" panose="03000509000000000000" pitchFamily="65" charset="-120"/>
                          <a:ea typeface="標楷體" panose="03000509000000000000" pitchFamily="65" charset="-120"/>
                          <a:cs typeface="+mn-cs"/>
                        </a:rPr>
                        <a:t>教職員代墊是否可使用信用卡支付？</a:t>
                      </a:r>
                      <a:endParaRPr kumimoji="0" lang="en-US" altLang="zh-TW" sz="1400" kern="1200" dirty="0">
                        <a:solidFill>
                          <a:schemeClr val="tx1"/>
                        </a:solidFill>
                        <a:effectLst/>
                        <a:latin typeface="標楷體" panose="03000509000000000000" pitchFamily="65" charset="-120"/>
                        <a:ea typeface="標楷體" panose="03000509000000000000" pitchFamily="65" charset="-120"/>
                        <a:cs typeface="+mn-cs"/>
                      </a:endParaRP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algn="l" rtl="0" eaLnBrk="1" fontAlgn="t" latinLnBrk="0" hangingPunct="1"/>
                      <a:r>
                        <a:rPr kumimoji="0" lang="zh-TW" altLang="zh-TW" sz="1400" kern="1200" dirty="0">
                          <a:solidFill>
                            <a:schemeClr val="tx1"/>
                          </a:solidFill>
                          <a:effectLst/>
                          <a:latin typeface="標楷體" panose="03000509000000000000" pitchFamily="65" charset="-120"/>
                          <a:ea typeface="標楷體" panose="03000509000000000000" pitchFamily="65" charset="-120"/>
                          <a:cs typeface="+mn-cs"/>
                        </a:rPr>
                        <a:t>有關政府經費不得刷個人信用卡之規定，參考行政院主計總處函示國立學校</a:t>
                      </a:r>
                      <a:r>
                        <a:rPr kumimoji="0" lang="en-US" altLang="zh-TW" sz="1400" kern="1200" dirty="0">
                          <a:solidFill>
                            <a:schemeClr val="tx1"/>
                          </a:solidFill>
                          <a:effectLst/>
                          <a:latin typeface="標楷體" panose="03000509000000000000" pitchFamily="65" charset="-120"/>
                          <a:ea typeface="標楷體" panose="03000509000000000000" pitchFamily="65" charset="-120"/>
                          <a:cs typeface="+mn-cs"/>
                        </a:rPr>
                        <a:t>(</a:t>
                      </a:r>
                      <a:r>
                        <a:rPr kumimoji="0" lang="zh-TW" altLang="zh-TW" sz="1400" kern="1200" dirty="0">
                          <a:solidFill>
                            <a:schemeClr val="tx1"/>
                          </a:solidFill>
                          <a:effectLst/>
                          <a:latin typeface="標楷體" panose="03000509000000000000" pitchFamily="65" charset="-120"/>
                          <a:ea typeface="標楷體" panose="03000509000000000000" pitchFamily="65" charset="-120"/>
                          <a:cs typeface="+mn-cs"/>
                        </a:rPr>
                        <a:t>未函示私立學校</a:t>
                      </a:r>
                      <a:r>
                        <a:rPr kumimoji="0" lang="en-US" altLang="zh-TW" sz="1400" kern="1200" dirty="0">
                          <a:solidFill>
                            <a:schemeClr val="tx1"/>
                          </a:solidFill>
                          <a:effectLst/>
                          <a:latin typeface="標楷體" panose="03000509000000000000" pitchFamily="65" charset="-120"/>
                          <a:ea typeface="標楷體" panose="03000509000000000000" pitchFamily="65" charset="-120"/>
                          <a:cs typeface="+mn-cs"/>
                        </a:rPr>
                        <a:t>)</a:t>
                      </a:r>
                      <a:r>
                        <a:rPr kumimoji="0" lang="zh-TW" altLang="zh-TW" sz="1400" kern="1200" dirty="0">
                          <a:solidFill>
                            <a:schemeClr val="tx1"/>
                          </a:solidFill>
                          <a:effectLst/>
                          <a:latin typeface="標楷體" panose="03000509000000000000" pitchFamily="65" charset="-120"/>
                          <a:ea typeface="標楷體" panose="03000509000000000000" pitchFamily="65" charset="-120"/>
                          <a:cs typeface="+mn-cs"/>
                        </a:rPr>
                        <a:t>有關研商重新檢修個人信用卡支付款項處理原則等事宜會議紀錄，放寬部分規定，因學校目前並未訂立處理原則無法確認適用之範圍，故採購時仍儘量避免以信用卡支付。</a:t>
                      </a:r>
                      <a:endParaRPr kumimoji="0" lang="zh-TW" altLang="en-US" sz="1400" kern="1200" dirty="0">
                        <a:solidFill>
                          <a:schemeClr val="tx1"/>
                        </a:solidFill>
                        <a:effectLst/>
                        <a:latin typeface="標楷體" panose="03000509000000000000" pitchFamily="65" charset="-120"/>
                        <a:ea typeface="標楷體" panose="03000509000000000000" pitchFamily="65" charset="-120"/>
                        <a:cs typeface="+mn-cs"/>
                      </a:endParaRP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3"/>
                  </a:ext>
                </a:extLst>
              </a:tr>
              <a:tr h="583893">
                <a:tc>
                  <a:txBody>
                    <a:bodyPr/>
                    <a:lstStyle/>
                    <a:p>
                      <a:pPr marL="0" algn="l" rtl="0" eaLnBrk="1" fontAlgn="t" latinLnBrk="0" hangingPunct="1"/>
                      <a:r>
                        <a:rPr kumimoji="0" lang="zh-TW" altLang="zh-TW" sz="1400" kern="1200" dirty="0">
                          <a:solidFill>
                            <a:schemeClr val="tx1"/>
                          </a:solidFill>
                          <a:effectLst/>
                          <a:latin typeface="標楷體" panose="03000509000000000000" pitchFamily="65" charset="-120"/>
                          <a:ea typeface="標楷體" panose="03000509000000000000" pitchFamily="65" charset="-120"/>
                          <a:cs typeface="+mn-cs"/>
                        </a:rPr>
                        <a:t>教職員墊付餐費超過一萬元予廠商將違反規定，是否有彈性作法？</a:t>
                      </a:r>
                      <a:endParaRPr kumimoji="0" lang="en-US" altLang="zh-TW" sz="1400" kern="1200" dirty="0">
                        <a:solidFill>
                          <a:schemeClr val="tx1"/>
                        </a:solidFill>
                        <a:effectLst/>
                        <a:latin typeface="標楷體" panose="03000509000000000000" pitchFamily="65" charset="-120"/>
                        <a:ea typeface="標楷體" panose="03000509000000000000" pitchFamily="65" charset="-120"/>
                        <a:cs typeface="+mn-cs"/>
                      </a:endParaRP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algn="l" rtl="0" eaLnBrk="1" fontAlgn="t" latinLnBrk="0" hangingPunct="1"/>
                      <a:r>
                        <a:rPr kumimoji="0" lang="zh-TW" altLang="zh-TW" sz="1400" kern="1200" dirty="0">
                          <a:solidFill>
                            <a:schemeClr val="tx1"/>
                          </a:solidFill>
                          <a:effectLst/>
                          <a:latin typeface="標楷體" panose="03000509000000000000" pitchFamily="65" charset="-120"/>
                          <a:ea typeface="標楷體" panose="03000509000000000000" pitchFamily="65" charset="-120"/>
                          <a:cs typeface="+mn-cs"/>
                        </a:rPr>
                        <a:t>原則上仍以直接匯款給廠商為主，若有不可抗力之因素，請註明原因並加蓋經手人章。</a:t>
                      </a:r>
                      <a:endParaRPr kumimoji="0" lang="zh-TW" altLang="en-US" sz="1400" kern="1200" dirty="0">
                        <a:solidFill>
                          <a:schemeClr val="tx1"/>
                        </a:solidFill>
                        <a:effectLst/>
                        <a:latin typeface="標楷體" panose="03000509000000000000" pitchFamily="65" charset="-120"/>
                        <a:ea typeface="標楷體" panose="03000509000000000000" pitchFamily="65" charset="-120"/>
                        <a:cs typeface="+mn-cs"/>
                      </a:endParaRP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237413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標題 1"/>
          <p:cNvSpPr>
            <a:spLocks noGrp="1"/>
          </p:cNvSpPr>
          <p:nvPr>
            <p:ph type="title"/>
          </p:nvPr>
        </p:nvSpPr>
        <p:spPr>
          <a:xfrm>
            <a:off x="457200" y="274638"/>
            <a:ext cx="8229600" cy="778098"/>
          </a:xfrm>
        </p:spPr>
        <p:txBody>
          <a:bodyPr/>
          <a:lstStyle/>
          <a:p>
            <a:pPr eaLnBrk="1" hangingPunct="1"/>
            <a:r>
              <a:rPr lang="en-US" altLang="zh-TW" dirty="0"/>
              <a:t>Q&amp;A</a:t>
            </a:r>
            <a:endParaRPr lang="zh-TW" altLang="en-US" dirty="0"/>
          </a:p>
        </p:txBody>
      </p:sp>
      <p:sp>
        <p:nvSpPr>
          <p:cNvPr id="5" name="投影片編號版面配置區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23A6D43A-892A-498A-8B18-30A2B7B07CC7}" type="slidenum">
              <a:rPr lang="en-US" altLang="zh-TW"/>
              <a:pPr>
                <a:defRPr/>
              </a:pPr>
              <a:t>60</a:t>
            </a:fld>
            <a:endParaRPr lang="en-US" altLang="zh-TW" dirty="0"/>
          </a:p>
        </p:txBody>
      </p:sp>
      <p:graphicFrame>
        <p:nvGraphicFramePr>
          <p:cNvPr id="2" name="表格 1"/>
          <p:cNvGraphicFramePr>
            <a:graphicFrameLocks noGrp="1"/>
          </p:cNvGraphicFramePr>
          <p:nvPr>
            <p:extLst>
              <p:ext uri="{D42A27DB-BD31-4B8C-83A1-F6EECF244321}">
                <p14:modId xmlns:p14="http://schemas.microsoft.com/office/powerpoint/2010/main" val="2467033230"/>
              </p:ext>
            </p:extLst>
          </p:nvPr>
        </p:nvGraphicFramePr>
        <p:xfrm>
          <a:off x="539552" y="1124744"/>
          <a:ext cx="8136903" cy="1895613"/>
        </p:xfrm>
        <a:graphic>
          <a:graphicData uri="http://schemas.openxmlformats.org/drawingml/2006/table">
            <a:tbl>
              <a:tblPr/>
              <a:tblGrid>
                <a:gridCol w="3168352">
                  <a:extLst>
                    <a:ext uri="{9D8B030D-6E8A-4147-A177-3AD203B41FA5}">
                      <a16:colId xmlns:a16="http://schemas.microsoft.com/office/drawing/2014/main" val="20000"/>
                    </a:ext>
                  </a:extLst>
                </a:gridCol>
                <a:gridCol w="4968551">
                  <a:extLst>
                    <a:ext uri="{9D8B030D-6E8A-4147-A177-3AD203B41FA5}">
                      <a16:colId xmlns:a16="http://schemas.microsoft.com/office/drawing/2014/main" val="20001"/>
                    </a:ext>
                  </a:extLst>
                </a:gridCol>
              </a:tblGrid>
              <a:tr h="129403">
                <a:tc>
                  <a:txBody>
                    <a:bodyPr/>
                    <a:lstStyle/>
                    <a:p>
                      <a:pPr algn="ctr" rtl="0" fontAlgn="ctr"/>
                      <a:r>
                        <a:rPr lang="zh-TW" altLang="en-US" sz="1400" dirty="0">
                          <a:effectLst/>
                          <a:latin typeface="標楷體" panose="03000509000000000000" pitchFamily="65" charset="-120"/>
                          <a:ea typeface="標楷體" panose="03000509000000000000" pitchFamily="65" charset="-120"/>
                        </a:rPr>
                        <a:t>提問</a:t>
                      </a: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t"/>
                      <a:r>
                        <a:rPr lang="zh-TW" altLang="en-US" sz="1400">
                          <a:effectLst/>
                          <a:latin typeface="標楷體" panose="03000509000000000000" pitchFamily="65" charset="-120"/>
                          <a:ea typeface="標楷體" panose="03000509000000000000" pitchFamily="65" charset="-120"/>
                        </a:rPr>
                        <a:t>回覆</a:t>
                      </a: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47027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zh-TW" altLang="zh-TW" sz="1400" kern="1200" dirty="0">
                          <a:solidFill>
                            <a:schemeClr val="tx1"/>
                          </a:solidFill>
                          <a:effectLst/>
                          <a:latin typeface="標楷體" panose="03000509000000000000" pitchFamily="65" charset="-120"/>
                          <a:ea typeface="標楷體" panose="03000509000000000000" pitchFamily="65" charset="-120"/>
                          <a:cs typeface="+mn-cs"/>
                        </a:rPr>
                        <a:t>請問發票遺失是否能依「統一發票使用辦法」第</a:t>
                      </a:r>
                      <a:r>
                        <a:rPr kumimoji="0" lang="en-US" altLang="zh-TW" sz="1400" kern="1200" dirty="0">
                          <a:solidFill>
                            <a:schemeClr val="tx1"/>
                          </a:solidFill>
                          <a:effectLst/>
                          <a:latin typeface="標楷體" panose="03000509000000000000" pitchFamily="65" charset="-120"/>
                          <a:ea typeface="標楷體" panose="03000509000000000000" pitchFamily="65" charset="-120"/>
                          <a:cs typeface="+mn-cs"/>
                        </a:rPr>
                        <a:t>23</a:t>
                      </a:r>
                      <a:r>
                        <a:rPr kumimoji="0" lang="zh-TW" altLang="zh-TW" sz="1400" kern="1200" dirty="0">
                          <a:solidFill>
                            <a:schemeClr val="tx1"/>
                          </a:solidFill>
                          <a:effectLst/>
                          <a:latin typeface="標楷體" panose="03000509000000000000" pitchFamily="65" charset="-120"/>
                          <a:ea typeface="標楷體" panose="03000509000000000000" pitchFamily="65" charset="-120"/>
                          <a:cs typeface="+mn-cs"/>
                        </a:rPr>
                        <a:t>條第三項規定，若取得原銷售營業人蓋章</a:t>
                      </a:r>
                      <a:r>
                        <a:rPr kumimoji="0" lang="en-US" altLang="zh-TW" sz="1400" kern="1200" dirty="0">
                          <a:solidFill>
                            <a:schemeClr val="tx1"/>
                          </a:solidFill>
                          <a:effectLst/>
                          <a:latin typeface="標楷體" panose="03000509000000000000" pitchFamily="65" charset="-120"/>
                          <a:ea typeface="標楷體" panose="03000509000000000000" pitchFamily="65" charset="-120"/>
                          <a:cs typeface="+mn-cs"/>
                        </a:rPr>
                        <a:t>(</a:t>
                      </a:r>
                      <a:r>
                        <a:rPr kumimoji="0" lang="zh-TW" altLang="zh-TW" sz="1400" kern="1200" dirty="0">
                          <a:solidFill>
                            <a:schemeClr val="tx1"/>
                          </a:solidFill>
                          <a:effectLst/>
                          <a:latin typeface="標楷體" panose="03000509000000000000" pitchFamily="65" charset="-120"/>
                          <a:ea typeface="標楷體" panose="03000509000000000000" pitchFamily="65" charset="-120"/>
                          <a:cs typeface="+mn-cs"/>
                        </a:rPr>
                        <a:t>統一發票章及負責人章</a:t>
                      </a:r>
                      <a:r>
                        <a:rPr kumimoji="0" lang="en-US" altLang="zh-TW" sz="1400" kern="1200" dirty="0">
                          <a:solidFill>
                            <a:schemeClr val="tx1"/>
                          </a:solidFill>
                          <a:effectLst/>
                          <a:latin typeface="標楷體" panose="03000509000000000000" pitchFamily="65" charset="-120"/>
                          <a:ea typeface="標楷體" panose="03000509000000000000" pitchFamily="65" charset="-120"/>
                          <a:cs typeface="+mn-cs"/>
                        </a:rPr>
                        <a:t>)</a:t>
                      </a:r>
                      <a:r>
                        <a:rPr kumimoji="0" lang="zh-TW" altLang="zh-TW" sz="1400" kern="1200" dirty="0">
                          <a:solidFill>
                            <a:schemeClr val="tx1"/>
                          </a:solidFill>
                          <a:effectLst/>
                          <a:latin typeface="標楷體" panose="03000509000000000000" pitchFamily="65" charset="-120"/>
                          <a:ea typeface="標楷體" panose="03000509000000000000" pitchFamily="65" charset="-120"/>
                          <a:cs typeface="+mn-cs"/>
                        </a:rPr>
                        <a:t>證明之存根聯影本並註明「與正本相符」，則可視同發票正本申請核銷？</a:t>
                      </a:r>
                      <a:endParaRPr kumimoji="0" lang="en-US" altLang="zh-TW" sz="1400" kern="1200" dirty="0">
                        <a:solidFill>
                          <a:schemeClr val="tx1"/>
                        </a:solidFill>
                        <a:effectLst/>
                        <a:latin typeface="標楷體" panose="03000509000000000000" pitchFamily="65" charset="-120"/>
                        <a:ea typeface="標楷體" panose="03000509000000000000" pitchFamily="65" charset="-120"/>
                        <a:cs typeface="+mn-cs"/>
                      </a:endParaRP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 typeface="+mj-lt"/>
                        <a:buNone/>
                        <a:tabLst/>
                        <a:defRPr/>
                      </a:pPr>
                      <a:r>
                        <a:rPr kumimoji="0" lang="zh-TW" altLang="zh-TW" sz="1400" kern="1200" dirty="0">
                          <a:solidFill>
                            <a:schemeClr val="tx1"/>
                          </a:solidFill>
                          <a:effectLst/>
                          <a:latin typeface="標楷體" panose="03000509000000000000" pitchFamily="65" charset="-120"/>
                          <a:ea typeface="標楷體" panose="03000509000000000000" pitchFamily="65" charset="-120"/>
                          <a:cs typeface="+mn-cs"/>
                        </a:rPr>
                        <a:t>核銷請提供正本發票為原則，若發票遺失時，</a:t>
                      </a:r>
                      <a:r>
                        <a:rPr kumimoji="0" lang="zh-TW" altLang="en-US" sz="1400" kern="1200" dirty="0">
                          <a:solidFill>
                            <a:schemeClr val="tx1"/>
                          </a:solidFill>
                          <a:effectLst/>
                          <a:latin typeface="標楷體" panose="03000509000000000000" pitchFamily="65" charset="-120"/>
                          <a:ea typeface="標楷體" panose="03000509000000000000" pitchFamily="65" charset="-120"/>
                          <a:cs typeface="+mn-cs"/>
                        </a:rPr>
                        <a:t>可</a:t>
                      </a:r>
                      <a:r>
                        <a:rPr kumimoji="0" lang="zh-TW" altLang="zh-TW" sz="1400" kern="1200" dirty="0">
                          <a:solidFill>
                            <a:schemeClr val="tx1"/>
                          </a:solidFill>
                          <a:effectLst/>
                          <a:latin typeface="標楷體" panose="03000509000000000000" pitchFamily="65" charset="-120"/>
                          <a:ea typeface="標楷體" panose="03000509000000000000" pitchFamily="65" charset="-120"/>
                          <a:cs typeface="+mn-cs"/>
                        </a:rPr>
                        <a:t>依「統一發票使用辦法」第</a:t>
                      </a:r>
                      <a:r>
                        <a:rPr kumimoji="0" lang="en-US" altLang="zh-TW" sz="1400" kern="1200" dirty="0">
                          <a:solidFill>
                            <a:schemeClr val="tx1"/>
                          </a:solidFill>
                          <a:effectLst/>
                          <a:latin typeface="標楷體" panose="03000509000000000000" pitchFamily="65" charset="-120"/>
                          <a:ea typeface="標楷體" panose="03000509000000000000" pitchFamily="65" charset="-120"/>
                          <a:cs typeface="+mn-cs"/>
                        </a:rPr>
                        <a:t>23</a:t>
                      </a:r>
                      <a:r>
                        <a:rPr kumimoji="0" lang="zh-TW" altLang="zh-TW" sz="1400" kern="1200" dirty="0">
                          <a:solidFill>
                            <a:schemeClr val="tx1"/>
                          </a:solidFill>
                          <a:effectLst/>
                          <a:latin typeface="標楷體" panose="03000509000000000000" pitchFamily="65" charset="-120"/>
                          <a:ea typeface="標楷體" panose="03000509000000000000" pitchFamily="65" charset="-120"/>
                          <a:cs typeface="+mn-cs"/>
                        </a:rPr>
                        <a:t>條第三項規定</a:t>
                      </a:r>
                      <a:r>
                        <a:rPr kumimoji="0" lang="zh-TW" altLang="en-US" sz="1400" kern="1200" dirty="0">
                          <a:solidFill>
                            <a:schemeClr val="tx1"/>
                          </a:solidFill>
                          <a:effectLst/>
                          <a:latin typeface="標楷體" panose="03000509000000000000" pitchFamily="65" charset="-120"/>
                          <a:ea typeface="標楷體" panose="03000509000000000000" pitchFamily="65" charset="-120"/>
                          <a:cs typeface="+mn-cs"/>
                        </a:rPr>
                        <a:t>。</a:t>
                      </a:r>
                      <a:r>
                        <a:rPr kumimoji="0" lang="zh-TW" altLang="en-US" sz="1400" b="1" kern="1200" dirty="0">
                          <a:solidFill>
                            <a:srgbClr val="FF0000"/>
                          </a:solidFill>
                          <a:effectLst/>
                          <a:latin typeface="標楷體" panose="03000509000000000000" pitchFamily="65" charset="-120"/>
                          <a:ea typeface="標楷體" panose="03000509000000000000" pitchFamily="65" charset="-120"/>
                          <a:cs typeface="+mn-cs"/>
                        </a:rPr>
                        <a:t>從其計畫規定辦理。</a:t>
                      </a: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1"/>
                  </a:ext>
                </a:extLst>
              </a:tr>
              <a:tr h="58389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zh-TW" altLang="zh-TW" sz="1400" kern="1200" dirty="0">
                          <a:solidFill>
                            <a:schemeClr val="tx1"/>
                          </a:solidFill>
                          <a:effectLst/>
                          <a:latin typeface="標楷體" panose="03000509000000000000" pitchFamily="65" charset="-120"/>
                          <a:ea typeface="標楷體" panose="03000509000000000000" pitchFamily="65" charset="-120"/>
                          <a:cs typeface="+mn-cs"/>
                        </a:rPr>
                        <a:t>核銷時該如何區分材料費與雜支？例如隨身碟、延長線、墨水</a:t>
                      </a:r>
                      <a:r>
                        <a:rPr kumimoji="0" lang="zh-TW" altLang="en-US" sz="1400" kern="1200" dirty="0">
                          <a:solidFill>
                            <a:schemeClr val="tx1"/>
                          </a:solidFill>
                          <a:effectLst/>
                          <a:latin typeface="標楷體" panose="03000509000000000000" pitchFamily="65" charset="-120"/>
                          <a:ea typeface="標楷體" panose="03000509000000000000" pitchFamily="65" charset="-120"/>
                          <a:cs typeface="+mn-cs"/>
                        </a:rPr>
                        <a:t>夾</a:t>
                      </a:r>
                      <a:r>
                        <a:rPr kumimoji="0" lang="en-US" altLang="zh-TW" sz="1400" kern="1200" dirty="0">
                          <a:solidFill>
                            <a:schemeClr val="tx1"/>
                          </a:solidFill>
                          <a:effectLst/>
                          <a:latin typeface="標楷體" panose="03000509000000000000" pitchFamily="65" charset="-120"/>
                          <a:ea typeface="標楷體" panose="03000509000000000000" pitchFamily="65" charset="-120"/>
                          <a:cs typeface="+mn-cs"/>
                        </a:rPr>
                        <a:t>….</a:t>
                      </a: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algn="l" rtl="0" eaLnBrk="1" fontAlgn="t" latinLnBrk="0" hangingPunct="1"/>
                      <a:r>
                        <a:rPr kumimoji="0" lang="zh-TW" altLang="en-US" sz="1400" kern="1200" dirty="0">
                          <a:solidFill>
                            <a:schemeClr val="tx1"/>
                          </a:solidFill>
                          <a:effectLst/>
                          <a:latin typeface="標楷體" panose="03000509000000000000" pitchFamily="65" charset="-120"/>
                          <a:ea typeface="標楷體" panose="03000509000000000000" pitchFamily="65" charset="-120"/>
                          <a:cs typeface="+mn-cs"/>
                        </a:rPr>
                        <a:t>單位依實際使用狀況區分</a:t>
                      </a:r>
                      <a:r>
                        <a:rPr kumimoji="0" lang="en-US" altLang="zh-TW" sz="1400" kern="1200" dirty="0">
                          <a:solidFill>
                            <a:schemeClr val="tx1"/>
                          </a:solidFill>
                          <a:effectLst/>
                          <a:latin typeface="標楷體" panose="03000509000000000000" pitchFamily="65" charset="-120"/>
                          <a:ea typeface="標楷體" panose="03000509000000000000" pitchFamily="65" charset="-120"/>
                          <a:cs typeface="+mn-cs"/>
                        </a:rPr>
                        <a:t>,</a:t>
                      </a:r>
                      <a:r>
                        <a:rPr kumimoji="0" lang="zh-TW" altLang="en-US" sz="1400" kern="1200" dirty="0">
                          <a:solidFill>
                            <a:schemeClr val="tx1"/>
                          </a:solidFill>
                          <a:effectLst/>
                          <a:latin typeface="標楷體" panose="03000509000000000000" pitchFamily="65" charset="-120"/>
                          <a:ea typeface="標楷體" panose="03000509000000000000" pitchFamily="65" charset="-120"/>
                          <a:cs typeface="+mn-cs"/>
                        </a:rPr>
                        <a:t>如課程或製作專題所需則為材料費</a:t>
                      </a:r>
                      <a:r>
                        <a:rPr kumimoji="0" lang="en-US" altLang="zh-TW" sz="1400" kern="1200" dirty="0">
                          <a:solidFill>
                            <a:schemeClr val="tx1"/>
                          </a:solidFill>
                          <a:effectLst/>
                          <a:latin typeface="標楷體" panose="03000509000000000000" pitchFamily="65" charset="-120"/>
                          <a:ea typeface="標楷體" panose="03000509000000000000" pitchFamily="65" charset="-120"/>
                          <a:cs typeface="+mn-cs"/>
                        </a:rPr>
                        <a:t>;</a:t>
                      </a:r>
                      <a:r>
                        <a:rPr kumimoji="0" lang="zh-TW" altLang="en-US" sz="1400" kern="1200" dirty="0">
                          <a:solidFill>
                            <a:schemeClr val="tx1"/>
                          </a:solidFill>
                          <a:effectLst/>
                          <a:latin typeface="標楷體" panose="03000509000000000000" pitchFamily="65" charset="-120"/>
                          <a:ea typeface="標楷體" panose="03000509000000000000" pitchFamily="65" charset="-120"/>
                          <a:cs typeface="+mn-cs"/>
                        </a:rPr>
                        <a:t>行政庶務使用則為雜支。</a:t>
                      </a:r>
                      <a:endParaRPr kumimoji="0" lang="en-US" altLang="zh-TW" sz="1400" kern="1200" dirty="0">
                        <a:solidFill>
                          <a:schemeClr val="tx1"/>
                        </a:solidFill>
                        <a:effectLst/>
                        <a:latin typeface="標楷體" panose="03000509000000000000" pitchFamily="65" charset="-120"/>
                        <a:ea typeface="標楷體" panose="03000509000000000000" pitchFamily="65" charset="-120"/>
                        <a:cs typeface="+mn-cs"/>
                      </a:endParaRP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355763610"/>
              </p:ext>
            </p:extLst>
          </p:nvPr>
        </p:nvGraphicFramePr>
        <p:xfrm>
          <a:off x="539551" y="3024128"/>
          <a:ext cx="8136903" cy="688216"/>
        </p:xfrm>
        <a:graphic>
          <a:graphicData uri="http://schemas.openxmlformats.org/drawingml/2006/table">
            <a:tbl>
              <a:tblPr/>
              <a:tblGrid>
                <a:gridCol w="3168353">
                  <a:extLst>
                    <a:ext uri="{9D8B030D-6E8A-4147-A177-3AD203B41FA5}">
                      <a16:colId xmlns:a16="http://schemas.microsoft.com/office/drawing/2014/main" val="554872609"/>
                    </a:ext>
                  </a:extLst>
                </a:gridCol>
                <a:gridCol w="4968550">
                  <a:extLst>
                    <a:ext uri="{9D8B030D-6E8A-4147-A177-3AD203B41FA5}">
                      <a16:colId xmlns:a16="http://schemas.microsoft.com/office/drawing/2014/main" val="1913043876"/>
                    </a:ext>
                  </a:extLst>
                </a:gridCol>
              </a:tblGrid>
              <a:tr h="68821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zh-TW" altLang="zh-TW" sz="1400" kern="1200" dirty="0">
                          <a:solidFill>
                            <a:schemeClr val="tx1"/>
                          </a:solidFill>
                          <a:effectLst/>
                          <a:latin typeface="標楷體" panose="03000509000000000000" pitchFamily="65" charset="-120"/>
                          <a:ea typeface="標楷體" panose="03000509000000000000" pitchFamily="65" charset="-120"/>
                          <a:cs typeface="+mn-cs"/>
                        </a:rPr>
                        <a:t>核銷</a:t>
                      </a:r>
                      <a:r>
                        <a:rPr kumimoji="0" lang="zh-TW" altLang="en-US" sz="1400" kern="1200" dirty="0">
                          <a:solidFill>
                            <a:schemeClr val="tx1"/>
                          </a:solidFill>
                          <a:effectLst/>
                          <a:latin typeface="標楷體" panose="03000509000000000000" pitchFamily="65" charset="-120"/>
                          <a:ea typeface="標楷體" panose="03000509000000000000" pitchFamily="65" charset="-120"/>
                          <a:cs typeface="+mn-cs"/>
                        </a:rPr>
                        <a:t>業師交通費時，起點可以不是任職地點而是業師住家嗎</a:t>
                      </a:r>
                      <a:r>
                        <a:rPr kumimoji="0" lang="zh-TW" altLang="zh-TW" sz="1400" kern="1200" dirty="0">
                          <a:solidFill>
                            <a:schemeClr val="tx1"/>
                          </a:solidFill>
                          <a:effectLst/>
                          <a:latin typeface="標楷體" panose="03000509000000000000" pitchFamily="65" charset="-120"/>
                          <a:ea typeface="標楷體" panose="03000509000000000000" pitchFamily="65" charset="-120"/>
                          <a:cs typeface="+mn-cs"/>
                        </a:rPr>
                        <a:t>？</a:t>
                      </a:r>
                      <a:endParaRPr kumimoji="0" lang="en-US" altLang="zh-TW" sz="1400" kern="1200" dirty="0">
                        <a:solidFill>
                          <a:schemeClr val="tx1"/>
                        </a:solidFill>
                        <a:effectLst/>
                        <a:latin typeface="標楷體" panose="03000509000000000000" pitchFamily="65" charset="-120"/>
                        <a:ea typeface="標楷體" panose="03000509000000000000" pitchFamily="65" charset="-120"/>
                        <a:cs typeface="+mn-cs"/>
                      </a:endParaRP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algn="l" rtl="0" eaLnBrk="1" fontAlgn="t" latinLnBrk="0" hangingPunct="1"/>
                      <a:r>
                        <a:rPr kumimoji="0" lang="zh-TW" altLang="en-US" sz="1400" kern="1200" dirty="0">
                          <a:solidFill>
                            <a:schemeClr val="tx1"/>
                          </a:solidFill>
                          <a:effectLst/>
                          <a:latin typeface="標楷體" panose="03000509000000000000" pitchFamily="65" charset="-120"/>
                          <a:ea typeface="標楷體" panose="03000509000000000000" pitchFamily="65" charset="-120"/>
                          <a:cs typeface="+mn-cs"/>
                        </a:rPr>
                        <a:t>核銷業師交通費時應以業師任職機關為起點，無任職機關則以業師戶籍地為起點，若出發地較以上規定近則可以出發地為起點。</a:t>
                      </a:r>
                      <a:endParaRPr kumimoji="0" lang="en-US" altLang="zh-TW" sz="1400" kern="1200" dirty="0">
                        <a:solidFill>
                          <a:schemeClr val="tx1"/>
                        </a:solidFill>
                        <a:effectLst/>
                        <a:latin typeface="標楷體" panose="03000509000000000000" pitchFamily="65" charset="-120"/>
                        <a:ea typeface="標楷體" panose="03000509000000000000" pitchFamily="65" charset="-120"/>
                        <a:cs typeface="+mn-cs"/>
                      </a:endParaRP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999315657"/>
                  </a:ext>
                </a:extLst>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3910580657"/>
              </p:ext>
            </p:extLst>
          </p:nvPr>
        </p:nvGraphicFramePr>
        <p:xfrm>
          <a:off x="549897" y="3712344"/>
          <a:ext cx="8136903" cy="869220"/>
        </p:xfrm>
        <a:graphic>
          <a:graphicData uri="http://schemas.openxmlformats.org/drawingml/2006/table">
            <a:tbl>
              <a:tblPr/>
              <a:tblGrid>
                <a:gridCol w="3168353">
                  <a:extLst>
                    <a:ext uri="{9D8B030D-6E8A-4147-A177-3AD203B41FA5}">
                      <a16:colId xmlns:a16="http://schemas.microsoft.com/office/drawing/2014/main" val="20000"/>
                    </a:ext>
                  </a:extLst>
                </a:gridCol>
                <a:gridCol w="4968550">
                  <a:extLst>
                    <a:ext uri="{9D8B030D-6E8A-4147-A177-3AD203B41FA5}">
                      <a16:colId xmlns:a16="http://schemas.microsoft.com/office/drawing/2014/main" val="20001"/>
                    </a:ext>
                  </a:extLst>
                </a:gridCol>
              </a:tblGrid>
              <a:tr h="68821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zh-TW" altLang="en-US" sz="1400" kern="1200" dirty="0">
                          <a:solidFill>
                            <a:schemeClr val="tx1"/>
                          </a:solidFill>
                          <a:effectLst/>
                          <a:latin typeface="標楷體" panose="03000509000000000000" pitchFamily="65" charset="-120"/>
                          <a:ea typeface="標楷體" panose="03000509000000000000" pitchFamily="65" charset="-120"/>
                          <a:cs typeface="+mn-cs"/>
                        </a:rPr>
                        <a:t>計畫需至首爾出差，因航班關係無法買到直飛首爾機場機票只能飛到仁川機場再轉乘至首爾可以核銷嗎？日支費如何計算</a:t>
                      </a:r>
                      <a:r>
                        <a:rPr kumimoji="0" lang="zh-TW" altLang="zh-TW" sz="1400" kern="1200" dirty="0">
                          <a:solidFill>
                            <a:schemeClr val="tx1"/>
                          </a:solidFill>
                          <a:effectLst/>
                          <a:latin typeface="標楷體" panose="03000509000000000000" pitchFamily="65" charset="-120"/>
                          <a:ea typeface="標楷體" panose="03000509000000000000" pitchFamily="65" charset="-120"/>
                          <a:cs typeface="+mn-cs"/>
                        </a:rPr>
                        <a:t>？</a:t>
                      </a:r>
                      <a:endParaRPr kumimoji="0" lang="en-US" altLang="zh-TW" sz="1400" kern="1200" dirty="0">
                        <a:solidFill>
                          <a:schemeClr val="tx1"/>
                        </a:solidFill>
                        <a:effectLst/>
                        <a:latin typeface="標楷體" panose="03000509000000000000" pitchFamily="65" charset="-120"/>
                        <a:ea typeface="標楷體" panose="03000509000000000000" pitchFamily="65" charset="-120"/>
                        <a:cs typeface="+mn-cs"/>
                      </a:endParaRP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algn="l" rtl="0" eaLnBrk="1" fontAlgn="t" latinLnBrk="0" hangingPunct="1"/>
                      <a:r>
                        <a:rPr kumimoji="0" lang="zh-TW" altLang="en-US" sz="1400" b="0" i="0" kern="1200" dirty="0">
                          <a:solidFill>
                            <a:schemeClr val="tx1"/>
                          </a:solidFill>
                          <a:effectLst/>
                          <a:latin typeface="標楷體" panose="03000509000000000000" pitchFamily="65" charset="-120"/>
                          <a:ea typeface="標楷體" panose="03000509000000000000" pitchFamily="65" charset="-120"/>
                          <a:cs typeface="+mn-cs"/>
                        </a:rPr>
                        <a:t>旅費應按出差必經之順路計算之</a:t>
                      </a:r>
                      <a:r>
                        <a:rPr kumimoji="0" lang="zh-TW" altLang="zh-TW" sz="1400" kern="1200" dirty="0">
                          <a:solidFill>
                            <a:schemeClr val="tx1"/>
                          </a:solidFill>
                          <a:effectLst/>
                          <a:latin typeface="標楷體" panose="03000509000000000000" pitchFamily="65" charset="-120"/>
                          <a:ea typeface="標楷體" panose="03000509000000000000" pitchFamily="65" charset="-120"/>
                          <a:cs typeface="+mn-cs"/>
                        </a:rPr>
                        <a:t>，</a:t>
                      </a:r>
                      <a:r>
                        <a:rPr kumimoji="0" lang="zh-TW" altLang="en-US" sz="1400" kern="1200" dirty="0">
                          <a:solidFill>
                            <a:schemeClr val="tx1"/>
                          </a:solidFill>
                          <a:effectLst/>
                          <a:latin typeface="標楷體" panose="03000509000000000000" pitchFamily="65" charset="-120"/>
                          <a:ea typeface="標楷體" panose="03000509000000000000" pitchFamily="65" charset="-120"/>
                          <a:cs typeface="+mn-cs"/>
                        </a:rPr>
                        <a:t>經查航程並無繞遠路之情事，得以核銷</a:t>
                      </a:r>
                      <a:r>
                        <a:rPr kumimoji="0" lang="zh-TW" altLang="en-US" sz="1400" kern="1200" dirty="0">
                          <a:solidFill>
                            <a:schemeClr val="tx1"/>
                          </a:solidFill>
                          <a:effectLst/>
                          <a:latin typeface="新細明體" panose="02020500000000000000" pitchFamily="18" charset="-120"/>
                          <a:ea typeface="+mn-ea"/>
                          <a:cs typeface="+mn-cs"/>
                        </a:rPr>
                        <a:t>。</a:t>
                      </a:r>
                      <a:r>
                        <a:rPr kumimoji="0" lang="zh-TW" altLang="en-US" sz="1400" b="0" i="0" kern="1200" dirty="0">
                          <a:solidFill>
                            <a:schemeClr val="tx1"/>
                          </a:solidFill>
                          <a:effectLst/>
                          <a:latin typeface="標楷體" panose="03000509000000000000" pitchFamily="65" charset="-120"/>
                          <a:ea typeface="標楷體" panose="03000509000000000000" pitchFamily="65" charset="-120"/>
                          <a:cs typeface="+mn-cs"/>
                        </a:rPr>
                        <a:t>生活費日支數額以當日留宿之地區為列支，日支數額表</a:t>
                      </a:r>
                      <a:r>
                        <a:rPr lang="zh-TW" altLang="en-US" sz="1400" dirty="0">
                          <a:latin typeface="標楷體" panose="03000509000000000000" pitchFamily="65" charset="-120"/>
                          <a:ea typeface="標楷體" panose="03000509000000000000" pitchFamily="65" charset="-120"/>
                        </a:rPr>
                        <a:t>未列載之城市，則以表列該國家列舉城市之最後一項「其他」數額支給</a:t>
                      </a:r>
                      <a:r>
                        <a:rPr kumimoji="0" lang="zh-TW" altLang="en-US" sz="1400" kern="1200" dirty="0">
                          <a:solidFill>
                            <a:schemeClr val="tx1"/>
                          </a:solidFill>
                          <a:effectLst/>
                          <a:latin typeface="標楷體" panose="03000509000000000000" pitchFamily="65" charset="-120"/>
                          <a:ea typeface="標楷體" panose="03000509000000000000" pitchFamily="65" charset="-120"/>
                          <a:cs typeface="+mn-cs"/>
                        </a:rPr>
                        <a:t>。</a:t>
                      </a:r>
                      <a:endParaRPr kumimoji="0" lang="en-US" altLang="zh-TW" sz="1400" b="0" i="0" kern="1200" dirty="0">
                        <a:solidFill>
                          <a:schemeClr val="tx1"/>
                        </a:solidFill>
                        <a:effectLst/>
                        <a:latin typeface="標楷體" panose="03000509000000000000" pitchFamily="65" charset="-120"/>
                        <a:ea typeface="標楷體" panose="03000509000000000000" pitchFamily="65" charset="-120"/>
                        <a:cs typeface="+mn-cs"/>
                      </a:endParaRP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989739770"/>
              </p:ext>
            </p:extLst>
          </p:nvPr>
        </p:nvGraphicFramePr>
        <p:xfrm>
          <a:off x="549897" y="4599737"/>
          <a:ext cx="8136903" cy="869220"/>
        </p:xfrm>
        <a:graphic>
          <a:graphicData uri="http://schemas.openxmlformats.org/drawingml/2006/table">
            <a:tbl>
              <a:tblPr/>
              <a:tblGrid>
                <a:gridCol w="3168353">
                  <a:extLst>
                    <a:ext uri="{9D8B030D-6E8A-4147-A177-3AD203B41FA5}">
                      <a16:colId xmlns:a16="http://schemas.microsoft.com/office/drawing/2014/main" val="20000"/>
                    </a:ext>
                  </a:extLst>
                </a:gridCol>
                <a:gridCol w="4968550">
                  <a:extLst>
                    <a:ext uri="{9D8B030D-6E8A-4147-A177-3AD203B41FA5}">
                      <a16:colId xmlns:a16="http://schemas.microsoft.com/office/drawing/2014/main" val="20001"/>
                    </a:ext>
                  </a:extLst>
                </a:gridCol>
              </a:tblGrid>
              <a:tr h="68821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zh-TW" altLang="en-US" sz="1400" kern="1200" dirty="0">
                          <a:solidFill>
                            <a:schemeClr val="tx1"/>
                          </a:solidFill>
                          <a:effectLst/>
                          <a:latin typeface="標楷體" panose="03000509000000000000" pitchFamily="65" charset="-120"/>
                          <a:ea typeface="標楷體" panose="03000509000000000000" pitchFamily="65" charset="-120"/>
                          <a:cs typeface="+mn-cs"/>
                        </a:rPr>
                        <a:t>校內經費老師需至台東訪視實習學生，去程台中出發走南迴至台東，回程北迴經花蓮回台中，請問交通費可否全部核支</a:t>
                      </a:r>
                      <a:r>
                        <a:rPr kumimoji="0" lang="zh-TW" altLang="en-US" sz="1400" kern="1200" dirty="0">
                          <a:solidFill>
                            <a:schemeClr val="tx1"/>
                          </a:solidFill>
                          <a:effectLst/>
                          <a:latin typeface="新細明體" panose="02020500000000000000" pitchFamily="18" charset="-120"/>
                          <a:ea typeface="新細明體" panose="02020500000000000000" pitchFamily="18" charset="-120"/>
                          <a:cs typeface="+mn-cs"/>
                        </a:rPr>
                        <a:t>？</a:t>
                      </a:r>
                      <a:endParaRPr kumimoji="0" lang="en-US" altLang="zh-TW" sz="1400" kern="1200" dirty="0">
                        <a:solidFill>
                          <a:schemeClr val="tx1"/>
                        </a:solidFill>
                        <a:effectLst/>
                        <a:latin typeface="標楷體" panose="03000509000000000000" pitchFamily="65" charset="-120"/>
                        <a:ea typeface="標楷體" panose="03000509000000000000" pitchFamily="65" charset="-120"/>
                        <a:cs typeface="+mn-cs"/>
                      </a:endParaRP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algn="l" rtl="0" eaLnBrk="1" fontAlgn="t" latinLnBrk="0" hangingPunct="1"/>
                      <a:r>
                        <a:rPr kumimoji="0" lang="zh-TW" altLang="en-US" sz="1400" b="0" i="0" kern="1200" dirty="0">
                          <a:solidFill>
                            <a:schemeClr val="tx1"/>
                          </a:solidFill>
                          <a:effectLst/>
                          <a:latin typeface="標楷體" panose="03000509000000000000" pitchFamily="65" charset="-120"/>
                          <a:ea typeface="標楷體" panose="03000509000000000000" pitchFamily="65" charset="-120"/>
                          <a:cs typeface="+mn-cs"/>
                        </a:rPr>
                        <a:t>旅費應按出差必經之順路計算之</a:t>
                      </a:r>
                      <a:r>
                        <a:rPr kumimoji="0" lang="zh-TW" altLang="zh-TW" sz="1400" kern="1200" dirty="0">
                          <a:solidFill>
                            <a:schemeClr val="tx1"/>
                          </a:solidFill>
                          <a:effectLst/>
                          <a:latin typeface="標楷體" panose="03000509000000000000" pitchFamily="65" charset="-120"/>
                          <a:ea typeface="標楷體" panose="03000509000000000000" pitchFamily="65" charset="-120"/>
                          <a:cs typeface="+mn-cs"/>
                        </a:rPr>
                        <a:t>，</a:t>
                      </a:r>
                      <a:r>
                        <a:rPr kumimoji="0" lang="zh-TW" altLang="en-US" sz="1400" kern="1200" dirty="0">
                          <a:solidFill>
                            <a:schemeClr val="tx1"/>
                          </a:solidFill>
                          <a:effectLst/>
                          <a:latin typeface="標楷體" panose="03000509000000000000" pitchFamily="65" charset="-120"/>
                          <a:ea typeface="標楷體" panose="03000509000000000000" pitchFamily="65" charset="-120"/>
                          <a:cs typeface="+mn-cs"/>
                        </a:rPr>
                        <a:t>核實報支。</a:t>
                      </a:r>
                      <a:endParaRPr kumimoji="0" lang="en-US" altLang="zh-TW" sz="1400" u="sng" kern="1200" dirty="0">
                        <a:solidFill>
                          <a:schemeClr val="tx1"/>
                        </a:solidFill>
                        <a:effectLst/>
                        <a:latin typeface="標楷體" panose="03000509000000000000" pitchFamily="65" charset="-120"/>
                        <a:ea typeface="標楷體" panose="03000509000000000000" pitchFamily="65" charset="-120"/>
                        <a:cs typeface="+mn-cs"/>
                      </a:endParaRP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4189581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標題 1"/>
          <p:cNvSpPr>
            <a:spLocks noGrp="1"/>
          </p:cNvSpPr>
          <p:nvPr>
            <p:ph type="title"/>
          </p:nvPr>
        </p:nvSpPr>
        <p:spPr>
          <a:xfrm>
            <a:off x="457200" y="274638"/>
            <a:ext cx="8229600" cy="778098"/>
          </a:xfrm>
        </p:spPr>
        <p:txBody>
          <a:bodyPr/>
          <a:lstStyle/>
          <a:p>
            <a:pPr eaLnBrk="1" hangingPunct="1"/>
            <a:r>
              <a:rPr lang="en-US" altLang="zh-TW" dirty="0"/>
              <a:t>Q&amp;A</a:t>
            </a:r>
            <a:endParaRPr lang="zh-TW" altLang="en-US" dirty="0"/>
          </a:p>
        </p:txBody>
      </p:sp>
      <p:sp>
        <p:nvSpPr>
          <p:cNvPr id="5" name="投影片編號版面配置區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23A6D43A-892A-498A-8B18-30A2B7B07CC7}" type="slidenum">
              <a:rPr lang="en-US" altLang="zh-TW"/>
              <a:pPr>
                <a:defRPr/>
              </a:pPr>
              <a:t>61</a:t>
            </a:fld>
            <a:endParaRPr lang="en-US" altLang="zh-TW" dirty="0"/>
          </a:p>
        </p:txBody>
      </p:sp>
      <p:graphicFrame>
        <p:nvGraphicFramePr>
          <p:cNvPr id="2" name="表格 1"/>
          <p:cNvGraphicFramePr>
            <a:graphicFrameLocks noGrp="1"/>
          </p:cNvGraphicFramePr>
          <p:nvPr>
            <p:extLst>
              <p:ext uri="{D42A27DB-BD31-4B8C-83A1-F6EECF244321}">
                <p14:modId xmlns:p14="http://schemas.microsoft.com/office/powerpoint/2010/main" val="1772169209"/>
              </p:ext>
            </p:extLst>
          </p:nvPr>
        </p:nvGraphicFramePr>
        <p:xfrm>
          <a:off x="539552" y="1124744"/>
          <a:ext cx="8136903" cy="1682253"/>
        </p:xfrm>
        <a:graphic>
          <a:graphicData uri="http://schemas.openxmlformats.org/drawingml/2006/table">
            <a:tbl>
              <a:tblPr/>
              <a:tblGrid>
                <a:gridCol w="3168352">
                  <a:extLst>
                    <a:ext uri="{9D8B030D-6E8A-4147-A177-3AD203B41FA5}">
                      <a16:colId xmlns:a16="http://schemas.microsoft.com/office/drawing/2014/main" val="20000"/>
                    </a:ext>
                  </a:extLst>
                </a:gridCol>
                <a:gridCol w="4968551">
                  <a:extLst>
                    <a:ext uri="{9D8B030D-6E8A-4147-A177-3AD203B41FA5}">
                      <a16:colId xmlns:a16="http://schemas.microsoft.com/office/drawing/2014/main" val="20001"/>
                    </a:ext>
                  </a:extLst>
                </a:gridCol>
              </a:tblGrid>
              <a:tr h="129403">
                <a:tc>
                  <a:txBody>
                    <a:bodyPr/>
                    <a:lstStyle/>
                    <a:p>
                      <a:pPr algn="ctr" rtl="0" fontAlgn="ctr"/>
                      <a:r>
                        <a:rPr lang="zh-TW" altLang="en-US" sz="1400" dirty="0">
                          <a:effectLst/>
                          <a:latin typeface="標楷體" panose="03000509000000000000" pitchFamily="65" charset="-120"/>
                          <a:ea typeface="標楷體" panose="03000509000000000000" pitchFamily="65" charset="-120"/>
                        </a:rPr>
                        <a:t>提問</a:t>
                      </a: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t"/>
                      <a:r>
                        <a:rPr lang="zh-TW" altLang="en-US" sz="1400" dirty="0">
                          <a:effectLst/>
                          <a:latin typeface="標楷體" panose="03000509000000000000" pitchFamily="65" charset="-120"/>
                          <a:ea typeface="標楷體" panose="03000509000000000000" pitchFamily="65" charset="-120"/>
                        </a:rPr>
                        <a:t>回覆</a:t>
                      </a: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47027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zh-TW" altLang="en-US" sz="1400" kern="1200" dirty="0">
                          <a:solidFill>
                            <a:schemeClr val="tx1"/>
                          </a:solidFill>
                          <a:effectLst/>
                          <a:latin typeface="標楷體" panose="03000509000000000000" pitchFamily="65" charset="-120"/>
                          <a:ea typeface="標楷體" panose="03000509000000000000" pitchFamily="65" charset="-120"/>
                          <a:cs typeface="+mn-cs"/>
                        </a:rPr>
                        <a:t>臨時工早班由計劃聘任，晚上則在學校實習餐廳工作，若工時合計超過</a:t>
                      </a:r>
                      <a:r>
                        <a:rPr kumimoji="0" lang="en-US" altLang="zh-TW" sz="1400" kern="1200" dirty="0">
                          <a:solidFill>
                            <a:schemeClr val="tx1"/>
                          </a:solidFill>
                          <a:effectLst/>
                          <a:latin typeface="標楷體" panose="03000509000000000000" pitchFamily="65" charset="-120"/>
                          <a:ea typeface="標楷體" panose="03000509000000000000" pitchFamily="65" charset="-120"/>
                          <a:cs typeface="+mn-cs"/>
                        </a:rPr>
                        <a:t>8</a:t>
                      </a:r>
                      <a:r>
                        <a:rPr kumimoji="0" lang="zh-TW" altLang="en-US" sz="1400" kern="1200" dirty="0">
                          <a:solidFill>
                            <a:schemeClr val="tx1"/>
                          </a:solidFill>
                          <a:effectLst/>
                          <a:latin typeface="標楷體" panose="03000509000000000000" pitchFamily="65" charset="-120"/>
                          <a:ea typeface="標楷體" panose="03000509000000000000" pitchFamily="65" charset="-120"/>
                          <a:cs typeface="+mn-cs"/>
                        </a:rPr>
                        <a:t>小時，</a:t>
                      </a:r>
                      <a:r>
                        <a:rPr kumimoji="0" lang="zh-TW" altLang="en-US" sz="1400" kern="1200">
                          <a:solidFill>
                            <a:schemeClr val="tx1"/>
                          </a:solidFill>
                          <a:effectLst/>
                          <a:latin typeface="標楷體" panose="03000509000000000000" pitchFamily="65" charset="-120"/>
                          <a:ea typeface="標楷體" panose="03000509000000000000" pitchFamily="65" charset="-120"/>
                          <a:cs typeface="+mn-cs"/>
                        </a:rPr>
                        <a:t>是否可支加班費</a:t>
                      </a:r>
                      <a:r>
                        <a:rPr kumimoji="0" lang="zh-TW" altLang="en-US" sz="1400" kern="1200" dirty="0">
                          <a:solidFill>
                            <a:schemeClr val="tx1"/>
                          </a:solidFill>
                          <a:effectLst/>
                          <a:latin typeface="標楷體" panose="03000509000000000000" pitchFamily="65" charset="-120"/>
                          <a:ea typeface="標楷體" panose="03000509000000000000" pitchFamily="65" charset="-120"/>
                          <a:cs typeface="+mn-cs"/>
                        </a:rPr>
                        <a:t>？加班費由誰負擔？</a:t>
                      </a:r>
                      <a:endParaRPr kumimoji="0" lang="en-US" altLang="zh-TW" sz="1400" kern="1200" dirty="0">
                        <a:solidFill>
                          <a:schemeClr val="tx1"/>
                        </a:solidFill>
                        <a:effectLst/>
                        <a:latin typeface="標楷體" panose="03000509000000000000" pitchFamily="65" charset="-120"/>
                        <a:ea typeface="標楷體" panose="03000509000000000000" pitchFamily="65" charset="-120"/>
                        <a:cs typeface="+mn-cs"/>
                      </a:endParaRP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 typeface="+mj-lt"/>
                        <a:buNone/>
                        <a:tabLst/>
                        <a:defRPr/>
                      </a:pPr>
                      <a:r>
                        <a:rPr kumimoji="0" lang="zh-TW" altLang="en-US" sz="1400" b="0" kern="1200" dirty="0">
                          <a:solidFill>
                            <a:schemeClr val="tx1"/>
                          </a:solidFill>
                          <a:effectLst/>
                          <a:latin typeface="標楷體" panose="03000509000000000000" pitchFamily="65" charset="-120"/>
                          <a:ea typeface="標楷體" panose="03000509000000000000" pitchFamily="65" charset="-120"/>
                          <a:cs typeface="+mn-cs"/>
                        </a:rPr>
                        <a:t>多計劃聘任之助理，老師聘任前應和學生確認於其他聘單之工作天數及時數，避免日工時超過</a:t>
                      </a:r>
                      <a:r>
                        <a:rPr kumimoji="0" lang="en-US" altLang="zh-TW" sz="1400" b="0" kern="1200" dirty="0">
                          <a:solidFill>
                            <a:schemeClr val="tx1"/>
                          </a:solidFill>
                          <a:effectLst/>
                          <a:latin typeface="標楷體" panose="03000509000000000000" pitchFamily="65" charset="-120"/>
                          <a:ea typeface="標楷體" panose="03000509000000000000" pitchFamily="65" charset="-120"/>
                          <a:cs typeface="+mn-cs"/>
                        </a:rPr>
                        <a:t>8</a:t>
                      </a:r>
                      <a:r>
                        <a:rPr kumimoji="0" lang="zh-TW" altLang="en-US" sz="1400" b="0" kern="1200" dirty="0">
                          <a:solidFill>
                            <a:schemeClr val="tx1"/>
                          </a:solidFill>
                          <a:effectLst/>
                          <a:latin typeface="標楷體" panose="03000509000000000000" pitchFamily="65" charset="-120"/>
                          <a:ea typeface="標楷體" panose="03000509000000000000" pitchFamily="65" charset="-120"/>
                          <a:cs typeface="+mn-cs"/>
                        </a:rPr>
                        <a:t>小時或一周工作超過</a:t>
                      </a:r>
                      <a:r>
                        <a:rPr kumimoji="0" lang="en-US" altLang="zh-TW" sz="1400" b="0" kern="1200" dirty="0">
                          <a:solidFill>
                            <a:schemeClr val="tx1"/>
                          </a:solidFill>
                          <a:effectLst/>
                          <a:latin typeface="標楷體" panose="03000509000000000000" pitchFamily="65" charset="-120"/>
                          <a:ea typeface="標楷體" panose="03000509000000000000" pitchFamily="65" charset="-120"/>
                          <a:cs typeface="+mn-cs"/>
                        </a:rPr>
                        <a:t>5</a:t>
                      </a:r>
                      <a:r>
                        <a:rPr kumimoji="0" lang="zh-TW" altLang="en-US" sz="1400" b="0" kern="1200" dirty="0">
                          <a:solidFill>
                            <a:schemeClr val="tx1"/>
                          </a:solidFill>
                          <a:effectLst/>
                          <a:latin typeface="標楷體" panose="03000509000000000000" pitchFamily="65" charset="-120"/>
                          <a:ea typeface="標楷體" panose="03000509000000000000" pitchFamily="65" charset="-120"/>
                          <a:cs typeface="+mn-cs"/>
                        </a:rPr>
                        <a:t>天之情況發生，其衍生之加班費，如計畫經費無法核銷，將由老師自行負擔</a:t>
                      </a:r>
                      <a:r>
                        <a:rPr kumimoji="0" lang="zh-TW" altLang="en-US" sz="1400" b="0" kern="1200" dirty="0">
                          <a:solidFill>
                            <a:schemeClr val="tx1"/>
                          </a:solidFill>
                          <a:effectLst/>
                          <a:latin typeface="新細明體" panose="02020500000000000000" pitchFamily="18" charset="-120"/>
                          <a:ea typeface="新細明體" panose="02020500000000000000" pitchFamily="18" charset="-120"/>
                          <a:cs typeface="+mn-cs"/>
                        </a:rPr>
                        <a:t>。</a:t>
                      </a:r>
                      <a:endParaRPr kumimoji="0" lang="zh-TW" altLang="en-US" sz="1400" b="0" kern="1200" dirty="0">
                        <a:solidFill>
                          <a:schemeClr val="tx1"/>
                        </a:solidFill>
                        <a:effectLst/>
                        <a:latin typeface="標楷體" panose="03000509000000000000" pitchFamily="65" charset="-120"/>
                        <a:ea typeface="標楷體" panose="03000509000000000000" pitchFamily="65" charset="-120"/>
                        <a:cs typeface="+mn-cs"/>
                      </a:endParaRP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1"/>
                  </a:ext>
                </a:extLst>
              </a:tr>
              <a:tr h="58389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zh-TW" altLang="en-US" sz="1400" kern="1200" dirty="0">
                          <a:solidFill>
                            <a:schemeClr val="tx1"/>
                          </a:solidFill>
                          <a:effectLst/>
                          <a:latin typeface="標楷體" panose="03000509000000000000" pitchFamily="65" charset="-120"/>
                          <a:ea typeface="標楷體" panose="03000509000000000000" pitchFamily="65" charset="-120"/>
                          <a:cs typeface="+mn-cs"/>
                        </a:rPr>
                        <a:t>私人醫院正職護理師是否可以在校兼職擔任計畫之臨時工？</a:t>
                      </a:r>
                      <a:endParaRPr kumimoji="0" lang="en-US" altLang="zh-TW" sz="1400" kern="1200" dirty="0">
                        <a:solidFill>
                          <a:schemeClr val="tx1"/>
                        </a:solidFill>
                        <a:effectLst/>
                        <a:latin typeface="標楷體" panose="03000509000000000000" pitchFamily="65" charset="-120"/>
                        <a:ea typeface="標楷體" panose="03000509000000000000" pitchFamily="65" charset="-120"/>
                        <a:cs typeface="+mn-cs"/>
                      </a:endParaRP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algn="l" rtl="0" eaLnBrk="1" fontAlgn="t" latinLnBrk="0" hangingPunct="1"/>
                      <a:r>
                        <a:rPr kumimoji="0" lang="zh-TW" altLang="en-US" sz="1400" kern="1200" dirty="0">
                          <a:solidFill>
                            <a:schemeClr val="tx1"/>
                          </a:solidFill>
                          <a:effectLst/>
                          <a:latin typeface="標楷體" panose="03000509000000000000" pitchFamily="65" charset="-120"/>
                          <a:ea typeface="標楷體" panose="03000509000000000000" pitchFamily="65" charset="-120"/>
                          <a:cs typeface="+mn-cs"/>
                        </a:rPr>
                        <a:t>可以</a:t>
                      </a:r>
                      <a:r>
                        <a:rPr kumimoji="0" lang="zh-TW" altLang="en-US" sz="1400" kern="1200" dirty="0">
                          <a:solidFill>
                            <a:schemeClr val="tx1"/>
                          </a:solidFill>
                          <a:effectLst/>
                          <a:latin typeface="新細明體" panose="02020500000000000000" pitchFamily="18" charset="-120"/>
                          <a:ea typeface="新細明體" panose="02020500000000000000" pitchFamily="18" charset="-120"/>
                          <a:cs typeface="+mn-cs"/>
                        </a:rPr>
                        <a:t>。</a:t>
                      </a:r>
                      <a:r>
                        <a:rPr kumimoji="0" lang="zh-TW" altLang="en-US" sz="1400" kern="1200" dirty="0">
                          <a:solidFill>
                            <a:schemeClr val="tx1"/>
                          </a:solidFill>
                          <a:effectLst/>
                          <a:latin typeface="標楷體" panose="03000509000000000000" pitchFamily="65" charset="-120"/>
                          <a:ea typeface="標楷體" panose="03000509000000000000" pitchFamily="65" charset="-120"/>
                          <a:cs typeface="+mn-cs"/>
                        </a:rPr>
                        <a:t>只要不是公職身分均可在校擔任臨時工。</a:t>
                      </a:r>
                      <a:endParaRPr kumimoji="0" lang="en-US" altLang="zh-TW" sz="1400" kern="1200" dirty="0">
                        <a:solidFill>
                          <a:schemeClr val="tx1"/>
                        </a:solidFill>
                        <a:effectLst/>
                        <a:latin typeface="標楷體" panose="03000509000000000000" pitchFamily="65" charset="-120"/>
                        <a:ea typeface="標楷體" panose="03000509000000000000" pitchFamily="65" charset="-120"/>
                        <a:cs typeface="+mn-cs"/>
                      </a:endParaRP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2117087841"/>
              </p:ext>
            </p:extLst>
          </p:nvPr>
        </p:nvGraphicFramePr>
        <p:xfrm>
          <a:off x="539551" y="2806997"/>
          <a:ext cx="8136903" cy="688216"/>
        </p:xfrm>
        <a:graphic>
          <a:graphicData uri="http://schemas.openxmlformats.org/drawingml/2006/table">
            <a:tbl>
              <a:tblPr/>
              <a:tblGrid>
                <a:gridCol w="3168353">
                  <a:extLst>
                    <a:ext uri="{9D8B030D-6E8A-4147-A177-3AD203B41FA5}">
                      <a16:colId xmlns:a16="http://schemas.microsoft.com/office/drawing/2014/main" val="554872609"/>
                    </a:ext>
                  </a:extLst>
                </a:gridCol>
                <a:gridCol w="4968550">
                  <a:extLst>
                    <a:ext uri="{9D8B030D-6E8A-4147-A177-3AD203B41FA5}">
                      <a16:colId xmlns:a16="http://schemas.microsoft.com/office/drawing/2014/main" val="1913043876"/>
                    </a:ext>
                  </a:extLst>
                </a:gridCol>
              </a:tblGrid>
              <a:tr h="68821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zh-TW" altLang="en-US" sz="1400" kern="1200" dirty="0">
                          <a:solidFill>
                            <a:schemeClr val="tx1"/>
                          </a:solidFill>
                          <a:effectLst/>
                          <a:latin typeface="標楷體" panose="03000509000000000000" pitchFamily="65" charset="-120"/>
                          <a:ea typeface="標楷體" panose="03000509000000000000" pitchFamily="65" charset="-120"/>
                          <a:cs typeface="+mn-cs"/>
                        </a:rPr>
                        <a:t>個人計畫之臨時工一定要是校內學生嗎？</a:t>
                      </a:r>
                      <a:endParaRPr kumimoji="0" lang="en-US" altLang="zh-TW" sz="1400" kern="1200" dirty="0">
                        <a:solidFill>
                          <a:schemeClr val="tx1"/>
                        </a:solidFill>
                        <a:effectLst/>
                        <a:latin typeface="標楷體" panose="03000509000000000000" pitchFamily="65" charset="-120"/>
                        <a:ea typeface="標楷體" panose="03000509000000000000" pitchFamily="65" charset="-120"/>
                        <a:cs typeface="+mn-cs"/>
                      </a:endParaRP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algn="l" rtl="0" eaLnBrk="1" fontAlgn="t" latinLnBrk="0" hangingPunct="1"/>
                      <a:r>
                        <a:rPr kumimoji="0" lang="zh-TW" altLang="en-US" sz="1400" kern="1200" dirty="0">
                          <a:solidFill>
                            <a:schemeClr val="tx1"/>
                          </a:solidFill>
                          <a:effectLst/>
                          <a:latin typeface="標楷體" panose="03000509000000000000" pitchFamily="65" charset="-120"/>
                          <a:ea typeface="標楷體" panose="03000509000000000000" pitchFamily="65" charset="-120"/>
                          <a:cs typeface="+mn-cs"/>
                        </a:rPr>
                        <a:t>計畫臨時工聘任不侷限為校內學生，可為校外人士</a:t>
                      </a:r>
                      <a:r>
                        <a:rPr kumimoji="0" lang="zh-TW" altLang="en-US" sz="1400" kern="1200" dirty="0">
                          <a:solidFill>
                            <a:schemeClr val="tx1"/>
                          </a:solidFill>
                          <a:effectLst/>
                          <a:latin typeface="新細明體" panose="02020500000000000000" pitchFamily="18" charset="-120"/>
                          <a:ea typeface="新細明體" panose="02020500000000000000" pitchFamily="18" charset="-120"/>
                          <a:cs typeface="+mn-cs"/>
                        </a:rPr>
                        <a:t>。</a:t>
                      </a:r>
                      <a:endParaRPr kumimoji="0" lang="en-US" altLang="zh-TW" sz="1400" kern="1200" dirty="0">
                        <a:solidFill>
                          <a:schemeClr val="tx1"/>
                        </a:solidFill>
                        <a:effectLst/>
                        <a:latin typeface="標楷體" panose="03000509000000000000" pitchFamily="65" charset="-120"/>
                        <a:ea typeface="標楷體" panose="03000509000000000000" pitchFamily="65" charset="-120"/>
                        <a:cs typeface="+mn-cs"/>
                      </a:endParaRP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999315657"/>
                  </a:ext>
                </a:extLst>
              </a:tr>
            </a:tbl>
          </a:graphicData>
        </a:graphic>
      </p:graphicFrame>
      <p:graphicFrame>
        <p:nvGraphicFramePr>
          <p:cNvPr id="3" name="表格 2">
            <a:extLst>
              <a:ext uri="{FF2B5EF4-FFF2-40B4-BE49-F238E27FC236}">
                <a16:creationId xmlns:a16="http://schemas.microsoft.com/office/drawing/2014/main" id="{CFEF9D76-AF39-480B-8783-72732A79FED2}"/>
              </a:ext>
            </a:extLst>
          </p:cNvPr>
          <p:cNvGraphicFramePr>
            <a:graphicFrameLocks noGrp="1"/>
          </p:cNvGraphicFramePr>
          <p:nvPr>
            <p:extLst>
              <p:ext uri="{D42A27DB-BD31-4B8C-83A1-F6EECF244321}">
                <p14:modId xmlns:p14="http://schemas.microsoft.com/office/powerpoint/2010/main" val="568552886"/>
              </p:ext>
            </p:extLst>
          </p:nvPr>
        </p:nvGraphicFramePr>
        <p:xfrm>
          <a:off x="539550" y="3495213"/>
          <a:ext cx="8136903" cy="3002820"/>
        </p:xfrm>
        <a:graphic>
          <a:graphicData uri="http://schemas.openxmlformats.org/drawingml/2006/table">
            <a:tbl>
              <a:tblPr/>
              <a:tblGrid>
                <a:gridCol w="3168353">
                  <a:extLst>
                    <a:ext uri="{9D8B030D-6E8A-4147-A177-3AD203B41FA5}">
                      <a16:colId xmlns:a16="http://schemas.microsoft.com/office/drawing/2014/main" val="2481244196"/>
                    </a:ext>
                  </a:extLst>
                </a:gridCol>
                <a:gridCol w="4968550">
                  <a:extLst>
                    <a:ext uri="{9D8B030D-6E8A-4147-A177-3AD203B41FA5}">
                      <a16:colId xmlns:a16="http://schemas.microsoft.com/office/drawing/2014/main" val="1149830892"/>
                    </a:ext>
                  </a:extLst>
                </a:gridCol>
              </a:tblGrid>
              <a:tr h="209402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zh-TW" altLang="en-US" sz="1400" kern="1200" dirty="0">
                          <a:solidFill>
                            <a:schemeClr val="tx1"/>
                          </a:solidFill>
                          <a:effectLst/>
                          <a:latin typeface="標楷體" panose="03000509000000000000" pitchFamily="65" charset="-120"/>
                          <a:ea typeface="標楷體" panose="03000509000000000000" pitchFamily="65" charset="-120"/>
                          <a:cs typeface="+mn-cs"/>
                        </a:rPr>
                        <a:t>是否能使用中國大陸的發票跟收據核銷</a:t>
                      </a:r>
                      <a:r>
                        <a:rPr kumimoji="0" lang="en-US" altLang="zh-TW" sz="1400" kern="1200" dirty="0">
                          <a:solidFill>
                            <a:schemeClr val="tx1"/>
                          </a:solidFill>
                          <a:effectLst/>
                          <a:latin typeface="標楷體" panose="03000509000000000000" pitchFamily="65" charset="-120"/>
                          <a:ea typeface="標楷體" panose="03000509000000000000" pitchFamily="65" charset="-120"/>
                          <a:cs typeface="+mn-cs"/>
                        </a:rPr>
                        <a:t>?</a:t>
                      </a: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algn="l" rtl="0" eaLnBrk="1" fontAlgn="t" latinLnBrk="0" hangingPunct="1"/>
                      <a:r>
                        <a:rPr kumimoji="0" lang="zh-TW" altLang="en-US" sz="1400" kern="1200" dirty="0">
                          <a:solidFill>
                            <a:schemeClr val="tx1"/>
                          </a:solidFill>
                          <a:effectLst/>
                          <a:latin typeface="標楷體" panose="03000509000000000000" pitchFamily="65" charset="-120"/>
                          <a:ea typeface="標楷體" panose="03000509000000000000" pitchFamily="65" charset="-120"/>
                          <a:cs typeface="+mn-cs"/>
                        </a:rPr>
                        <a:t>依支出憑證處理要點第</a:t>
                      </a:r>
                      <a:r>
                        <a:rPr kumimoji="0" lang="en-US" altLang="zh-TW" sz="1400" kern="1200" dirty="0">
                          <a:solidFill>
                            <a:schemeClr val="tx1"/>
                          </a:solidFill>
                          <a:effectLst/>
                          <a:latin typeface="標楷體" panose="03000509000000000000" pitchFamily="65" charset="-120"/>
                          <a:ea typeface="標楷體" panose="03000509000000000000" pitchFamily="65" charset="-120"/>
                          <a:cs typeface="+mn-cs"/>
                        </a:rPr>
                        <a:t>2</a:t>
                      </a:r>
                      <a:r>
                        <a:rPr kumimoji="0" lang="zh-TW" altLang="en-US" sz="1400" kern="1200" dirty="0">
                          <a:solidFill>
                            <a:schemeClr val="tx1"/>
                          </a:solidFill>
                          <a:effectLst/>
                          <a:latin typeface="標楷體" panose="03000509000000000000" pitchFamily="65" charset="-120"/>
                          <a:ea typeface="標楷體" panose="03000509000000000000" pitchFamily="65" charset="-120"/>
                          <a:cs typeface="+mn-cs"/>
                        </a:rPr>
                        <a:t>點「支出憑證係為證明支付事實所取得之收據、統一發票或相關書據」，第</a:t>
                      </a:r>
                      <a:r>
                        <a:rPr kumimoji="0" lang="en-US" altLang="zh-TW" sz="1400" kern="1200" dirty="0">
                          <a:solidFill>
                            <a:schemeClr val="tx1"/>
                          </a:solidFill>
                          <a:effectLst/>
                          <a:latin typeface="標楷體" panose="03000509000000000000" pitchFamily="65" charset="-120"/>
                          <a:ea typeface="標楷體" panose="03000509000000000000" pitchFamily="65" charset="-120"/>
                          <a:cs typeface="+mn-cs"/>
                        </a:rPr>
                        <a:t>5</a:t>
                      </a:r>
                      <a:r>
                        <a:rPr kumimoji="0" lang="zh-TW" altLang="en-US" sz="1400" kern="1200" dirty="0">
                          <a:solidFill>
                            <a:schemeClr val="tx1"/>
                          </a:solidFill>
                          <a:effectLst/>
                          <a:latin typeface="標楷體" panose="03000509000000000000" pitchFamily="65" charset="-120"/>
                          <a:ea typeface="標楷體" panose="03000509000000000000" pitchFamily="65" charset="-120"/>
                          <a:cs typeface="+mn-cs"/>
                        </a:rPr>
                        <a:t>條「各機關支付款項所取得之統一發票（含電子發票證明聯）或依加值型及非加值型營業稅法規定掣發之普通收據，應記明下列事項：</a:t>
                      </a:r>
                    </a:p>
                    <a:p>
                      <a:pPr marL="0" algn="l" rtl="0" eaLnBrk="1" fontAlgn="t" latinLnBrk="0" hangingPunct="1"/>
                      <a:r>
                        <a:rPr kumimoji="0" lang="zh-TW" altLang="en-US" sz="1400" kern="1200" dirty="0">
                          <a:solidFill>
                            <a:schemeClr val="tx1"/>
                          </a:solidFill>
                          <a:effectLst/>
                          <a:latin typeface="標楷體" panose="03000509000000000000" pitchFamily="65" charset="-120"/>
                          <a:ea typeface="標楷體" panose="03000509000000000000" pitchFamily="65" charset="-120"/>
                          <a:cs typeface="+mn-cs"/>
                        </a:rPr>
                        <a:t>（一）營業人之名稱及其統一編號。</a:t>
                      </a:r>
                    </a:p>
                    <a:p>
                      <a:pPr marL="0" algn="l" rtl="0" eaLnBrk="1" fontAlgn="t" latinLnBrk="0" hangingPunct="1"/>
                      <a:r>
                        <a:rPr kumimoji="0" lang="zh-TW" altLang="en-US" sz="1400" kern="1200" dirty="0">
                          <a:solidFill>
                            <a:schemeClr val="tx1"/>
                          </a:solidFill>
                          <a:effectLst/>
                          <a:latin typeface="標楷體" panose="03000509000000000000" pitchFamily="65" charset="-120"/>
                          <a:ea typeface="標楷體" panose="03000509000000000000" pitchFamily="65" charset="-120"/>
                          <a:cs typeface="+mn-cs"/>
                        </a:rPr>
                        <a:t>（二）品名及總價。僅列代號或非本國文者，應由經手人加註或擇要譯註品名；必要時，應加註廠牌或規格。</a:t>
                      </a:r>
                    </a:p>
                    <a:p>
                      <a:pPr marL="0" algn="l" rtl="0" eaLnBrk="1" fontAlgn="t" latinLnBrk="0" hangingPunct="1"/>
                      <a:r>
                        <a:rPr kumimoji="0" lang="zh-TW" altLang="en-US" sz="1400" kern="1200" dirty="0">
                          <a:solidFill>
                            <a:schemeClr val="tx1"/>
                          </a:solidFill>
                          <a:effectLst/>
                          <a:latin typeface="標楷體" panose="03000509000000000000" pitchFamily="65" charset="-120"/>
                          <a:ea typeface="標楷體" panose="03000509000000000000" pitchFamily="65" charset="-120"/>
                          <a:cs typeface="+mn-cs"/>
                        </a:rPr>
                        <a:t>（三）開立日期。</a:t>
                      </a:r>
                    </a:p>
                    <a:p>
                      <a:pPr marL="0" algn="l" rtl="0" eaLnBrk="1" fontAlgn="t" latinLnBrk="0" hangingPunct="1"/>
                      <a:r>
                        <a:rPr kumimoji="0" lang="zh-TW" altLang="en-US" sz="1400" kern="1200" dirty="0">
                          <a:solidFill>
                            <a:schemeClr val="tx1"/>
                          </a:solidFill>
                          <a:effectLst/>
                          <a:latin typeface="標楷體" panose="03000509000000000000" pitchFamily="65" charset="-120"/>
                          <a:ea typeface="標楷體" panose="03000509000000000000" pitchFamily="65" charset="-120"/>
                          <a:cs typeface="+mn-cs"/>
                        </a:rPr>
                        <a:t>（四）機關名稱或統一編號。」</a:t>
                      </a:r>
                    </a:p>
                    <a:p>
                      <a:pPr marL="0" algn="l" rtl="0" eaLnBrk="1" fontAlgn="t" latinLnBrk="0" hangingPunct="1"/>
                      <a:r>
                        <a:rPr kumimoji="0" lang="zh-TW" altLang="en-US" sz="1400" kern="1200" dirty="0">
                          <a:solidFill>
                            <a:schemeClr val="tx1"/>
                          </a:solidFill>
                          <a:effectLst/>
                          <a:latin typeface="標楷體" panose="03000509000000000000" pitchFamily="65" charset="-120"/>
                          <a:ea typeface="標楷體" panose="03000509000000000000" pitchFamily="65" charset="-120"/>
                          <a:cs typeface="+mn-cs"/>
                        </a:rPr>
                        <a:t>即第</a:t>
                      </a:r>
                      <a:r>
                        <a:rPr kumimoji="0" lang="en-US" altLang="zh-TW" sz="1400" kern="1200" dirty="0">
                          <a:solidFill>
                            <a:schemeClr val="tx1"/>
                          </a:solidFill>
                          <a:effectLst/>
                          <a:latin typeface="標楷體" panose="03000509000000000000" pitchFamily="65" charset="-120"/>
                          <a:ea typeface="標楷體" panose="03000509000000000000" pitchFamily="65" charset="-120"/>
                          <a:cs typeface="+mn-cs"/>
                        </a:rPr>
                        <a:t>10</a:t>
                      </a:r>
                      <a:r>
                        <a:rPr kumimoji="0" lang="zh-TW" altLang="en-US" sz="1400" kern="1200" dirty="0">
                          <a:solidFill>
                            <a:schemeClr val="tx1"/>
                          </a:solidFill>
                          <a:effectLst/>
                          <a:latin typeface="標楷體" panose="03000509000000000000" pitchFamily="65" charset="-120"/>
                          <a:ea typeface="標楷體" panose="03000509000000000000" pitchFamily="65" charset="-120"/>
                          <a:cs typeface="+mn-cs"/>
                        </a:rPr>
                        <a:t>點「國外或大陸地區、香港、澳門出具之支出憑證，未能符合本要點規定者，得依其慣例提出，由申請人或經手人加註說明，並簽名。</a:t>
                      </a:r>
                    </a:p>
                    <a:p>
                      <a:pPr marL="0" algn="l" rtl="0" eaLnBrk="1" fontAlgn="t" latinLnBrk="0" hangingPunct="1"/>
                      <a:r>
                        <a:rPr kumimoji="0" lang="zh-TW" altLang="en-US" sz="1400" kern="1200" dirty="0">
                          <a:solidFill>
                            <a:schemeClr val="tx1"/>
                          </a:solidFill>
                          <a:effectLst/>
                          <a:latin typeface="標楷體" panose="03000509000000000000" pitchFamily="65" charset="-120"/>
                          <a:ea typeface="標楷體" panose="03000509000000000000" pitchFamily="65" charset="-120"/>
                          <a:cs typeface="+mn-cs"/>
                        </a:rPr>
                        <a:t>故建議除取據大陸增值稅發票外</a:t>
                      </a:r>
                      <a:r>
                        <a:rPr kumimoji="0" lang="en-US" altLang="zh-TW" sz="1400" kern="1200" dirty="0">
                          <a:solidFill>
                            <a:schemeClr val="tx1"/>
                          </a:solidFill>
                          <a:effectLst/>
                          <a:latin typeface="標楷體" panose="03000509000000000000" pitchFamily="65" charset="-120"/>
                          <a:ea typeface="標楷體" panose="03000509000000000000" pitchFamily="65" charset="-120"/>
                          <a:cs typeface="+mn-cs"/>
                        </a:rPr>
                        <a:t>(</a:t>
                      </a:r>
                      <a:r>
                        <a:rPr kumimoji="0" lang="zh-TW" altLang="en-US" sz="1400" kern="1200" dirty="0">
                          <a:solidFill>
                            <a:schemeClr val="tx1"/>
                          </a:solidFill>
                          <a:effectLst/>
                          <a:latin typeface="標楷體" panose="03000509000000000000" pitchFamily="65" charset="-120"/>
                          <a:ea typeface="標楷體" panose="03000509000000000000" pitchFamily="65" charset="-120"/>
                          <a:cs typeface="+mn-cs"/>
                        </a:rPr>
                        <a:t>如下附件</a:t>
                      </a:r>
                      <a:r>
                        <a:rPr kumimoji="0" lang="en-US" altLang="zh-TW" sz="1400" kern="1200" dirty="0">
                          <a:solidFill>
                            <a:schemeClr val="tx1"/>
                          </a:solidFill>
                          <a:effectLst/>
                          <a:latin typeface="標楷體" panose="03000509000000000000" pitchFamily="65" charset="-120"/>
                          <a:ea typeface="標楷體" panose="03000509000000000000" pitchFamily="65" charset="-120"/>
                          <a:cs typeface="+mn-cs"/>
                        </a:rPr>
                        <a:t>)</a:t>
                      </a:r>
                      <a:r>
                        <a:rPr kumimoji="0" lang="zh-TW" altLang="en-US" sz="1400" kern="1200" dirty="0">
                          <a:solidFill>
                            <a:schemeClr val="tx1"/>
                          </a:solidFill>
                          <a:effectLst/>
                          <a:latin typeface="標楷體" panose="03000509000000000000" pitchFamily="65" charset="-120"/>
                          <a:ea typeface="標楷體" panose="03000509000000000000" pitchFamily="65" charset="-120"/>
                          <a:cs typeface="+mn-cs"/>
                        </a:rPr>
                        <a:t>，餘建議由申請人或經手人加註說明並簽名。</a:t>
                      </a:r>
                      <a:endParaRPr kumimoji="0" lang="en-US" altLang="zh-TW" sz="1400" kern="1200" dirty="0">
                        <a:solidFill>
                          <a:schemeClr val="tx1"/>
                        </a:solidFill>
                        <a:effectLst/>
                        <a:latin typeface="標楷體" panose="03000509000000000000" pitchFamily="65" charset="-120"/>
                        <a:ea typeface="標楷體" panose="03000509000000000000" pitchFamily="65" charset="-120"/>
                        <a:cs typeface="+mn-cs"/>
                      </a:endParaRP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598677612"/>
                  </a:ext>
                </a:extLst>
              </a:tr>
            </a:tbl>
          </a:graphicData>
        </a:graphic>
      </p:graphicFrame>
    </p:spTree>
    <p:extLst>
      <p:ext uri="{BB962C8B-B14F-4D97-AF65-F5344CB8AC3E}">
        <p14:creationId xmlns:p14="http://schemas.microsoft.com/office/powerpoint/2010/main" val="14517162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798590-DA86-484B-8F75-C78DB7219E36}"/>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089A84BA-94C7-4C9E-ADD6-04E4128C72C1}"/>
              </a:ext>
            </a:extLst>
          </p:cNvPr>
          <p:cNvSpPr>
            <a:spLocks noGrp="1"/>
          </p:cNvSpPr>
          <p:nvPr>
            <p:ph idx="1"/>
          </p:nvPr>
        </p:nvSpPr>
        <p:spPr/>
        <p:txBody>
          <a:bodyPr/>
          <a:lstStyle/>
          <a:p>
            <a:endParaRPr lang="zh-TW" altLang="en-US"/>
          </a:p>
        </p:txBody>
      </p:sp>
      <p:sp>
        <p:nvSpPr>
          <p:cNvPr id="4" name="投影片編號版面配置區 3">
            <a:extLst>
              <a:ext uri="{FF2B5EF4-FFF2-40B4-BE49-F238E27FC236}">
                <a16:creationId xmlns:a16="http://schemas.microsoft.com/office/drawing/2014/main" id="{DAF9BD46-FF63-4541-88F7-D684B15E74B9}"/>
              </a:ext>
            </a:extLst>
          </p:cNvPr>
          <p:cNvSpPr>
            <a:spLocks noGrp="1"/>
          </p:cNvSpPr>
          <p:nvPr>
            <p:ph type="sldNum" sz="quarter" idx="12"/>
          </p:nvPr>
        </p:nvSpPr>
        <p:spPr/>
        <p:txBody>
          <a:bodyPr/>
          <a:lstStyle/>
          <a:p>
            <a:pPr>
              <a:defRPr/>
            </a:pPr>
            <a:fld id="{11728662-A672-4A50-8676-DCF091185157}" type="slidenum">
              <a:rPr lang="zh-TW" altLang="en-US" smtClean="0"/>
              <a:pPr>
                <a:defRPr/>
              </a:pPr>
              <a:t>62</a:t>
            </a:fld>
            <a:endParaRPr lang="zh-TW" altLang="en-US"/>
          </a:p>
        </p:txBody>
      </p:sp>
      <p:pic>
        <p:nvPicPr>
          <p:cNvPr id="6" name="圖片 5">
            <a:extLst>
              <a:ext uri="{FF2B5EF4-FFF2-40B4-BE49-F238E27FC236}">
                <a16:creationId xmlns:a16="http://schemas.microsoft.com/office/drawing/2014/main" id="{FBA5B28A-1308-4038-8D31-229C4D4E2EDD}"/>
              </a:ext>
            </a:extLst>
          </p:cNvPr>
          <p:cNvPicPr>
            <a:picLocks noChangeAspect="1"/>
          </p:cNvPicPr>
          <p:nvPr/>
        </p:nvPicPr>
        <p:blipFill>
          <a:blip r:embed="rId2"/>
          <a:stretch>
            <a:fillRect/>
          </a:stretch>
        </p:blipFill>
        <p:spPr>
          <a:xfrm>
            <a:off x="-14951" y="136525"/>
            <a:ext cx="9144000" cy="6301212"/>
          </a:xfrm>
          <a:prstGeom prst="rect">
            <a:avLst/>
          </a:prstGeom>
        </p:spPr>
      </p:pic>
      <p:sp>
        <p:nvSpPr>
          <p:cNvPr id="7" name="矩形 6">
            <a:extLst>
              <a:ext uri="{FF2B5EF4-FFF2-40B4-BE49-F238E27FC236}">
                <a16:creationId xmlns:a16="http://schemas.microsoft.com/office/drawing/2014/main" id="{EA6E3525-F256-4383-B939-963024B7DBC2}"/>
              </a:ext>
            </a:extLst>
          </p:cNvPr>
          <p:cNvSpPr/>
          <p:nvPr/>
        </p:nvSpPr>
        <p:spPr>
          <a:xfrm>
            <a:off x="461246" y="1555523"/>
            <a:ext cx="2022522" cy="28930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a:extLst>
              <a:ext uri="{FF2B5EF4-FFF2-40B4-BE49-F238E27FC236}">
                <a16:creationId xmlns:a16="http://schemas.microsoft.com/office/drawing/2014/main" id="{1776FE1F-2D98-42A5-8F83-64CDC6E2F18F}"/>
              </a:ext>
            </a:extLst>
          </p:cNvPr>
          <p:cNvSpPr/>
          <p:nvPr/>
        </p:nvSpPr>
        <p:spPr>
          <a:xfrm>
            <a:off x="6444208" y="997189"/>
            <a:ext cx="1728192" cy="19956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B109191E-BDF4-408D-962A-71099AB8F340}"/>
              </a:ext>
            </a:extLst>
          </p:cNvPr>
          <p:cNvSpPr/>
          <p:nvPr/>
        </p:nvSpPr>
        <p:spPr>
          <a:xfrm>
            <a:off x="107504" y="2564904"/>
            <a:ext cx="2160240" cy="43331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F54CCBD0-2BE7-4969-93BB-B311FD836E78}"/>
              </a:ext>
            </a:extLst>
          </p:cNvPr>
          <p:cNvSpPr/>
          <p:nvPr/>
        </p:nvSpPr>
        <p:spPr>
          <a:xfrm>
            <a:off x="6948264" y="4437112"/>
            <a:ext cx="1368152" cy="42814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a:extLst>
              <a:ext uri="{FF2B5EF4-FFF2-40B4-BE49-F238E27FC236}">
                <a16:creationId xmlns:a16="http://schemas.microsoft.com/office/drawing/2014/main" id="{BE3EA5F2-2597-4C07-B712-72ADE0F96060}"/>
              </a:ext>
            </a:extLst>
          </p:cNvPr>
          <p:cNvSpPr/>
          <p:nvPr/>
        </p:nvSpPr>
        <p:spPr>
          <a:xfrm>
            <a:off x="539552" y="4855259"/>
            <a:ext cx="2808312" cy="28930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60856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200"/>
                                  </p:stCondLst>
                                  <p:childTnLst>
                                    <p:set>
                                      <p:cBhvr>
                                        <p:cTn id="6" dur="1" fill="hold">
                                          <p:stCondLst>
                                            <p:cond delay="499"/>
                                          </p:stCondLst>
                                        </p:cTn>
                                        <p:tgtEl>
                                          <p:spTgt spid="7"/>
                                        </p:tgtEl>
                                        <p:attrNameLst>
                                          <p:attrName>style.visibility</p:attrName>
                                        </p:attrNameLst>
                                      </p:cBhvr>
                                      <p:to>
                                        <p:strVal val="visible"/>
                                      </p:to>
                                    </p:set>
                                  </p:childTnLst>
                                </p:cTn>
                              </p:par>
                            </p:childTnLst>
                          </p:cTn>
                        </p:par>
                        <p:par>
                          <p:cTn id="7" fill="hold">
                            <p:stCondLst>
                              <p:cond delay="700"/>
                            </p:stCondLst>
                            <p:childTnLst>
                              <p:par>
                                <p:cTn id="8" presetID="26" presetClass="emph" presetSubtype="0" fill="hold" grpId="0" nodeType="afterEffect">
                                  <p:stCondLst>
                                    <p:cond delay="0"/>
                                  </p:stCondLst>
                                  <p:childTnLst>
                                    <p:animEffect transition="out" filter="fade">
                                      <p:cBhvr>
                                        <p:cTn id="9" dur="500" tmFilter="0, 0; .2, .5; .8, .5; 1, 0"/>
                                        <p:tgtEl>
                                          <p:spTgt spid="7"/>
                                        </p:tgtEl>
                                      </p:cBhvr>
                                    </p:animEffect>
                                    <p:animScale>
                                      <p:cBhvr>
                                        <p:cTn id="10" dur="250" autoRev="1" fill="hold"/>
                                        <p:tgtEl>
                                          <p:spTgt spid="7"/>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200"/>
                                  </p:stCondLst>
                                  <p:childTnLst>
                                    <p:set>
                                      <p:cBhvr>
                                        <p:cTn id="14" dur="1" fill="hold">
                                          <p:stCondLst>
                                            <p:cond delay="499"/>
                                          </p:stCondLst>
                                        </p:cTn>
                                        <p:tgtEl>
                                          <p:spTgt spid="8"/>
                                        </p:tgtEl>
                                        <p:attrNameLst>
                                          <p:attrName>style.visibility</p:attrName>
                                        </p:attrNameLst>
                                      </p:cBhvr>
                                      <p:to>
                                        <p:strVal val="visible"/>
                                      </p:to>
                                    </p:set>
                                  </p:childTnLst>
                                </p:cTn>
                              </p:par>
                            </p:childTnLst>
                          </p:cTn>
                        </p:par>
                        <p:par>
                          <p:cTn id="15" fill="hold">
                            <p:stCondLst>
                              <p:cond delay="700"/>
                            </p:stCondLst>
                            <p:childTnLst>
                              <p:par>
                                <p:cTn id="16" presetID="26" presetClass="emph" presetSubtype="0" fill="hold" grpId="0" nodeType="afterEffect">
                                  <p:stCondLst>
                                    <p:cond delay="0"/>
                                  </p:stCondLst>
                                  <p:childTnLst>
                                    <p:animEffect transition="out" filter="fade">
                                      <p:cBhvr>
                                        <p:cTn id="17" dur="500" tmFilter="0, 0; .2, .5; .8, .5; 1, 0"/>
                                        <p:tgtEl>
                                          <p:spTgt spid="8"/>
                                        </p:tgtEl>
                                      </p:cBhvr>
                                    </p:animEffect>
                                    <p:animScale>
                                      <p:cBhvr>
                                        <p:cTn id="18" dur="250" autoRev="1" fill="hold"/>
                                        <p:tgtEl>
                                          <p:spTgt spid="8"/>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200"/>
                                  </p:stCondLst>
                                  <p:childTnLst>
                                    <p:set>
                                      <p:cBhvr>
                                        <p:cTn id="22" dur="1" fill="hold">
                                          <p:stCondLst>
                                            <p:cond delay="499"/>
                                          </p:stCondLst>
                                        </p:cTn>
                                        <p:tgtEl>
                                          <p:spTgt spid="9"/>
                                        </p:tgtEl>
                                        <p:attrNameLst>
                                          <p:attrName>style.visibility</p:attrName>
                                        </p:attrNameLst>
                                      </p:cBhvr>
                                      <p:to>
                                        <p:strVal val="visible"/>
                                      </p:to>
                                    </p:set>
                                  </p:childTnLst>
                                </p:cTn>
                              </p:par>
                            </p:childTnLst>
                          </p:cTn>
                        </p:par>
                        <p:par>
                          <p:cTn id="23" fill="hold">
                            <p:stCondLst>
                              <p:cond delay="700"/>
                            </p:stCondLst>
                            <p:childTnLst>
                              <p:par>
                                <p:cTn id="24" presetID="26" presetClass="emph" presetSubtype="0" fill="hold" grpId="0" nodeType="afterEffect">
                                  <p:stCondLst>
                                    <p:cond delay="0"/>
                                  </p:stCondLst>
                                  <p:childTnLst>
                                    <p:animEffect transition="out" filter="fade">
                                      <p:cBhvr>
                                        <p:cTn id="25" dur="500" tmFilter="0, 0; .2, .5; .8, .5; 1, 0"/>
                                        <p:tgtEl>
                                          <p:spTgt spid="9"/>
                                        </p:tgtEl>
                                      </p:cBhvr>
                                    </p:animEffect>
                                    <p:animScale>
                                      <p:cBhvr>
                                        <p:cTn id="26" dur="250" autoRev="1" fill="hold"/>
                                        <p:tgtEl>
                                          <p:spTgt spid="9"/>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200"/>
                                  </p:stCondLst>
                                  <p:childTnLst>
                                    <p:set>
                                      <p:cBhvr>
                                        <p:cTn id="30" dur="1" fill="hold">
                                          <p:stCondLst>
                                            <p:cond delay="499"/>
                                          </p:stCondLst>
                                        </p:cTn>
                                        <p:tgtEl>
                                          <p:spTgt spid="10"/>
                                        </p:tgtEl>
                                        <p:attrNameLst>
                                          <p:attrName>style.visibility</p:attrName>
                                        </p:attrNameLst>
                                      </p:cBhvr>
                                      <p:to>
                                        <p:strVal val="visible"/>
                                      </p:to>
                                    </p:set>
                                  </p:childTnLst>
                                </p:cTn>
                              </p:par>
                            </p:childTnLst>
                          </p:cTn>
                        </p:par>
                        <p:par>
                          <p:cTn id="31" fill="hold">
                            <p:stCondLst>
                              <p:cond delay="700"/>
                            </p:stCondLst>
                            <p:childTnLst>
                              <p:par>
                                <p:cTn id="32" presetID="26" presetClass="emph" presetSubtype="0" fill="hold" grpId="0" nodeType="afterEffect">
                                  <p:stCondLst>
                                    <p:cond delay="0"/>
                                  </p:stCondLst>
                                  <p:childTnLst>
                                    <p:animEffect transition="out" filter="fade">
                                      <p:cBhvr>
                                        <p:cTn id="33" dur="500" tmFilter="0, 0; .2, .5; .8, .5; 1, 0"/>
                                        <p:tgtEl>
                                          <p:spTgt spid="10"/>
                                        </p:tgtEl>
                                      </p:cBhvr>
                                    </p:animEffect>
                                    <p:animScale>
                                      <p:cBhvr>
                                        <p:cTn id="34" dur="250" autoRev="1" fill="hold"/>
                                        <p:tgtEl>
                                          <p:spTgt spid="10"/>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200"/>
                                  </p:stCondLst>
                                  <p:childTnLst>
                                    <p:set>
                                      <p:cBhvr>
                                        <p:cTn id="38" dur="1" fill="hold">
                                          <p:stCondLst>
                                            <p:cond delay="499"/>
                                          </p:stCondLst>
                                        </p:cTn>
                                        <p:tgtEl>
                                          <p:spTgt spid="11"/>
                                        </p:tgtEl>
                                        <p:attrNameLst>
                                          <p:attrName>style.visibility</p:attrName>
                                        </p:attrNameLst>
                                      </p:cBhvr>
                                      <p:to>
                                        <p:strVal val="visible"/>
                                      </p:to>
                                    </p:set>
                                  </p:childTnLst>
                                </p:cTn>
                              </p:par>
                            </p:childTnLst>
                          </p:cTn>
                        </p:par>
                        <p:par>
                          <p:cTn id="39" fill="hold">
                            <p:stCondLst>
                              <p:cond delay="700"/>
                            </p:stCondLst>
                            <p:childTnLst>
                              <p:par>
                                <p:cTn id="40" presetID="26" presetClass="emph" presetSubtype="0" fill="hold" grpId="0" nodeType="afterEffect">
                                  <p:stCondLst>
                                    <p:cond delay="0"/>
                                  </p:stCondLst>
                                  <p:childTnLst>
                                    <p:animEffect transition="out" filter="fade">
                                      <p:cBhvr>
                                        <p:cTn id="41" dur="500" tmFilter="0, 0; .2, .5; .8, .5; 1, 0"/>
                                        <p:tgtEl>
                                          <p:spTgt spid="11"/>
                                        </p:tgtEl>
                                      </p:cBhvr>
                                    </p:animEffect>
                                    <p:animScale>
                                      <p:cBhvr>
                                        <p:cTn id="42"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圓角矩形 2"/>
          <p:cNvSpPr/>
          <p:nvPr/>
        </p:nvSpPr>
        <p:spPr>
          <a:xfrm>
            <a:off x="755576" y="1772814"/>
            <a:ext cx="7704856" cy="4536506"/>
          </a:xfrm>
          <a:custGeom>
            <a:avLst/>
            <a:gdLst/>
            <a:ahLst/>
            <a:cxnLst/>
            <a:rect l="l" t="t" r="r" b="b"/>
            <a:pathLst>
              <a:path w="7488832" h="4536506">
                <a:moveTo>
                  <a:pt x="1409798" y="0"/>
                </a:moveTo>
                <a:cubicBezTo>
                  <a:pt x="1390379" y="75297"/>
                  <a:pt x="1381854" y="147674"/>
                  <a:pt x="1386632" y="216026"/>
                </a:cubicBezTo>
                <a:lnTo>
                  <a:pt x="7166308" y="216026"/>
                </a:lnTo>
                <a:cubicBezTo>
                  <a:pt x="7344433" y="216026"/>
                  <a:pt x="7488832" y="360425"/>
                  <a:pt x="7488832" y="538550"/>
                </a:cubicBezTo>
                <a:lnTo>
                  <a:pt x="7488832" y="4213982"/>
                </a:lnTo>
                <a:cubicBezTo>
                  <a:pt x="7488832" y="4392107"/>
                  <a:pt x="7344433" y="4536506"/>
                  <a:pt x="7166308" y="4536506"/>
                </a:cubicBezTo>
                <a:lnTo>
                  <a:pt x="322524" y="4536506"/>
                </a:lnTo>
                <a:cubicBezTo>
                  <a:pt x="144399" y="4536506"/>
                  <a:pt x="0" y="4392107"/>
                  <a:pt x="0" y="4213982"/>
                </a:cubicBezTo>
                <a:lnTo>
                  <a:pt x="0" y="538550"/>
                </a:lnTo>
                <a:cubicBezTo>
                  <a:pt x="0" y="360425"/>
                  <a:pt x="144399" y="216026"/>
                  <a:pt x="322524" y="216026"/>
                </a:cubicBezTo>
                <a:lnTo>
                  <a:pt x="1150324" y="216026"/>
                </a:lnTo>
                <a:cubicBezTo>
                  <a:pt x="1217584" y="135136"/>
                  <a:pt x="1305894" y="61178"/>
                  <a:pt x="1409798" y="0"/>
                </a:cubicBezTo>
                <a:close/>
              </a:path>
            </a:pathLst>
          </a:cu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6" name="AutoShape 14"/>
          <p:cNvSpPr>
            <a:spLocks/>
          </p:cNvSpPr>
          <p:nvPr/>
        </p:nvSpPr>
        <p:spPr bwMode="auto">
          <a:xfrm>
            <a:off x="611560" y="1340768"/>
            <a:ext cx="7992888" cy="4968552"/>
          </a:xfrm>
          <a:custGeom>
            <a:avLst/>
            <a:gdLst>
              <a:gd name="connsiteX0" fmla="*/ 1025 w 21600"/>
              <a:gd name="connsiteY0" fmla="*/ 0 h 21600"/>
              <a:gd name="connsiteX1" fmla="*/ 721 w 21600"/>
              <a:gd name="connsiteY1" fmla="*/ 2536 h 21600"/>
              <a:gd name="connsiteX2" fmla="*/ 477 w 21600"/>
              <a:gd name="connsiteY2" fmla="*/ 2536 h 21600"/>
              <a:gd name="connsiteX3" fmla="*/ 0 w 21600"/>
              <a:gd name="connsiteY3" fmla="*/ 3382 h 21600"/>
              <a:gd name="connsiteX4" fmla="*/ 0 w 21600"/>
              <a:gd name="connsiteY4" fmla="*/ 20755 h 21600"/>
              <a:gd name="connsiteX5" fmla="*/ 477 w 21600"/>
              <a:gd name="connsiteY5" fmla="*/ 21600 h 21600"/>
              <a:gd name="connsiteX6" fmla="*/ 21123 w 21600"/>
              <a:gd name="connsiteY6" fmla="*/ 21600 h 21600"/>
              <a:gd name="connsiteX7" fmla="*/ 21600 w 21600"/>
              <a:gd name="connsiteY7" fmla="*/ 20755 h 21600"/>
              <a:gd name="connsiteX8" fmla="*/ 21600 w 21600"/>
              <a:gd name="connsiteY8" fmla="*/ 3382 h 21600"/>
              <a:gd name="connsiteX9" fmla="*/ 21123 w 21600"/>
              <a:gd name="connsiteY9" fmla="*/ 2536 h 21600"/>
              <a:gd name="connsiteX10" fmla="*/ 4928 w 21600"/>
              <a:gd name="connsiteY10" fmla="*/ 2435 h 21600"/>
              <a:gd name="connsiteX11" fmla="*/ 1025 w 21600"/>
              <a:gd name="connsiteY11" fmla="*/ 0 h 21600"/>
              <a:gd name="connsiteX12" fmla="*/ 1025 w 21600"/>
              <a:gd name="connsiteY12" fmla="*/ 0 h 21600"/>
              <a:gd name="connsiteX0" fmla="*/ 1025 w 21600"/>
              <a:gd name="connsiteY0" fmla="*/ 0 h 21600"/>
              <a:gd name="connsiteX1" fmla="*/ 4159 w 21600"/>
              <a:gd name="connsiteY1" fmla="*/ 2536 h 21600"/>
              <a:gd name="connsiteX2" fmla="*/ 477 w 21600"/>
              <a:gd name="connsiteY2" fmla="*/ 2536 h 21600"/>
              <a:gd name="connsiteX3" fmla="*/ 0 w 21600"/>
              <a:gd name="connsiteY3" fmla="*/ 3382 h 21600"/>
              <a:gd name="connsiteX4" fmla="*/ 0 w 21600"/>
              <a:gd name="connsiteY4" fmla="*/ 20755 h 21600"/>
              <a:gd name="connsiteX5" fmla="*/ 477 w 21600"/>
              <a:gd name="connsiteY5" fmla="*/ 21600 h 21600"/>
              <a:gd name="connsiteX6" fmla="*/ 21123 w 21600"/>
              <a:gd name="connsiteY6" fmla="*/ 21600 h 21600"/>
              <a:gd name="connsiteX7" fmla="*/ 21600 w 21600"/>
              <a:gd name="connsiteY7" fmla="*/ 20755 h 21600"/>
              <a:gd name="connsiteX8" fmla="*/ 21600 w 21600"/>
              <a:gd name="connsiteY8" fmla="*/ 3382 h 21600"/>
              <a:gd name="connsiteX9" fmla="*/ 21123 w 21600"/>
              <a:gd name="connsiteY9" fmla="*/ 2536 h 21600"/>
              <a:gd name="connsiteX10" fmla="*/ 4928 w 21600"/>
              <a:gd name="connsiteY10" fmla="*/ 2435 h 21600"/>
              <a:gd name="connsiteX11" fmla="*/ 1025 w 21600"/>
              <a:gd name="connsiteY11" fmla="*/ 0 h 21600"/>
              <a:gd name="connsiteX12" fmla="*/ 1025 w 21600"/>
              <a:gd name="connsiteY12" fmla="*/ 0 h 21600"/>
              <a:gd name="connsiteX0" fmla="*/ 4624 w 21600"/>
              <a:gd name="connsiteY0" fmla="*/ 304 h 21600"/>
              <a:gd name="connsiteX1" fmla="*/ 4159 w 21600"/>
              <a:gd name="connsiteY1" fmla="*/ 2536 h 21600"/>
              <a:gd name="connsiteX2" fmla="*/ 477 w 21600"/>
              <a:gd name="connsiteY2" fmla="*/ 2536 h 21600"/>
              <a:gd name="connsiteX3" fmla="*/ 0 w 21600"/>
              <a:gd name="connsiteY3" fmla="*/ 3382 h 21600"/>
              <a:gd name="connsiteX4" fmla="*/ 0 w 21600"/>
              <a:gd name="connsiteY4" fmla="*/ 20755 h 21600"/>
              <a:gd name="connsiteX5" fmla="*/ 477 w 21600"/>
              <a:gd name="connsiteY5" fmla="*/ 21600 h 21600"/>
              <a:gd name="connsiteX6" fmla="*/ 21123 w 21600"/>
              <a:gd name="connsiteY6" fmla="*/ 21600 h 21600"/>
              <a:gd name="connsiteX7" fmla="*/ 21600 w 21600"/>
              <a:gd name="connsiteY7" fmla="*/ 20755 h 21600"/>
              <a:gd name="connsiteX8" fmla="*/ 21600 w 21600"/>
              <a:gd name="connsiteY8" fmla="*/ 3382 h 21600"/>
              <a:gd name="connsiteX9" fmla="*/ 21123 w 21600"/>
              <a:gd name="connsiteY9" fmla="*/ 2536 h 21600"/>
              <a:gd name="connsiteX10" fmla="*/ 4928 w 21600"/>
              <a:gd name="connsiteY10" fmla="*/ 2435 h 21600"/>
              <a:gd name="connsiteX11" fmla="*/ 4624 w 21600"/>
              <a:gd name="connsiteY11" fmla="*/ 304 h 21600"/>
              <a:gd name="connsiteX12" fmla="*/ 1025 w 21600"/>
              <a:gd name="connsiteY12" fmla="*/ 0 h 21600"/>
              <a:gd name="connsiteX0" fmla="*/ 4624 w 21600"/>
              <a:gd name="connsiteY0" fmla="*/ 304 h 21600"/>
              <a:gd name="connsiteX1" fmla="*/ 4159 w 21600"/>
              <a:gd name="connsiteY1" fmla="*/ 2536 h 21600"/>
              <a:gd name="connsiteX2" fmla="*/ 477 w 21600"/>
              <a:gd name="connsiteY2" fmla="*/ 2536 h 21600"/>
              <a:gd name="connsiteX3" fmla="*/ 0 w 21600"/>
              <a:gd name="connsiteY3" fmla="*/ 3382 h 21600"/>
              <a:gd name="connsiteX4" fmla="*/ 0 w 21600"/>
              <a:gd name="connsiteY4" fmla="*/ 20755 h 21600"/>
              <a:gd name="connsiteX5" fmla="*/ 477 w 21600"/>
              <a:gd name="connsiteY5" fmla="*/ 21600 h 21600"/>
              <a:gd name="connsiteX6" fmla="*/ 21123 w 21600"/>
              <a:gd name="connsiteY6" fmla="*/ 21600 h 21600"/>
              <a:gd name="connsiteX7" fmla="*/ 21600 w 21600"/>
              <a:gd name="connsiteY7" fmla="*/ 20755 h 21600"/>
              <a:gd name="connsiteX8" fmla="*/ 21600 w 21600"/>
              <a:gd name="connsiteY8" fmla="*/ 3382 h 21600"/>
              <a:gd name="connsiteX9" fmla="*/ 21123 w 21600"/>
              <a:gd name="connsiteY9" fmla="*/ 2536 h 21600"/>
              <a:gd name="connsiteX10" fmla="*/ 4928 w 21600"/>
              <a:gd name="connsiteY10" fmla="*/ 2527 h 21600"/>
              <a:gd name="connsiteX11" fmla="*/ 4624 w 21600"/>
              <a:gd name="connsiteY11" fmla="*/ 304 h 21600"/>
              <a:gd name="connsiteX12" fmla="*/ 1025 w 21600"/>
              <a:gd name="connsiteY12" fmla="*/ 0 h 21600"/>
              <a:gd name="connsiteX0" fmla="*/ 4517 w 21600"/>
              <a:gd name="connsiteY0" fmla="*/ 1498 h 21600"/>
              <a:gd name="connsiteX1" fmla="*/ 4159 w 21600"/>
              <a:gd name="connsiteY1" fmla="*/ 2536 h 21600"/>
              <a:gd name="connsiteX2" fmla="*/ 477 w 21600"/>
              <a:gd name="connsiteY2" fmla="*/ 2536 h 21600"/>
              <a:gd name="connsiteX3" fmla="*/ 0 w 21600"/>
              <a:gd name="connsiteY3" fmla="*/ 3382 h 21600"/>
              <a:gd name="connsiteX4" fmla="*/ 0 w 21600"/>
              <a:gd name="connsiteY4" fmla="*/ 20755 h 21600"/>
              <a:gd name="connsiteX5" fmla="*/ 477 w 21600"/>
              <a:gd name="connsiteY5" fmla="*/ 21600 h 21600"/>
              <a:gd name="connsiteX6" fmla="*/ 21123 w 21600"/>
              <a:gd name="connsiteY6" fmla="*/ 21600 h 21600"/>
              <a:gd name="connsiteX7" fmla="*/ 21600 w 21600"/>
              <a:gd name="connsiteY7" fmla="*/ 20755 h 21600"/>
              <a:gd name="connsiteX8" fmla="*/ 21600 w 21600"/>
              <a:gd name="connsiteY8" fmla="*/ 3382 h 21600"/>
              <a:gd name="connsiteX9" fmla="*/ 21123 w 21600"/>
              <a:gd name="connsiteY9" fmla="*/ 2536 h 21600"/>
              <a:gd name="connsiteX10" fmla="*/ 4928 w 21600"/>
              <a:gd name="connsiteY10" fmla="*/ 2527 h 21600"/>
              <a:gd name="connsiteX11" fmla="*/ 4517 w 21600"/>
              <a:gd name="connsiteY11" fmla="*/ 1498 h 21600"/>
              <a:gd name="connsiteX12" fmla="*/ 1025 w 21600"/>
              <a:gd name="connsiteY12" fmla="*/ 0 h 21600"/>
              <a:gd name="connsiteX0" fmla="*/ 4571 w 21600"/>
              <a:gd name="connsiteY0" fmla="*/ 1131 h 21600"/>
              <a:gd name="connsiteX1" fmla="*/ 4159 w 21600"/>
              <a:gd name="connsiteY1" fmla="*/ 2536 h 21600"/>
              <a:gd name="connsiteX2" fmla="*/ 477 w 21600"/>
              <a:gd name="connsiteY2" fmla="*/ 2536 h 21600"/>
              <a:gd name="connsiteX3" fmla="*/ 0 w 21600"/>
              <a:gd name="connsiteY3" fmla="*/ 3382 h 21600"/>
              <a:gd name="connsiteX4" fmla="*/ 0 w 21600"/>
              <a:gd name="connsiteY4" fmla="*/ 20755 h 21600"/>
              <a:gd name="connsiteX5" fmla="*/ 477 w 21600"/>
              <a:gd name="connsiteY5" fmla="*/ 21600 h 21600"/>
              <a:gd name="connsiteX6" fmla="*/ 21123 w 21600"/>
              <a:gd name="connsiteY6" fmla="*/ 21600 h 21600"/>
              <a:gd name="connsiteX7" fmla="*/ 21600 w 21600"/>
              <a:gd name="connsiteY7" fmla="*/ 20755 h 21600"/>
              <a:gd name="connsiteX8" fmla="*/ 21600 w 21600"/>
              <a:gd name="connsiteY8" fmla="*/ 3382 h 21600"/>
              <a:gd name="connsiteX9" fmla="*/ 21123 w 21600"/>
              <a:gd name="connsiteY9" fmla="*/ 2536 h 21600"/>
              <a:gd name="connsiteX10" fmla="*/ 4928 w 21600"/>
              <a:gd name="connsiteY10" fmla="*/ 2527 h 21600"/>
              <a:gd name="connsiteX11" fmla="*/ 4571 w 21600"/>
              <a:gd name="connsiteY11" fmla="*/ 1131 h 21600"/>
              <a:gd name="connsiteX12" fmla="*/ 1025 w 21600"/>
              <a:gd name="connsiteY12" fmla="*/ 0 h 21600"/>
              <a:gd name="connsiteX0" fmla="*/ 4571 w 21600"/>
              <a:gd name="connsiteY0" fmla="*/ 1131 h 21600"/>
              <a:gd name="connsiteX1" fmla="*/ 4159 w 21600"/>
              <a:gd name="connsiteY1" fmla="*/ 2536 h 21600"/>
              <a:gd name="connsiteX2" fmla="*/ 477 w 21600"/>
              <a:gd name="connsiteY2" fmla="*/ 2536 h 21600"/>
              <a:gd name="connsiteX3" fmla="*/ 0 w 21600"/>
              <a:gd name="connsiteY3" fmla="*/ 3382 h 21600"/>
              <a:gd name="connsiteX4" fmla="*/ 0 w 21600"/>
              <a:gd name="connsiteY4" fmla="*/ 20755 h 21600"/>
              <a:gd name="connsiteX5" fmla="*/ 477 w 21600"/>
              <a:gd name="connsiteY5" fmla="*/ 21600 h 21600"/>
              <a:gd name="connsiteX6" fmla="*/ 21123 w 21600"/>
              <a:gd name="connsiteY6" fmla="*/ 21600 h 21600"/>
              <a:gd name="connsiteX7" fmla="*/ 21600 w 21600"/>
              <a:gd name="connsiteY7" fmla="*/ 20755 h 21600"/>
              <a:gd name="connsiteX8" fmla="*/ 21600 w 21600"/>
              <a:gd name="connsiteY8" fmla="*/ 3382 h 21600"/>
              <a:gd name="connsiteX9" fmla="*/ 21123 w 21600"/>
              <a:gd name="connsiteY9" fmla="*/ 2536 h 21600"/>
              <a:gd name="connsiteX10" fmla="*/ 4928 w 21600"/>
              <a:gd name="connsiteY10" fmla="*/ 2527 h 21600"/>
              <a:gd name="connsiteX11" fmla="*/ 4571 w 21600"/>
              <a:gd name="connsiteY11" fmla="*/ 1131 h 21600"/>
              <a:gd name="connsiteX12" fmla="*/ 1025 w 21600"/>
              <a:gd name="connsiteY12" fmla="*/ 0 h 21600"/>
              <a:gd name="connsiteX0" fmla="*/ 4571 w 21600"/>
              <a:gd name="connsiteY0" fmla="*/ 1131 h 21600"/>
              <a:gd name="connsiteX1" fmla="*/ 4159 w 21600"/>
              <a:gd name="connsiteY1" fmla="*/ 2536 h 21600"/>
              <a:gd name="connsiteX2" fmla="*/ 477 w 21600"/>
              <a:gd name="connsiteY2" fmla="*/ 2536 h 21600"/>
              <a:gd name="connsiteX3" fmla="*/ 0 w 21600"/>
              <a:gd name="connsiteY3" fmla="*/ 3382 h 21600"/>
              <a:gd name="connsiteX4" fmla="*/ 0 w 21600"/>
              <a:gd name="connsiteY4" fmla="*/ 20755 h 21600"/>
              <a:gd name="connsiteX5" fmla="*/ 477 w 21600"/>
              <a:gd name="connsiteY5" fmla="*/ 21600 h 21600"/>
              <a:gd name="connsiteX6" fmla="*/ 21123 w 21600"/>
              <a:gd name="connsiteY6" fmla="*/ 21600 h 21600"/>
              <a:gd name="connsiteX7" fmla="*/ 21600 w 21600"/>
              <a:gd name="connsiteY7" fmla="*/ 20755 h 21600"/>
              <a:gd name="connsiteX8" fmla="*/ 21600 w 21600"/>
              <a:gd name="connsiteY8" fmla="*/ 3382 h 21600"/>
              <a:gd name="connsiteX9" fmla="*/ 21123 w 21600"/>
              <a:gd name="connsiteY9" fmla="*/ 2536 h 21600"/>
              <a:gd name="connsiteX10" fmla="*/ 4928 w 21600"/>
              <a:gd name="connsiteY10" fmla="*/ 2527 h 21600"/>
              <a:gd name="connsiteX11" fmla="*/ 4571 w 21600"/>
              <a:gd name="connsiteY11" fmla="*/ 1131 h 21600"/>
              <a:gd name="connsiteX12" fmla="*/ 1025 w 21600"/>
              <a:gd name="connsiteY12" fmla="*/ 0 h 21600"/>
              <a:gd name="connsiteX0" fmla="*/ 4517 w 21600"/>
              <a:gd name="connsiteY0" fmla="*/ 1682 h 21600"/>
              <a:gd name="connsiteX1" fmla="*/ 4159 w 21600"/>
              <a:gd name="connsiteY1" fmla="*/ 2536 h 21600"/>
              <a:gd name="connsiteX2" fmla="*/ 477 w 21600"/>
              <a:gd name="connsiteY2" fmla="*/ 2536 h 21600"/>
              <a:gd name="connsiteX3" fmla="*/ 0 w 21600"/>
              <a:gd name="connsiteY3" fmla="*/ 3382 h 21600"/>
              <a:gd name="connsiteX4" fmla="*/ 0 w 21600"/>
              <a:gd name="connsiteY4" fmla="*/ 20755 h 21600"/>
              <a:gd name="connsiteX5" fmla="*/ 477 w 21600"/>
              <a:gd name="connsiteY5" fmla="*/ 21600 h 21600"/>
              <a:gd name="connsiteX6" fmla="*/ 21123 w 21600"/>
              <a:gd name="connsiteY6" fmla="*/ 21600 h 21600"/>
              <a:gd name="connsiteX7" fmla="*/ 21600 w 21600"/>
              <a:gd name="connsiteY7" fmla="*/ 20755 h 21600"/>
              <a:gd name="connsiteX8" fmla="*/ 21600 w 21600"/>
              <a:gd name="connsiteY8" fmla="*/ 3382 h 21600"/>
              <a:gd name="connsiteX9" fmla="*/ 21123 w 21600"/>
              <a:gd name="connsiteY9" fmla="*/ 2536 h 21600"/>
              <a:gd name="connsiteX10" fmla="*/ 4928 w 21600"/>
              <a:gd name="connsiteY10" fmla="*/ 2527 h 21600"/>
              <a:gd name="connsiteX11" fmla="*/ 4517 w 21600"/>
              <a:gd name="connsiteY11" fmla="*/ 1682 h 21600"/>
              <a:gd name="connsiteX12" fmla="*/ 1025 w 21600"/>
              <a:gd name="connsiteY12" fmla="*/ 0 h 21600"/>
              <a:gd name="connsiteX0" fmla="*/ 4517 w 21600"/>
              <a:gd name="connsiteY0" fmla="*/ 1682 h 21600"/>
              <a:gd name="connsiteX1" fmla="*/ 4159 w 21600"/>
              <a:gd name="connsiteY1" fmla="*/ 2536 h 21600"/>
              <a:gd name="connsiteX2" fmla="*/ 477 w 21600"/>
              <a:gd name="connsiteY2" fmla="*/ 2536 h 21600"/>
              <a:gd name="connsiteX3" fmla="*/ 0 w 21600"/>
              <a:gd name="connsiteY3" fmla="*/ 3382 h 21600"/>
              <a:gd name="connsiteX4" fmla="*/ 0 w 21600"/>
              <a:gd name="connsiteY4" fmla="*/ 20755 h 21600"/>
              <a:gd name="connsiteX5" fmla="*/ 477 w 21600"/>
              <a:gd name="connsiteY5" fmla="*/ 21600 h 21600"/>
              <a:gd name="connsiteX6" fmla="*/ 21123 w 21600"/>
              <a:gd name="connsiteY6" fmla="*/ 21600 h 21600"/>
              <a:gd name="connsiteX7" fmla="*/ 21600 w 21600"/>
              <a:gd name="connsiteY7" fmla="*/ 20755 h 21600"/>
              <a:gd name="connsiteX8" fmla="*/ 21600 w 21600"/>
              <a:gd name="connsiteY8" fmla="*/ 3382 h 21600"/>
              <a:gd name="connsiteX9" fmla="*/ 21123 w 21600"/>
              <a:gd name="connsiteY9" fmla="*/ 2536 h 21600"/>
              <a:gd name="connsiteX10" fmla="*/ 4928 w 21600"/>
              <a:gd name="connsiteY10" fmla="*/ 2527 h 21600"/>
              <a:gd name="connsiteX11" fmla="*/ 4517 w 21600"/>
              <a:gd name="connsiteY11" fmla="*/ 1682 h 21600"/>
              <a:gd name="connsiteX12" fmla="*/ 1025 w 21600"/>
              <a:gd name="connsiteY12"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00" h="21600">
                <a:moveTo>
                  <a:pt x="4517" y="1682"/>
                </a:moveTo>
                <a:cubicBezTo>
                  <a:pt x="3933" y="3446"/>
                  <a:pt x="4260" y="1691"/>
                  <a:pt x="4159" y="2536"/>
                </a:cubicBezTo>
                <a:lnTo>
                  <a:pt x="477" y="2536"/>
                </a:lnTo>
                <a:cubicBezTo>
                  <a:pt x="213" y="2536"/>
                  <a:pt x="0" y="2915"/>
                  <a:pt x="0" y="3382"/>
                </a:cubicBezTo>
                <a:lnTo>
                  <a:pt x="0" y="20755"/>
                </a:lnTo>
                <a:cubicBezTo>
                  <a:pt x="0" y="21222"/>
                  <a:pt x="213" y="21600"/>
                  <a:pt x="477" y="21600"/>
                </a:cubicBezTo>
                <a:lnTo>
                  <a:pt x="21123" y="21600"/>
                </a:lnTo>
                <a:cubicBezTo>
                  <a:pt x="21387" y="21600"/>
                  <a:pt x="21600" y="21222"/>
                  <a:pt x="21600" y="20755"/>
                </a:cubicBezTo>
                <a:lnTo>
                  <a:pt x="21600" y="3382"/>
                </a:lnTo>
                <a:cubicBezTo>
                  <a:pt x="21600" y="2915"/>
                  <a:pt x="21387" y="2536"/>
                  <a:pt x="21123" y="2536"/>
                </a:cubicBezTo>
                <a:lnTo>
                  <a:pt x="4928" y="2527"/>
                </a:lnTo>
                <a:cubicBezTo>
                  <a:pt x="4505" y="2417"/>
                  <a:pt x="4887" y="2986"/>
                  <a:pt x="4517" y="1682"/>
                </a:cubicBezTo>
                <a:close/>
                <a:moveTo>
                  <a:pt x="1025" y="0"/>
                </a:moveTo>
              </a:path>
            </a:pathLst>
          </a:custGeom>
          <a:noFill/>
          <a:ln w="76200">
            <a:solidFill>
              <a:schemeClr val="tx1">
                <a:alpha val="0"/>
              </a:schemeClr>
            </a:solidFill>
            <a:miter lim="800000"/>
            <a:headEnd/>
            <a:tailEnd/>
          </a:ln>
          <a:effectLst>
            <a:outerShdw blurRad="127000" dist="76199" dir="2700000" algn="ctr" rotWithShape="0">
              <a:schemeClr val="bg2">
                <a:alpha val="75000"/>
              </a:schemeClr>
            </a:outerShdw>
          </a:effectLst>
        </p:spPr>
        <p:txBody>
          <a:bodyPr lIns="0" tIns="0" rIns="0" bIns="0"/>
          <a:lstStyle/>
          <a:p>
            <a:pPr>
              <a:defRPr/>
            </a:pPr>
            <a:endParaRPr lang="zh-TW" altLang="en-US">
              <a:ea typeface="+mn-ea"/>
              <a:cs typeface="+mn-cs"/>
            </a:endParaRPr>
          </a:p>
        </p:txBody>
      </p:sp>
      <p:sp>
        <p:nvSpPr>
          <p:cNvPr id="9220" name="投影片編號版面配置區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1BB157E2-D7DF-4E19-87F6-E6D815B1CF2C}" type="slidenum">
              <a:rPr lang="en-US" altLang="zh-TW"/>
              <a:pPr>
                <a:defRPr/>
              </a:pPr>
              <a:t>6</a:t>
            </a:fld>
            <a:endParaRPr lang="en-US" altLang="zh-TW"/>
          </a:p>
        </p:txBody>
      </p:sp>
      <p:sp>
        <p:nvSpPr>
          <p:cNvPr id="9219" name="直排文字版面配置區 2"/>
          <p:cNvSpPr>
            <a:spLocks noGrp="1"/>
          </p:cNvSpPr>
          <p:nvPr>
            <p:ph type="body" orient="vert" idx="4294967295"/>
          </p:nvPr>
        </p:nvSpPr>
        <p:spPr>
          <a:xfrm>
            <a:off x="879531" y="1916992"/>
            <a:ext cx="7642225" cy="4248150"/>
          </a:xfrm>
        </p:spPr>
        <p:txBody>
          <a:bodyPr rtlCol="0">
            <a:normAutofit/>
          </a:bodyPr>
          <a:lstStyle/>
          <a:p>
            <a:pPr eaLnBrk="1" fontAlgn="auto" hangingPunct="1">
              <a:spcAft>
                <a:spcPts val="0"/>
              </a:spcAft>
              <a:buFont typeface="Wingdings 2"/>
              <a:buChar char=""/>
              <a:defRPr/>
            </a:pPr>
            <a:endParaRPr lang="en-US" altLang="zh-TW" sz="1600" b="1" dirty="0">
              <a:latin typeface="標楷體" panose="03000509000000000000" pitchFamily="65" charset="-120"/>
              <a:ea typeface="標楷體" panose="03000509000000000000" pitchFamily="65" charset="-120"/>
            </a:endParaRPr>
          </a:p>
          <a:p>
            <a:pPr>
              <a:defRPr/>
            </a:pPr>
            <a:r>
              <a:rPr lang="zh-TW" altLang="en-US" sz="1600" dirty="0">
                <a:latin typeface="標楷體" pitchFamily="65" charset="-120"/>
                <a:ea typeface="標楷體" pitchFamily="65" charset="-120"/>
              </a:rPr>
              <a:t>其他指定付款日期：請於</a:t>
            </a:r>
            <a:r>
              <a:rPr lang="zh-TW" altLang="en-US" sz="1600" dirty="0">
                <a:solidFill>
                  <a:srgbClr val="FF0000"/>
                </a:solidFill>
                <a:latin typeface="標楷體" pitchFamily="65" charset="-120"/>
                <a:ea typeface="標楷體" pitchFamily="65" charset="-120"/>
              </a:rPr>
              <a:t>付款日</a:t>
            </a:r>
            <a:r>
              <a:rPr lang="en-US" altLang="zh-TW" sz="1600" dirty="0">
                <a:solidFill>
                  <a:srgbClr val="FF0000"/>
                </a:solidFill>
                <a:latin typeface="標楷體" pitchFamily="65" charset="-120"/>
                <a:ea typeface="標楷體" pitchFamily="65" charset="-120"/>
              </a:rPr>
              <a:t>10</a:t>
            </a:r>
            <a:r>
              <a:rPr lang="zh-TW" altLang="en-US" sz="1600" dirty="0">
                <a:solidFill>
                  <a:srgbClr val="FF0000"/>
                </a:solidFill>
                <a:latin typeface="標楷體" pitchFamily="65" charset="-120"/>
                <a:ea typeface="標楷體" pitchFamily="65" charset="-120"/>
              </a:rPr>
              <a:t>天前提出</a:t>
            </a:r>
            <a:r>
              <a:rPr lang="zh-TW" altLang="en-US" sz="1600" dirty="0">
                <a:latin typeface="標楷體" pitchFamily="65" charset="-120"/>
                <a:ea typeface="標楷體" pitchFamily="65" charset="-120"/>
              </a:rPr>
              <a:t>，並送達會計室。</a:t>
            </a:r>
            <a:endParaRPr lang="en-US" altLang="zh-TW" sz="1600" dirty="0">
              <a:latin typeface="標楷體" pitchFamily="65" charset="-120"/>
              <a:ea typeface="標楷體" pitchFamily="65" charset="-120"/>
            </a:endParaRPr>
          </a:p>
          <a:p>
            <a:pPr>
              <a:buNone/>
              <a:defRPr/>
            </a:pPr>
            <a:endParaRPr lang="en-US" altLang="zh-TW" sz="1600" dirty="0">
              <a:latin typeface="標楷體" pitchFamily="65" charset="-120"/>
              <a:ea typeface="標楷體" pitchFamily="65" charset="-120"/>
            </a:endParaRPr>
          </a:p>
          <a:p>
            <a:pPr>
              <a:defRPr/>
            </a:pPr>
            <a:r>
              <a:rPr lang="zh-TW" altLang="en-US" sz="1600" dirty="0">
                <a:latin typeface="標楷體" pitchFamily="65" charset="-120"/>
                <a:ea typeface="標楷體" pitchFamily="65" charset="-120"/>
              </a:rPr>
              <a:t>預支款之申請與作業程序如下：</a:t>
            </a:r>
          </a:p>
          <a:p>
            <a:pPr>
              <a:buNone/>
              <a:defRPr/>
            </a:pPr>
            <a:r>
              <a:rPr lang="zh-TW" altLang="en-US" sz="1600" dirty="0">
                <a:latin typeface="標楷體" pitchFamily="65" charset="-120"/>
                <a:ea typeface="標楷體" pitchFamily="65" charset="-120"/>
              </a:rPr>
              <a:t>     一、範圍：</a:t>
            </a:r>
          </a:p>
          <a:p>
            <a:pPr>
              <a:buNone/>
              <a:defRPr/>
            </a:pPr>
            <a:r>
              <a:rPr lang="zh-TW" altLang="en-US" sz="1600" dirty="0">
                <a:latin typeface="標楷體" pitchFamily="65" charset="-120"/>
                <a:ea typeface="標楷體" pitchFamily="65" charset="-120"/>
              </a:rPr>
              <a:t>         </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一</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 給付國外學者專家相關費用（例：機票、生活費、出席費、   </a:t>
            </a:r>
            <a:endParaRPr lang="en-US" altLang="zh-TW" sz="1600" dirty="0">
              <a:latin typeface="標楷體" pitchFamily="65" charset="-120"/>
              <a:ea typeface="標楷體" pitchFamily="65" charset="-120"/>
            </a:endParaRPr>
          </a:p>
          <a:p>
            <a:pPr>
              <a:buNone/>
              <a:defRPr/>
            </a:pPr>
            <a:r>
              <a:rPr lang="zh-TW" altLang="en-US" sz="1600" dirty="0">
                <a:latin typeface="標楷體" pitchFamily="65" charset="-120"/>
                <a:ea typeface="標楷體" pitchFamily="65" charset="-120"/>
              </a:rPr>
              <a:t>              演講費、評審費及授課鐘點費等）。</a:t>
            </a:r>
          </a:p>
          <a:p>
            <a:pPr>
              <a:buNone/>
              <a:defRPr/>
            </a:pPr>
            <a:r>
              <a:rPr lang="zh-TW" altLang="en-US" sz="1600" dirty="0">
                <a:latin typeface="標楷體" pitchFamily="65" charset="-120"/>
                <a:ea typeface="標楷體" pitchFamily="65" charset="-120"/>
              </a:rPr>
              <a:t>         </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二</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 國內、外舉辦活動所需先行給付之零星費用或必要費用。</a:t>
            </a:r>
          </a:p>
          <a:p>
            <a:pPr>
              <a:buNone/>
              <a:defRPr/>
            </a:pPr>
            <a:r>
              <a:rPr lang="zh-TW" altLang="en-US" sz="1600" dirty="0">
                <a:latin typeface="標楷體" pitchFamily="65" charset="-120"/>
                <a:ea typeface="標楷體" pitchFamily="65" charset="-120"/>
              </a:rPr>
              <a:t>         </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三</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 其他經校長核准之特殊情況。</a:t>
            </a:r>
          </a:p>
          <a:p>
            <a:pPr>
              <a:buNone/>
              <a:defRPr/>
            </a:pPr>
            <a:r>
              <a:rPr lang="zh-TW" altLang="en-US" sz="1600" dirty="0">
                <a:latin typeface="標楷體" pitchFamily="65" charset="-120"/>
                <a:ea typeface="標楷體" pitchFamily="65" charset="-120"/>
              </a:rPr>
              <a:t>     三、預支時間：</a:t>
            </a:r>
            <a:r>
              <a:rPr lang="zh-TW" altLang="en-US" sz="1600" dirty="0">
                <a:solidFill>
                  <a:srgbClr val="FF0000"/>
                </a:solidFill>
                <a:latin typeface="標楷體" pitchFamily="65" charset="-120"/>
                <a:ea typeface="標楷體" pitchFamily="65" charset="-120"/>
              </a:rPr>
              <a:t>活動開始前一個月內提出申請</a:t>
            </a:r>
            <a:endParaRPr lang="en-US" altLang="zh-TW" sz="1600" dirty="0">
              <a:solidFill>
                <a:srgbClr val="FF0000"/>
              </a:solidFill>
              <a:latin typeface="標楷體" pitchFamily="65" charset="-120"/>
              <a:ea typeface="標楷體" pitchFamily="65" charset="-120"/>
            </a:endParaRPr>
          </a:p>
          <a:p>
            <a:pPr>
              <a:buNone/>
              <a:defRPr/>
            </a:pPr>
            <a:r>
              <a:rPr lang="zh-TW" altLang="en-US" sz="1600" dirty="0">
                <a:latin typeface="標楷體" pitchFamily="65" charset="-120"/>
                <a:ea typeface="標楷體" pitchFamily="65" charset="-120"/>
              </a:rPr>
              <a:t>     四、核銷期限：活動後</a:t>
            </a:r>
            <a:r>
              <a:rPr lang="zh-TW" altLang="en-US" sz="1600" dirty="0">
                <a:solidFill>
                  <a:srgbClr val="FF0000"/>
                </a:solidFill>
                <a:latin typeface="標楷體" pitchFamily="65" charset="-120"/>
                <a:ea typeface="標楷體" pitchFamily="65" charset="-120"/>
              </a:rPr>
              <a:t>一個月內</a:t>
            </a:r>
            <a:r>
              <a:rPr lang="zh-TW" altLang="en-US" sz="1600" dirty="0">
                <a:latin typeface="標楷體" pitchFamily="65" charset="-120"/>
                <a:ea typeface="標楷體" pitchFamily="65" charset="-120"/>
              </a:rPr>
              <a:t>將所有憑證送達會計室核銷，逾期者</a:t>
            </a:r>
            <a:endParaRPr lang="en-US" altLang="zh-TW" sz="1600" dirty="0">
              <a:latin typeface="標楷體" pitchFamily="65" charset="-120"/>
              <a:ea typeface="標楷體" pitchFamily="65" charset="-120"/>
            </a:endParaRPr>
          </a:p>
          <a:p>
            <a:pPr>
              <a:buNone/>
              <a:defRPr/>
            </a:pP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  會計室將寄發「預支款逾期核銷通知單」，由申請單</a:t>
            </a:r>
            <a:endParaRPr lang="en-US" altLang="zh-TW" sz="1600" dirty="0">
              <a:latin typeface="標楷體" pitchFamily="65" charset="-120"/>
              <a:ea typeface="標楷體" pitchFamily="65" charset="-120"/>
            </a:endParaRPr>
          </a:p>
          <a:p>
            <a:pPr>
              <a:buNone/>
              <a:defRPr/>
            </a:pP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  位承辦同仁敘明原因並依程序經各主管簽核後，將此</a:t>
            </a:r>
            <a:endParaRPr lang="en-US" altLang="zh-TW" sz="1600" dirty="0">
              <a:latin typeface="標楷體" pitchFamily="65" charset="-120"/>
              <a:ea typeface="標楷體" pitchFamily="65" charset="-120"/>
            </a:endParaRPr>
          </a:p>
          <a:p>
            <a:pPr>
              <a:buNone/>
              <a:defRPr/>
            </a:pP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  通知單送回會計室，每單位每學期原則不宜超過 </a:t>
            </a:r>
            <a:r>
              <a:rPr lang="en-US" altLang="zh-TW" sz="1600" dirty="0">
                <a:latin typeface="標楷體" pitchFamily="65" charset="-120"/>
                <a:ea typeface="標楷體" pitchFamily="65" charset="-120"/>
              </a:rPr>
              <a:t>3 </a:t>
            </a:r>
            <a:r>
              <a:rPr lang="zh-TW" altLang="en-US" sz="1600" dirty="0">
                <a:latin typeface="標楷體" pitchFamily="65" charset="-120"/>
                <a:ea typeface="標楷體" pitchFamily="65" charset="-120"/>
              </a:rPr>
              <a:t>次。</a:t>
            </a:r>
            <a:endParaRPr lang="en-US" altLang="zh-TW" sz="1600" b="1" dirty="0">
              <a:latin typeface="標楷體" panose="03000509000000000000" pitchFamily="65" charset="-120"/>
              <a:ea typeface="標楷體" panose="03000509000000000000" pitchFamily="65" charset="-120"/>
            </a:endParaRPr>
          </a:p>
          <a:p>
            <a:pPr eaLnBrk="1" fontAlgn="auto" hangingPunct="1">
              <a:spcAft>
                <a:spcPts val="0"/>
              </a:spcAft>
              <a:buFont typeface="Wingdings 2"/>
              <a:buChar char=""/>
              <a:defRPr/>
            </a:pPr>
            <a:endParaRPr lang="en-US" altLang="zh-TW" sz="1600" b="1" dirty="0">
              <a:latin typeface="標楷體" panose="03000509000000000000" pitchFamily="65" charset="-120"/>
              <a:ea typeface="標楷體" panose="03000509000000000000" pitchFamily="65" charset="-120"/>
            </a:endParaRPr>
          </a:p>
          <a:p>
            <a:pPr eaLnBrk="1" fontAlgn="auto" hangingPunct="1">
              <a:spcAft>
                <a:spcPts val="0"/>
              </a:spcAft>
              <a:buFont typeface="Wingdings 2"/>
              <a:buChar char=""/>
              <a:defRPr/>
            </a:pPr>
            <a:endParaRPr lang="en-US" altLang="zh-TW" sz="1600" b="1" dirty="0">
              <a:latin typeface="標楷體" panose="03000509000000000000" pitchFamily="65" charset="-120"/>
              <a:ea typeface="標楷體" panose="03000509000000000000" pitchFamily="65" charset="-120"/>
            </a:endParaRPr>
          </a:p>
          <a:p>
            <a:pPr eaLnBrk="1" fontAlgn="auto" hangingPunct="1">
              <a:spcAft>
                <a:spcPts val="0"/>
              </a:spcAft>
              <a:buFont typeface="Wingdings 2"/>
              <a:buChar char=""/>
              <a:defRPr/>
            </a:pPr>
            <a:endParaRPr lang="en-US" altLang="zh-TW" sz="1600" b="1" dirty="0">
              <a:latin typeface="標楷體" panose="03000509000000000000" pitchFamily="65" charset="-120"/>
              <a:ea typeface="標楷體" panose="03000509000000000000" pitchFamily="65" charset="-120"/>
            </a:endParaRPr>
          </a:p>
        </p:txBody>
      </p:sp>
      <p:sp>
        <p:nvSpPr>
          <p:cNvPr id="5"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pPr fontAlgn="auto">
              <a:spcAft>
                <a:spcPts val="0"/>
              </a:spcAft>
              <a:defRPr/>
            </a:pPr>
            <a:r>
              <a:rPr lang="zh-TW" altLang="en-US" sz="2000" b="1">
                <a:solidFill>
                  <a:schemeClr val="tx1"/>
                </a:solidFill>
                <a:latin typeface="標楷體" pitchFamily="65" charset="-120"/>
                <a:ea typeface="標楷體" pitchFamily="65" charset="-120"/>
              </a:rPr>
              <a:t>一、相關法令依據</a:t>
            </a:r>
            <a:endParaRPr lang="zh-TW" altLang="en-US" sz="2000" b="1" dirty="0">
              <a:solidFill>
                <a:schemeClr val="tx1"/>
              </a:solidFill>
              <a:latin typeface="標楷體" pitchFamily="65" charset="-120"/>
              <a:ea typeface="標楷體" pitchFamily="65" charset="-120"/>
            </a:endParaRPr>
          </a:p>
        </p:txBody>
      </p:sp>
      <p:graphicFrame>
        <p:nvGraphicFramePr>
          <p:cNvPr id="17" name="資料庫圖表 16"/>
          <p:cNvGraphicFramePr/>
          <p:nvPr>
            <p:extLst/>
          </p:nvPr>
        </p:nvGraphicFramePr>
        <p:xfrm>
          <a:off x="683568" y="1196752"/>
          <a:ext cx="7611987" cy="519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直排文字版面配置區 2"/>
          <p:cNvSpPr txBox="1">
            <a:spLocks/>
          </p:cNvSpPr>
          <p:nvPr/>
        </p:nvSpPr>
        <p:spPr>
          <a:xfrm>
            <a:off x="817644" y="5187913"/>
            <a:ext cx="7642788" cy="1266294"/>
          </a:xfrm>
          <a:prstGeom prst="rect">
            <a:avLst/>
          </a:prstGeom>
        </p:spPr>
        <p:txBody>
          <a:bodyPr vert="horz" rtlCol="0">
            <a:normAutofit/>
          </a:bodyPr>
          <a:lst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fontAlgn="auto">
              <a:spcAft>
                <a:spcPts val="0"/>
              </a:spcAft>
              <a:buFont typeface="Arial" pitchFamily="34" charset="0"/>
              <a:buNone/>
              <a:defRPr/>
            </a:pPr>
            <a:endParaRPr lang="en-US" altLang="zh-TW" sz="1600" b="1" dirty="0">
              <a:latin typeface="標楷體" panose="03000509000000000000" pitchFamily="65" charset="-120"/>
              <a:ea typeface="標楷體" panose="03000509000000000000" pitchFamily="65" charset="-120"/>
            </a:endParaRPr>
          </a:p>
          <a:p>
            <a:pPr fontAlgn="auto">
              <a:spcAft>
                <a:spcPts val="0"/>
              </a:spcAft>
              <a:defRPr/>
            </a:pPr>
            <a:endParaRPr lang="en-US" altLang="zh-TW" sz="1600" b="1" dirty="0">
              <a:latin typeface="標楷體" panose="03000509000000000000" pitchFamily="65" charset="-120"/>
              <a:ea typeface="標楷體" panose="03000509000000000000" pitchFamily="65" charset="-120"/>
            </a:endParaRPr>
          </a:p>
          <a:p>
            <a:pPr fontAlgn="auto">
              <a:spcAft>
                <a:spcPts val="0"/>
              </a:spcAft>
              <a:defRPr/>
            </a:pPr>
            <a:endParaRPr lang="en-US" altLang="zh-TW" sz="1600" b="1" dirty="0">
              <a:latin typeface="標楷體" panose="03000509000000000000" pitchFamily="65" charset="-120"/>
              <a:ea typeface="標楷體" panose="03000509000000000000" pitchFamily="65" charset="-120"/>
            </a:endParaRPr>
          </a:p>
          <a:p>
            <a:pPr fontAlgn="auto">
              <a:spcAft>
                <a:spcPts val="0"/>
              </a:spcAft>
              <a:defRPr/>
            </a:pPr>
            <a:endParaRPr lang="en-US" altLang="zh-TW" sz="1600" b="1" dirty="0">
              <a:latin typeface="標楷體" panose="03000509000000000000" pitchFamily="65" charset="-120"/>
              <a:ea typeface="標楷體" panose="03000509000000000000" pitchFamily="65" charset="-120"/>
            </a:endParaRPr>
          </a:p>
          <a:p>
            <a:pPr fontAlgn="auto">
              <a:spcAft>
                <a:spcPts val="0"/>
              </a:spcAft>
              <a:defRPr/>
            </a:pPr>
            <a:endParaRPr lang="en-US" altLang="zh-TW" sz="1600" b="1" dirty="0">
              <a:latin typeface="標楷體" panose="03000509000000000000" pitchFamily="65" charset="-120"/>
              <a:ea typeface="標楷體" panose="03000509000000000000" pitchFamily="65" charset="-120"/>
            </a:endParaRPr>
          </a:p>
          <a:p>
            <a:pPr fontAlgn="auto">
              <a:spcAft>
                <a:spcPts val="0"/>
              </a:spcAft>
              <a:defRPr/>
            </a:pPr>
            <a:endParaRPr lang="en-US" altLang="zh-TW" sz="1600" b="1" dirty="0">
              <a:latin typeface="標楷體" panose="03000509000000000000" pitchFamily="65" charset="-120"/>
              <a:ea typeface="標楷體" panose="03000509000000000000" pitchFamily="65" charset="-120"/>
            </a:endParaRPr>
          </a:p>
          <a:p>
            <a:pPr fontAlgn="auto">
              <a:spcAft>
                <a:spcPts val="0"/>
              </a:spcAft>
              <a:defRPr/>
            </a:pPr>
            <a:endParaRPr lang="en-US" altLang="zh-TW" sz="1600" b="1" dirty="0">
              <a:latin typeface="標楷體" panose="03000509000000000000" pitchFamily="65" charset="-120"/>
              <a:ea typeface="標楷體" panose="03000509000000000000" pitchFamily="65" charset="-120"/>
            </a:endParaRPr>
          </a:p>
          <a:p>
            <a:pPr fontAlgn="auto">
              <a:spcAft>
                <a:spcPts val="0"/>
              </a:spcAft>
              <a:defRPr/>
            </a:pPr>
            <a:endParaRPr lang="en-US" altLang="zh-TW" sz="1600" b="1" dirty="0">
              <a:latin typeface="標楷體" panose="03000509000000000000" pitchFamily="65" charset="-120"/>
              <a:ea typeface="標楷體" panose="03000509000000000000" pitchFamily="65" charset="-120"/>
            </a:endParaRPr>
          </a:p>
          <a:p>
            <a:pPr fontAlgn="auto">
              <a:spcAft>
                <a:spcPts val="0"/>
              </a:spcAft>
              <a:defRPr/>
            </a:pPr>
            <a:endParaRPr lang="en-US" altLang="zh-TW" sz="1600" b="1" dirty="0">
              <a:latin typeface="標楷體" panose="03000509000000000000" pitchFamily="65" charset="-120"/>
              <a:ea typeface="標楷體" panose="03000509000000000000" pitchFamily="65" charset="-120"/>
            </a:endParaRPr>
          </a:p>
          <a:p>
            <a:pPr fontAlgn="auto">
              <a:spcAft>
                <a:spcPts val="0"/>
              </a:spcAft>
              <a:defRPr/>
            </a:pPr>
            <a:endParaRPr lang="en-US" altLang="zh-TW" sz="1600" b="1" dirty="0">
              <a:latin typeface="標楷體" panose="03000509000000000000" pitchFamily="65" charset="-120"/>
              <a:ea typeface="標楷體" panose="03000509000000000000" pitchFamily="65" charset="-120"/>
            </a:endParaRPr>
          </a:p>
          <a:p>
            <a:pPr fontAlgn="auto">
              <a:spcAft>
                <a:spcPts val="0"/>
              </a:spcAft>
              <a:defRPr/>
            </a:pPr>
            <a:endParaRPr lang="en-US" altLang="zh-TW" sz="1600" b="1" dirty="0">
              <a:latin typeface="標楷體" panose="03000509000000000000" pitchFamily="65" charset="-120"/>
              <a:ea typeface="標楷體" panose="03000509000000000000" pitchFamily="65" charset="-120"/>
            </a:endParaRPr>
          </a:p>
          <a:p>
            <a:pPr fontAlgn="auto">
              <a:spcAft>
                <a:spcPts val="0"/>
              </a:spcAft>
              <a:defRPr/>
            </a:pPr>
            <a:endParaRPr lang="en-US" altLang="zh-TW" sz="1600" b="1" dirty="0">
              <a:latin typeface="標楷體" panose="03000509000000000000" pitchFamily="65" charset="-120"/>
              <a:ea typeface="標楷體" panose="03000509000000000000" pitchFamily="65" charset="-120"/>
            </a:endParaRPr>
          </a:p>
          <a:p>
            <a:pPr fontAlgn="auto">
              <a:spcAft>
                <a:spcPts val="0"/>
              </a:spcAft>
              <a:defRPr/>
            </a:pPr>
            <a:endParaRPr lang="en-US" altLang="zh-TW" sz="1600" b="1" dirty="0">
              <a:latin typeface="標楷體" panose="03000509000000000000" pitchFamily="65" charset="-120"/>
              <a:ea typeface="標楷體" panose="03000509000000000000" pitchFamily="65" charset="-120"/>
            </a:endParaRPr>
          </a:p>
          <a:p>
            <a:pPr fontAlgn="auto">
              <a:spcAft>
                <a:spcPts val="0"/>
              </a:spcAft>
              <a:defRPr/>
            </a:pPr>
            <a:endParaRPr lang="en-US" altLang="zh-TW" sz="16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99517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月亮 12"/>
          <p:cNvSpPr/>
          <p:nvPr/>
        </p:nvSpPr>
        <p:spPr>
          <a:xfrm rot="19770658">
            <a:off x="368283" y="449700"/>
            <a:ext cx="8407435" cy="7284720"/>
          </a:xfrm>
          <a:custGeom>
            <a:avLst/>
            <a:gdLst/>
            <a:ahLst/>
            <a:cxnLst/>
            <a:rect l="l" t="t" r="r" b="b"/>
            <a:pathLst>
              <a:path w="8407435" h="7284720">
                <a:moveTo>
                  <a:pt x="5562138" y="1684616"/>
                </a:moveTo>
                <a:cubicBezTo>
                  <a:pt x="5507200" y="1739648"/>
                  <a:pt x="5463132" y="1797692"/>
                  <a:pt x="5432569" y="1859017"/>
                </a:cubicBezTo>
                <a:lnTo>
                  <a:pt x="8248501" y="3517001"/>
                </a:lnTo>
                <a:cubicBezTo>
                  <a:pt x="8401996" y="3607377"/>
                  <a:pt x="8453164" y="3805074"/>
                  <a:pt x="8362788" y="3958569"/>
                </a:cubicBezTo>
                <a:lnTo>
                  <a:pt x="6497971" y="7125785"/>
                </a:lnTo>
                <a:cubicBezTo>
                  <a:pt x="6407595" y="7279280"/>
                  <a:pt x="6209899" y="7330448"/>
                  <a:pt x="6056404" y="7240073"/>
                </a:cubicBezTo>
                <a:lnTo>
                  <a:pt x="158935" y="3767718"/>
                </a:lnTo>
                <a:cubicBezTo>
                  <a:pt x="5440" y="3677342"/>
                  <a:pt x="-45728" y="3479646"/>
                  <a:pt x="44647" y="3326151"/>
                </a:cubicBezTo>
                <a:lnTo>
                  <a:pt x="1909464" y="158934"/>
                </a:lnTo>
                <a:cubicBezTo>
                  <a:pt x="1999840" y="5439"/>
                  <a:pt x="2197537" y="-45729"/>
                  <a:pt x="2351032" y="44647"/>
                </a:cubicBezTo>
                <a:lnTo>
                  <a:pt x="5228936" y="1739120"/>
                </a:lnTo>
                <a:cubicBezTo>
                  <a:pt x="5327937" y="1703541"/>
                  <a:pt x="5441561" y="1684616"/>
                  <a:pt x="5562138" y="1684616"/>
                </a:cubicBezTo>
                <a:close/>
              </a:path>
            </a:pathLst>
          </a:cu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sp>
        <p:nvSpPr>
          <p:cNvPr id="9220" name="投影片編號版面配置區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1BB157E2-D7DF-4E19-87F6-E6D815B1CF2C}" type="slidenum">
              <a:rPr lang="en-US" altLang="zh-TW"/>
              <a:pPr>
                <a:defRPr/>
              </a:pPr>
              <a:t>7</a:t>
            </a:fld>
            <a:endParaRPr lang="en-US" altLang="zh-TW" dirty="0"/>
          </a:p>
        </p:txBody>
      </p:sp>
      <p:sp>
        <p:nvSpPr>
          <p:cNvPr id="5"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pPr fontAlgn="auto">
              <a:spcAft>
                <a:spcPts val="0"/>
              </a:spcAft>
              <a:defRPr/>
            </a:pPr>
            <a:r>
              <a:rPr lang="zh-TW" altLang="en-US" sz="2000" b="1">
                <a:solidFill>
                  <a:schemeClr val="tx1"/>
                </a:solidFill>
                <a:latin typeface="標楷體" pitchFamily="65" charset="-120"/>
                <a:ea typeface="標楷體" pitchFamily="65" charset="-120"/>
              </a:rPr>
              <a:t>一、相關法令依據</a:t>
            </a:r>
            <a:endParaRPr lang="zh-TW" altLang="en-US" sz="2000" b="1" dirty="0">
              <a:solidFill>
                <a:schemeClr val="tx1"/>
              </a:solidFill>
              <a:latin typeface="標楷體" pitchFamily="65" charset="-120"/>
              <a:ea typeface="標楷體" pitchFamily="65" charset="-120"/>
            </a:endParaRPr>
          </a:p>
        </p:txBody>
      </p:sp>
      <p:graphicFrame>
        <p:nvGraphicFramePr>
          <p:cNvPr id="31" name="資料庫圖表 30"/>
          <p:cNvGraphicFramePr/>
          <p:nvPr>
            <p:extLst>
              <p:ext uri="{D42A27DB-BD31-4B8C-83A1-F6EECF244321}">
                <p14:modId xmlns:p14="http://schemas.microsoft.com/office/powerpoint/2010/main" val="1077004645"/>
              </p:ext>
            </p:extLst>
          </p:nvPr>
        </p:nvGraphicFramePr>
        <p:xfrm>
          <a:off x="683568" y="1196752"/>
          <a:ext cx="7611987" cy="519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5" name="書卷 (水平) 34"/>
          <p:cNvSpPr/>
          <p:nvPr/>
        </p:nvSpPr>
        <p:spPr>
          <a:xfrm>
            <a:off x="5226079" y="5265204"/>
            <a:ext cx="2664296" cy="792088"/>
          </a:xfrm>
          <a:prstGeom prst="horizontalScroll">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rgbClr val="0000FF"/>
                </a:solidFill>
                <a:latin typeface="標楷體" panose="03000509000000000000" pitchFamily="65" charset="-120"/>
                <a:ea typeface="標楷體" panose="03000509000000000000" pitchFamily="65" charset="-120"/>
              </a:rPr>
              <a:t>國外差旅</a:t>
            </a:r>
            <a:endParaRPr lang="en-US" altLang="zh-TW" sz="1600" b="1" dirty="0">
              <a:solidFill>
                <a:srgbClr val="0000FF"/>
              </a:solidFill>
              <a:latin typeface="標楷體" panose="03000509000000000000" pitchFamily="65" charset="-120"/>
              <a:ea typeface="標楷體" panose="03000509000000000000" pitchFamily="65" charset="-120"/>
            </a:endParaRPr>
          </a:p>
          <a:p>
            <a:pPr algn="ctr"/>
            <a:r>
              <a:rPr lang="zh-TW" altLang="en-US" sz="1600" b="1" dirty="0">
                <a:solidFill>
                  <a:srgbClr val="0000FF"/>
                </a:solidFill>
                <a:latin typeface="標楷體" panose="03000509000000000000" pitchFamily="65" charset="-120"/>
                <a:ea typeface="標楷體" panose="03000509000000000000" pitchFamily="65" charset="-120"/>
              </a:rPr>
              <a:t>詳國外出差旅費報支要點</a:t>
            </a:r>
          </a:p>
        </p:txBody>
      </p:sp>
      <p:sp>
        <p:nvSpPr>
          <p:cNvPr id="8" name="直排文字版面配置區 1">
            <a:extLst>
              <a:ext uri="{FF2B5EF4-FFF2-40B4-BE49-F238E27FC236}">
                <a16:creationId xmlns:a16="http://schemas.microsoft.com/office/drawing/2014/main" id="{B6B74DED-0FF9-45A6-A826-AA1A4DFB40B1}"/>
              </a:ext>
            </a:extLst>
          </p:cNvPr>
          <p:cNvSpPr txBox="1">
            <a:spLocks/>
          </p:cNvSpPr>
          <p:nvPr/>
        </p:nvSpPr>
        <p:spPr>
          <a:xfrm>
            <a:off x="899592" y="2276872"/>
            <a:ext cx="7439414" cy="3600400"/>
          </a:xfrm>
          <a:prstGeom prst="rect">
            <a:avLst/>
          </a:prstGeom>
        </p:spPr>
        <p:txBody>
          <a:bodyPr vert="horz">
            <a:noAutofit/>
          </a:bodyPr>
          <a:lst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fontAlgn="auto">
              <a:spcAft>
                <a:spcPts val="0"/>
              </a:spcAft>
            </a:pPr>
            <a:r>
              <a:rPr lang="zh-TW" altLang="en-US" sz="1600" dirty="0">
                <a:latin typeface="標楷體" panose="03000509000000000000" pitchFamily="65" charset="-120"/>
                <a:ea typeface="標楷體" panose="03000509000000000000" pitchFamily="65" charset="-120"/>
              </a:rPr>
              <a:t>出差事竣後</a:t>
            </a:r>
            <a:r>
              <a:rPr lang="zh-TW" altLang="en-US" sz="1600" dirty="0">
                <a:solidFill>
                  <a:srgbClr val="FF0000"/>
                </a:solidFill>
                <a:latin typeface="標楷體" panose="03000509000000000000" pitchFamily="65" charset="-120"/>
                <a:ea typeface="標楷體" panose="03000509000000000000" pitchFamily="65" charset="-120"/>
              </a:rPr>
              <a:t>應於 </a:t>
            </a:r>
            <a:r>
              <a:rPr lang="en-US" altLang="zh-TW" sz="1600" dirty="0">
                <a:solidFill>
                  <a:srgbClr val="FF0000"/>
                </a:solidFill>
                <a:latin typeface="標楷體" panose="03000509000000000000" pitchFamily="65" charset="-120"/>
                <a:ea typeface="標楷體" panose="03000509000000000000" pitchFamily="65" charset="-120"/>
              </a:rPr>
              <a:t>30 </a:t>
            </a:r>
            <a:r>
              <a:rPr lang="zh-TW" altLang="en-US" sz="1600" dirty="0">
                <a:solidFill>
                  <a:srgbClr val="FF0000"/>
                </a:solidFill>
                <a:latin typeface="標楷體" panose="03000509000000000000" pitchFamily="65" charset="-120"/>
                <a:ea typeface="標楷體" panose="03000509000000000000" pitchFamily="65" charset="-120"/>
              </a:rPr>
              <a:t>日內</a:t>
            </a:r>
            <a:r>
              <a:rPr lang="zh-TW" altLang="en-US" sz="1600" dirty="0">
                <a:latin typeface="標楷體" panose="03000509000000000000" pitchFamily="65" charset="-120"/>
                <a:ea typeface="標楷體" panose="03000509000000000000" pitchFamily="65" charset="-120"/>
              </a:rPr>
              <a:t>，填報本校「出差旅費報告表或專案計畫出差旅費報告表」，報支旅費。</a:t>
            </a:r>
            <a:r>
              <a:rPr lang="zh-TW" altLang="en-US" sz="1600" dirty="0">
                <a:solidFill>
                  <a:srgbClr val="FF0000"/>
                </a:solidFill>
                <a:latin typeface="標楷體" panose="03000509000000000000" pitchFamily="65" charset="-120"/>
                <a:ea typeface="標楷體" panose="03000509000000000000" pitchFamily="65" charset="-120"/>
              </a:rPr>
              <a:t>各項辦理時間，逾期不予受理。 </a:t>
            </a:r>
            <a:endParaRPr lang="en-US" altLang="zh-TW" sz="1600" dirty="0">
              <a:latin typeface="標楷體" panose="03000509000000000000" pitchFamily="65" charset="-120"/>
              <a:ea typeface="標楷體" panose="03000509000000000000" pitchFamily="65" charset="-120"/>
            </a:endParaRPr>
          </a:p>
          <a:p>
            <a:pPr fontAlgn="auto">
              <a:spcAft>
                <a:spcPts val="0"/>
              </a:spcAft>
            </a:pPr>
            <a:r>
              <a:rPr lang="zh-TW" altLang="en-US" sz="1600" dirty="0">
                <a:latin typeface="標楷體" panose="03000509000000000000" pitchFamily="65" charset="-120"/>
                <a:ea typeface="標楷體" panose="03000509000000000000" pitchFamily="65" charset="-120"/>
              </a:rPr>
              <a:t>交通費之報支均核實列支，搭乘高鐵、飛機及船舶有分等級者，並應檢附票根跟購票證明，據實核銷，其他交通費可核實列支。各級人員因公出差時，皆以</a:t>
            </a:r>
            <a:r>
              <a:rPr lang="zh-TW" altLang="en-US" sz="1600" u="sng" dirty="0">
                <a:latin typeface="標楷體" panose="03000509000000000000" pitchFamily="65" charset="-120"/>
                <a:ea typeface="標楷體" panose="03000509000000000000" pitchFamily="65" charset="-120"/>
              </a:rPr>
              <a:t>學校為出差來回</a:t>
            </a:r>
            <a:r>
              <a:rPr lang="zh-TW" altLang="en-US" sz="1600" dirty="0">
                <a:latin typeface="標楷體" panose="03000509000000000000" pitchFamily="65" charset="-120"/>
                <a:ea typeface="標楷體" panose="03000509000000000000" pitchFamily="65" charset="-120"/>
              </a:rPr>
              <a:t>之起訖點。</a:t>
            </a:r>
            <a:endParaRPr lang="en-US" altLang="zh-TW" sz="1600" dirty="0">
              <a:latin typeface="標楷體" panose="03000509000000000000" pitchFamily="65" charset="-120"/>
              <a:ea typeface="標楷體" panose="03000509000000000000" pitchFamily="65" charset="-120"/>
            </a:endParaRPr>
          </a:p>
          <a:p>
            <a:pPr fontAlgn="auto">
              <a:spcAft>
                <a:spcPts val="0"/>
              </a:spcAft>
            </a:pPr>
            <a:r>
              <a:rPr lang="zh-TW" altLang="en-US" sz="1600" u="sng" dirty="0">
                <a:latin typeface="標楷體" panose="03000509000000000000" pitchFamily="65" charset="-120"/>
                <a:ea typeface="標楷體" panose="03000509000000000000" pitchFamily="65" charset="-120"/>
              </a:rPr>
              <a:t>駕駛自用汽</a:t>
            </a:r>
            <a:r>
              <a:rPr lang="en-US" altLang="zh-TW" sz="1600" u="sng" dirty="0">
                <a:latin typeface="標楷體" panose="03000509000000000000" pitchFamily="65" charset="-120"/>
                <a:ea typeface="標楷體" panose="03000509000000000000" pitchFamily="65" charset="-120"/>
              </a:rPr>
              <a:t>(</a:t>
            </a:r>
            <a:r>
              <a:rPr lang="zh-TW" altLang="en-US" sz="1600" u="sng" dirty="0">
                <a:latin typeface="標楷體" panose="03000509000000000000" pitchFamily="65" charset="-120"/>
                <a:ea typeface="標楷體" panose="03000509000000000000" pitchFamily="65" charset="-120"/>
              </a:rPr>
              <a:t>機</a:t>
            </a:r>
            <a:r>
              <a:rPr lang="en-US" altLang="zh-TW" sz="1600" u="sng" dirty="0">
                <a:latin typeface="標楷體" panose="03000509000000000000" pitchFamily="65" charset="-120"/>
                <a:ea typeface="標楷體" panose="03000509000000000000" pitchFamily="65" charset="-120"/>
              </a:rPr>
              <a:t>)</a:t>
            </a:r>
            <a:r>
              <a:rPr lang="zh-TW" altLang="en-US" sz="1600" u="sng" dirty="0">
                <a:latin typeface="標楷體" panose="03000509000000000000" pitchFamily="65" charset="-120"/>
                <a:ea typeface="標楷體" panose="03000509000000000000" pitchFamily="65" charset="-120"/>
              </a:rPr>
              <a:t>車出差者</a:t>
            </a:r>
            <a:r>
              <a:rPr lang="zh-TW" altLang="en-US" sz="1600" dirty="0">
                <a:latin typeface="標楷體" panose="03000509000000000000" pitchFamily="65" charset="-120"/>
                <a:ea typeface="標楷體" panose="03000509000000000000" pitchFamily="65" charset="-120"/>
              </a:rPr>
              <a:t>，其交通費得按同路段公民營客運汽車票價報支，若同路段無公民營客運汽車時，</a:t>
            </a:r>
            <a:r>
              <a:rPr lang="zh-TW" altLang="en-US" sz="1600" u="sng" dirty="0">
                <a:latin typeface="標楷體" panose="03000509000000000000" pitchFamily="65" charset="-120"/>
                <a:ea typeface="標楷體" panose="03000509000000000000" pitchFamily="65" charset="-120"/>
              </a:rPr>
              <a:t>可比照地區性客運標準報支</a:t>
            </a:r>
            <a:r>
              <a:rPr lang="zh-TW" altLang="en-US" sz="1600" dirty="0">
                <a:latin typeface="標楷體" panose="03000509000000000000" pitchFamily="65" charset="-120"/>
                <a:ea typeface="標楷體" panose="03000509000000000000" pitchFamily="65" charset="-120"/>
              </a:rPr>
              <a:t>。但不得另行報支油料、過路（橋）、停車等費用；</a:t>
            </a:r>
            <a:endParaRPr lang="en-US" altLang="zh-TW" sz="1600" dirty="0">
              <a:latin typeface="標楷體" panose="03000509000000000000" pitchFamily="65" charset="-120"/>
              <a:ea typeface="標楷體" panose="03000509000000000000" pitchFamily="65" charset="-120"/>
            </a:endParaRPr>
          </a:p>
          <a:p>
            <a:pPr fontAlgn="auto">
              <a:spcAft>
                <a:spcPts val="0"/>
              </a:spcAft>
            </a:pPr>
            <a:r>
              <a:rPr lang="zh-TW" altLang="en-US" sz="1600" dirty="0">
                <a:latin typeface="標楷體" panose="03000509000000000000" pitchFamily="65" charset="-120"/>
                <a:ea typeface="標楷體" panose="03000509000000000000" pitchFamily="65" charset="-120"/>
              </a:rPr>
              <a:t>雜費每日 </a:t>
            </a:r>
            <a:r>
              <a:rPr lang="en-US" altLang="zh-TW" sz="1600" dirty="0">
                <a:latin typeface="標楷體" panose="03000509000000000000" pitchFamily="65" charset="-120"/>
                <a:ea typeface="標楷體" panose="03000509000000000000" pitchFamily="65" charset="-120"/>
              </a:rPr>
              <a:t>400 </a:t>
            </a:r>
            <a:r>
              <a:rPr lang="zh-TW" altLang="en-US" sz="1600" dirty="0">
                <a:latin typeface="標楷體" panose="03000509000000000000" pitchFamily="65" charset="-120"/>
                <a:ea typeface="標楷體" panose="03000509000000000000" pitchFamily="65" charset="-120"/>
              </a:rPr>
              <a:t>元。經費來源為</a:t>
            </a:r>
            <a:r>
              <a:rPr lang="zh-TW" altLang="en-US" sz="1600" b="1" dirty="0">
                <a:solidFill>
                  <a:srgbClr val="FF0000"/>
                </a:solidFill>
                <a:latin typeface="標楷體" panose="03000509000000000000" pitchFamily="65" charset="-120"/>
                <a:ea typeface="標楷體" panose="03000509000000000000" pitchFamily="65" charset="-120"/>
              </a:rPr>
              <a:t>校內經費者</a:t>
            </a:r>
            <a:r>
              <a:rPr lang="zh-TW" altLang="en-US" sz="1600" dirty="0">
                <a:latin typeface="標楷體" panose="03000509000000000000" pitchFamily="65" charset="-120"/>
                <a:ea typeface="標楷體" panose="03000509000000000000" pitchFamily="65" charset="-120"/>
              </a:rPr>
              <a:t>，至中彰投地區範圍以外出差，出差時間逾半日者，依規定支領雜費；出差時間為半日以內者，</a:t>
            </a:r>
            <a:r>
              <a:rPr lang="zh-TW" altLang="en-US" sz="1600" b="1" dirty="0">
                <a:solidFill>
                  <a:srgbClr val="FF0000"/>
                </a:solidFill>
                <a:latin typeface="標楷體" panose="03000509000000000000" pitchFamily="65" charset="-120"/>
                <a:ea typeface="標楷體" panose="03000509000000000000" pitchFamily="65" charset="-120"/>
              </a:rPr>
              <a:t>支領二分之一</a:t>
            </a:r>
            <a:r>
              <a:rPr lang="zh-TW" altLang="en-US" sz="1600" dirty="0">
                <a:latin typeface="標楷體" panose="03000509000000000000" pitchFamily="65" charset="-120"/>
                <a:ea typeface="標楷體" panose="03000509000000000000" pitchFamily="65" charset="-120"/>
              </a:rPr>
              <a:t>雜費。</a:t>
            </a:r>
            <a:endParaRPr lang="en-US" altLang="zh-TW" sz="1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55644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月亮 12"/>
          <p:cNvSpPr/>
          <p:nvPr/>
        </p:nvSpPr>
        <p:spPr>
          <a:xfrm rot="19770658">
            <a:off x="294156" y="491732"/>
            <a:ext cx="8407435" cy="7284720"/>
          </a:xfrm>
          <a:custGeom>
            <a:avLst/>
            <a:gdLst/>
            <a:ahLst/>
            <a:cxnLst/>
            <a:rect l="l" t="t" r="r" b="b"/>
            <a:pathLst>
              <a:path w="8407435" h="7284720">
                <a:moveTo>
                  <a:pt x="5562138" y="1684616"/>
                </a:moveTo>
                <a:cubicBezTo>
                  <a:pt x="5507200" y="1739648"/>
                  <a:pt x="5463132" y="1797692"/>
                  <a:pt x="5432569" y="1859017"/>
                </a:cubicBezTo>
                <a:lnTo>
                  <a:pt x="8248501" y="3517001"/>
                </a:lnTo>
                <a:cubicBezTo>
                  <a:pt x="8401996" y="3607377"/>
                  <a:pt x="8453164" y="3805074"/>
                  <a:pt x="8362788" y="3958569"/>
                </a:cubicBezTo>
                <a:lnTo>
                  <a:pt x="6497971" y="7125785"/>
                </a:lnTo>
                <a:cubicBezTo>
                  <a:pt x="6407595" y="7279280"/>
                  <a:pt x="6209899" y="7330448"/>
                  <a:pt x="6056404" y="7240073"/>
                </a:cubicBezTo>
                <a:lnTo>
                  <a:pt x="158935" y="3767718"/>
                </a:lnTo>
                <a:cubicBezTo>
                  <a:pt x="5440" y="3677342"/>
                  <a:pt x="-45728" y="3479646"/>
                  <a:pt x="44647" y="3326151"/>
                </a:cubicBezTo>
                <a:lnTo>
                  <a:pt x="1909464" y="158934"/>
                </a:lnTo>
                <a:cubicBezTo>
                  <a:pt x="1999840" y="5439"/>
                  <a:pt x="2197537" y="-45729"/>
                  <a:pt x="2351032" y="44647"/>
                </a:cubicBezTo>
                <a:lnTo>
                  <a:pt x="5228936" y="1739120"/>
                </a:lnTo>
                <a:cubicBezTo>
                  <a:pt x="5327937" y="1703541"/>
                  <a:pt x="5441561" y="1684616"/>
                  <a:pt x="5562138" y="1684616"/>
                </a:cubicBezTo>
                <a:close/>
              </a:path>
            </a:pathLst>
          </a:cu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sp>
        <p:nvSpPr>
          <p:cNvPr id="9220" name="投影片編號版面配置區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1BB157E2-D7DF-4E19-87F6-E6D815B1CF2C}" type="slidenum">
              <a:rPr lang="en-US" altLang="zh-TW"/>
              <a:pPr>
                <a:defRPr/>
              </a:pPr>
              <a:t>8</a:t>
            </a:fld>
            <a:endParaRPr lang="en-US" altLang="zh-TW" dirty="0"/>
          </a:p>
        </p:txBody>
      </p:sp>
      <p:sp>
        <p:nvSpPr>
          <p:cNvPr id="5"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pPr fontAlgn="auto">
              <a:spcAft>
                <a:spcPts val="0"/>
              </a:spcAft>
              <a:defRPr/>
            </a:pPr>
            <a:r>
              <a:rPr lang="zh-TW" altLang="en-US" sz="2000" b="1">
                <a:solidFill>
                  <a:schemeClr val="tx1"/>
                </a:solidFill>
                <a:latin typeface="標楷體" pitchFamily="65" charset="-120"/>
                <a:ea typeface="標楷體" pitchFamily="65" charset="-120"/>
              </a:rPr>
              <a:t>一、相關法令依據</a:t>
            </a:r>
            <a:endParaRPr lang="zh-TW" altLang="en-US" sz="2000" b="1" dirty="0">
              <a:solidFill>
                <a:schemeClr val="tx1"/>
              </a:solidFill>
              <a:latin typeface="標楷體" pitchFamily="65" charset="-120"/>
              <a:ea typeface="標楷體" pitchFamily="65" charset="-120"/>
            </a:endParaRPr>
          </a:p>
        </p:txBody>
      </p:sp>
      <p:graphicFrame>
        <p:nvGraphicFramePr>
          <p:cNvPr id="31" name="資料庫圖表 30"/>
          <p:cNvGraphicFramePr/>
          <p:nvPr>
            <p:extLst>
              <p:ext uri="{D42A27DB-BD31-4B8C-83A1-F6EECF244321}">
                <p14:modId xmlns:p14="http://schemas.microsoft.com/office/powerpoint/2010/main" val="4173773154"/>
              </p:ext>
            </p:extLst>
          </p:nvPr>
        </p:nvGraphicFramePr>
        <p:xfrm>
          <a:off x="683568" y="1196752"/>
          <a:ext cx="7611987" cy="519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圖片 1"/>
          <p:cNvPicPr>
            <a:picLocks noChangeAspect="1"/>
          </p:cNvPicPr>
          <p:nvPr/>
        </p:nvPicPr>
        <p:blipFill>
          <a:blip r:embed="rId8"/>
          <a:stretch>
            <a:fillRect/>
          </a:stretch>
        </p:blipFill>
        <p:spPr>
          <a:xfrm>
            <a:off x="1187624" y="2188238"/>
            <a:ext cx="4824536" cy="4039723"/>
          </a:xfrm>
          <a:prstGeom prst="rect">
            <a:avLst/>
          </a:prstGeom>
        </p:spPr>
      </p:pic>
      <p:sp>
        <p:nvSpPr>
          <p:cNvPr id="8" name="矩形 7"/>
          <p:cNvSpPr/>
          <p:nvPr/>
        </p:nvSpPr>
        <p:spPr>
          <a:xfrm>
            <a:off x="732445" y="5673442"/>
            <a:ext cx="7514232" cy="707886"/>
          </a:xfrm>
          <a:prstGeom prst="rect">
            <a:avLst/>
          </a:prstGeom>
          <a:solidFill>
            <a:srgbClr val="FFFF99"/>
          </a:solidFill>
          <a:ln w="38100">
            <a:solidFill>
              <a:schemeClr val="tx1"/>
            </a:solidFill>
            <a:miter lim="800000"/>
            <a:headEnd/>
            <a:tailEnd/>
          </a:ln>
        </p:spPr>
        <p:txBody>
          <a:bodyPr wrap="square">
            <a:spAutoFit/>
          </a:bodyPr>
          <a:lstStyle/>
          <a:p>
            <a:r>
              <a:rPr kumimoji="0" lang="zh-TW" altLang="en-US" sz="2000" dirty="0">
                <a:latin typeface="標楷體" pitchFamily="65" charset="-120"/>
                <a:ea typeface="標楷體" pitchFamily="65" charset="-120"/>
              </a:rPr>
              <a:t>參加各項研習會、座談會、研討會、檢討會、觀摩會、說明會等活動，參加人員係屬</a:t>
            </a:r>
            <a:r>
              <a:rPr kumimoji="0" lang="zh-TW" altLang="en-US" sz="2000" b="1" dirty="0">
                <a:solidFill>
                  <a:srgbClr val="FF0000"/>
                </a:solidFill>
                <a:latin typeface="標楷體" pitchFamily="65" charset="-120"/>
                <a:ea typeface="標楷體" pitchFamily="65" charset="-120"/>
              </a:rPr>
              <a:t>學員身分</a:t>
            </a:r>
            <a:r>
              <a:rPr kumimoji="0" lang="zh-TW" altLang="en-US" sz="2000" dirty="0">
                <a:latin typeface="標楷體" pitchFamily="65" charset="-120"/>
                <a:ea typeface="標楷體" pitchFamily="65" charset="-120"/>
              </a:rPr>
              <a:t>，</a:t>
            </a:r>
            <a:r>
              <a:rPr kumimoji="0" lang="zh-TW" altLang="en-US" sz="2000" b="1" dirty="0">
                <a:solidFill>
                  <a:srgbClr val="FF0000"/>
                </a:solidFill>
                <a:latin typeface="標楷體" pitchFamily="65" charset="-120"/>
                <a:ea typeface="標楷體" pitchFamily="65" charset="-120"/>
              </a:rPr>
              <a:t>不得報支雜費</a:t>
            </a:r>
            <a:r>
              <a:rPr kumimoji="0" lang="zh-TW" altLang="en-US" sz="2000" dirty="0">
                <a:latin typeface="標楷體" pitchFamily="65" charset="-120"/>
                <a:ea typeface="標楷體" pitchFamily="65" charset="-120"/>
              </a:rPr>
              <a:t>。</a:t>
            </a:r>
            <a:endParaRPr lang="en-US" altLang="zh-TW" sz="2000" b="1"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65221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龍騰四海">
  <a:themeElements>
    <a:clrScheme name="科技">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龍騰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龍騰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科技">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docProps/app.xml><?xml version="1.0" encoding="utf-8"?>
<Properties xmlns="http://schemas.openxmlformats.org/officeDocument/2006/extended-properties" xmlns:vt="http://schemas.openxmlformats.org/officeDocument/2006/docPropsVTypes">
  <Template/>
  <TotalTime>6239</TotalTime>
  <Words>8494</Words>
  <Application>Microsoft Office PowerPoint</Application>
  <PresentationFormat>如螢幕大小 (4:3)</PresentationFormat>
  <Paragraphs>938</Paragraphs>
  <Slides>63</Slides>
  <Notes>20</Notes>
  <HiddenSlides>0</HiddenSlides>
  <MMClips>0</MMClips>
  <ScaleCrop>false</ScaleCrop>
  <HeadingPairs>
    <vt:vector size="6" baseType="variant">
      <vt:variant>
        <vt:lpstr>使用字型</vt:lpstr>
      </vt:variant>
      <vt:variant>
        <vt:i4>16</vt:i4>
      </vt:variant>
      <vt:variant>
        <vt:lpstr>佈景主題</vt:lpstr>
      </vt:variant>
      <vt:variant>
        <vt:i4>1</vt:i4>
      </vt:variant>
      <vt:variant>
        <vt:lpstr>投影片標題</vt:lpstr>
      </vt:variant>
      <vt:variant>
        <vt:i4>63</vt:i4>
      </vt:variant>
    </vt:vector>
  </HeadingPairs>
  <TitlesOfParts>
    <vt:vector size="80" baseType="lpstr">
      <vt:lpstr>BiauKai</vt:lpstr>
      <vt:lpstr>微软雅黑</vt:lpstr>
      <vt:lpstr>华文楷体</vt:lpstr>
      <vt:lpstr>華康特粗楷體(P)</vt:lpstr>
      <vt:lpstr>微軟正黑體</vt:lpstr>
      <vt:lpstr>新細明體</vt:lpstr>
      <vt:lpstr>標楷體</vt:lpstr>
      <vt:lpstr>Arial</vt:lpstr>
      <vt:lpstr>Calibri</vt:lpstr>
      <vt:lpstr>Cambria</vt:lpstr>
      <vt:lpstr>Cambria Math</vt:lpstr>
      <vt:lpstr>Maiandra GD</vt:lpstr>
      <vt:lpstr>Times New Roman</vt:lpstr>
      <vt:lpstr>Wingdings</vt:lpstr>
      <vt:lpstr>Wingdings 2</vt:lpstr>
      <vt:lpstr>Wingdings 3</vt:lpstr>
      <vt:lpstr>龍騰四海</vt:lpstr>
      <vt:lpstr>PowerPoint 簡報</vt:lpstr>
      <vt:lpstr>PowerPoint 簡報</vt:lpstr>
      <vt:lpstr>大綱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憑證份數</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                     </vt:lpstr>
      <vt:lpstr>PowerPoint 簡報</vt:lpstr>
      <vt:lpstr>PowerPoint 簡報</vt:lpstr>
      <vt:lpstr>                     </vt:lpstr>
      <vt:lpstr>                     </vt:lpstr>
      <vt:lpstr>                     </vt:lpstr>
      <vt:lpstr>                     </vt:lpstr>
      <vt:lpstr>PowerPoint 簡報</vt:lpstr>
      <vt:lpstr>請款注意事項 </vt:lpstr>
      <vt:lpstr>PowerPoint 簡報</vt:lpstr>
      <vt:lpstr>PowerPoint 簡報</vt:lpstr>
      <vt:lpstr>PowerPoint 簡報</vt:lpstr>
      <vt:lpstr>PowerPoint 簡報</vt:lpstr>
      <vt:lpstr>宣導事項</vt:lpstr>
      <vt:lpstr>宣導事項</vt:lpstr>
      <vt:lpstr>宣導事項</vt:lpstr>
      <vt:lpstr>宣導事項</vt:lpstr>
      <vt:lpstr>PowerPoint 簡報</vt:lpstr>
      <vt:lpstr>PowerPoint 簡報</vt:lpstr>
      <vt:lpstr>宣導事項</vt:lpstr>
      <vt:lpstr>宣導事項</vt:lpstr>
      <vt:lpstr>宣導事項</vt:lpstr>
      <vt:lpstr>宣導事項</vt:lpstr>
      <vt:lpstr>教育部及所屬機關(構)辦理各類會議講習訓練與研討（習）會管理要點</vt:lpstr>
      <vt:lpstr>勞雇雙方約定工資給付日及工資給付指導原則</vt:lpstr>
      <vt:lpstr>PowerPoint 簡報</vt:lpstr>
      <vt:lpstr>Q&amp;A</vt:lpstr>
      <vt:lpstr>Q&amp;A</vt:lpstr>
      <vt:lpstr>Q&amp;A</vt:lpstr>
      <vt:lpstr>Q&amp;A</vt:lpstr>
      <vt:lpstr>PowerPoint 簡報</vt:lpstr>
    </vt:vector>
  </TitlesOfParts>
  <Company>HK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HK</dc:creator>
  <cp:lastModifiedBy>ACC</cp:lastModifiedBy>
  <cp:revision>540</cp:revision>
  <dcterms:created xsi:type="dcterms:W3CDTF">2015-08-27T02:29:45Z</dcterms:created>
  <dcterms:modified xsi:type="dcterms:W3CDTF">2024-09-20T07:28:26Z</dcterms:modified>
</cp:coreProperties>
</file>